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20" r:id="rId3"/>
    <p:sldMasterId id="2147483744" r:id="rId4"/>
  </p:sldMasterIdLst>
  <p:notesMasterIdLst>
    <p:notesMasterId r:id="rId14"/>
  </p:notesMasterIdLst>
  <p:sldIdLst>
    <p:sldId id="257" r:id="rId5"/>
    <p:sldId id="259" r:id="rId6"/>
    <p:sldId id="268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893" autoAdjust="0"/>
  </p:normalViewPr>
  <p:slideViewPr>
    <p:cSldViewPr>
      <p:cViewPr>
        <p:scale>
          <a:sx n="60" d="100"/>
          <a:sy n="60" d="100"/>
        </p:scale>
        <p:origin x="-145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1205E-C7D5-450E-B9FC-A4BD56E30E39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00CE4-7045-434B-A478-09962A293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F4C9DC7-1B9A-4B6E-9669-391EC352FEBF}" type="datetime1">
              <a:rPr lang="en-US" smtClean="0">
                <a:solidFill>
                  <a:prstClr val="black"/>
                </a:solidFill>
              </a:rPr>
              <a:pPr/>
              <a:t>8/9/2020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7BC03A-B6DA-4E42-8285-3259385C2D4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939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C6694-A7A7-46B9-87F4-FBDF8020107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2016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850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C6694-A7A7-46B9-87F4-FBDF8020107D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2016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850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2016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7C6694-A7A7-46B9-87F4-FBDF8020107D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489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C6694-A7A7-46B9-87F4-FBDF8020107D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2016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850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785" y="6356351"/>
            <a:ext cx="1951265" cy="365125"/>
          </a:xfrm>
          <a:prstGeom prst="rect">
            <a:avLst/>
          </a:prstGeom>
        </p:spPr>
        <p:txBody>
          <a:bodyPr/>
          <a:lstStyle/>
          <a:p>
            <a:fld id="{57FC86FC-0759-46B7-B830-456A7D07C104}" type="datetimeFigureOut">
              <a:rPr lang="en-US" smtClean="0">
                <a:solidFill>
                  <a:prstClr val="black"/>
                </a:solidFill>
              </a:rPr>
              <a:pPr/>
              <a:t>8/9/2020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196068" cy="365125"/>
          </a:xfrm>
          <a:prstGeom prst="rect">
            <a:avLst/>
          </a:prstGeom>
        </p:spPr>
        <p:txBody>
          <a:bodyPr/>
          <a:lstStyle/>
          <a:p>
            <a:fld id="{8E20E216-FE68-48F4-BD41-FCB634EBE78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764" y="5612001"/>
            <a:ext cx="1300736" cy="11094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47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50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785" y="365126"/>
            <a:ext cx="778056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4785" y="1825625"/>
            <a:ext cx="7780565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34785" y="6356351"/>
            <a:ext cx="1951265" cy="365125"/>
          </a:xfrm>
          <a:prstGeom prst="rect">
            <a:avLst/>
          </a:prstGeom>
        </p:spPr>
        <p:txBody>
          <a:bodyPr/>
          <a:lstStyle/>
          <a:p>
            <a:fld id="{57FC86FC-0759-46B7-B830-456A7D07C104}" type="datetimeFigureOut">
              <a:rPr lang="en-US" smtClean="0">
                <a:solidFill>
                  <a:prstClr val="black"/>
                </a:solidFill>
              </a:rPr>
              <a:pPr/>
              <a:t>8/9/2020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196068" cy="365125"/>
          </a:xfrm>
          <a:prstGeom prst="rect">
            <a:avLst/>
          </a:prstGeom>
        </p:spPr>
        <p:txBody>
          <a:bodyPr/>
          <a:lstStyle/>
          <a:p>
            <a:fld id="{8E20E216-FE68-48F4-BD41-FCB634EBE78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764" y="5612001"/>
            <a:ext cx="1300736" cy="11094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47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1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4785" y="365125"/>
            <a:ext cx="569459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34785" y="6356351"/>
            <a:ext cx="1951265" cy="365125"/>
          </a:xfrm>
          <a:prstGeom prst="rect">
            <a:avLst/>
          </a:prstGeom>
        </p:spPr>
        <p:txBody>
          <a:bodyPr/>
          <a:lstStyle/>
          <a:p>
            <a:fld id="{57FC86FC-0759-46B7-B830-456A7D07C104}" type="datetimeFigureOut">
              <a:rPr lang="en-US" smtClean="0">
                <a:solidFill>
                  <a:prstClr val="black"/>
                </a:solidFill>
              </a:rPr>
              <a:pPr/>
              <a:t>8/9/2020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196068" cy="365125"/>
          </a:xfrm>
          <a:prstGeom prst="rect">
            <a:avLst/>
          </a:prstGeom>
        </p:spPr>
        <p:txBody>
          <a:bodyPr/>
          <a:lstStyle/>
          <a:p>
            <a:fld id="{8E20E216-FE68-48F4-BD41-FCB634EBE78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764" y="5612001"/>
            <a:ext cx="1300736" cy="11094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47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307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5561-B773-4D92-B193-BC7FDABE5C9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FINANCIAL HEALTH - MONEY CHALLENGE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E59B-0D94-4FC4-9B8C-18F24F12D6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913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C88B-4955-4ED2-B58A-F8A05B1DB72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FINANCIAL HEALTH - MONEY CHALLENGE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E59B-0D94-4FC4-9B8C-18F24F12D6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495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683B-07BD-4F1A-B4AE-FB325E4A2A7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FINANCIAL HEALTH - MONEY CHALLENGE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E59B-0D94-4FC4-9B8C-18F24F12D6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71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8EC0-4EA8-4603-BC26-6563F121F5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FINANCIAL HEALTH - MONEY CHALLENGE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E59B-0D94-4FC4-9B8C-18F24F12D6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292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B6667-7766-4803-8F8C-265C4699F9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FINANCIAL HEALTH - MONEY CHALLENGE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E59B-0D94-4FC4-9B8C-18F24F12D6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163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3E521-0FC2-4B06-A59A-1347E350843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FINANCIAL HEALTH - MONEY CHALLENGE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E59B-0D94-4FC4-9B8C-18F24F12D6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895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1FC6-74D1-44FC-85FB-E644C6EBDF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FINANCIAL HEALTH - MONEY CHALLENGE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E59B-0D94-4FC4-9B8C-18F24F12D6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3821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5623-16B7-45DE-8ED0-FAE572FB0BF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FINANCIAL HEALTH - MONEY CHALLENGE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E59B-0D94-4FC4-9B8C-18F24F12D6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8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785" y="365126"/>
            <a:ext cx="778056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785" y="1825625"/>
            <a:ext cx="7780565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34785" y="6356351"/>
            <a:ext cx="1951265" cy="365125"/>
          </a:xfrm>
          <a:prstGeom prst="rect">
            <a:avLst/>
          </a:prstGeom>
        </p:spPr>
        <p:txBody>
          <a:bodyPr/>
          <a:lstStyle/>
          <a:p>
            <a:fld id="{57FC86FC-0759-46B7-B830-456A7D07C104}" type="datetimeFigureOut">
              <a:rPr lang="en-US" smtClean="0">
                <a:solidFill>
                  <a:prstClr val="black"/>
                </a:solidFill>
              </a:rPr>
              <a:pPr/>
              <a:t>8/9/2020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196068" cy="365125"/>
          </a:xfrm>
          <a:prstGeom prst="rect">
            <a:avLst/>
          </a:prstGeom>
        </p:spPr>
        <p:txBody>
          <a:bodyPr/>
          <a:lstStyle/>
          <a:p>
            <a:fld id="{8E20E216-FE68-48F4-BD41-FCB634EBE78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764" y="5612001"/>
            <a:ext cx="1300736" cy="110947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47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4543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8C6F-9764-4E74-8855-C41CC60057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FINANCIAL HEALTH - MONEY CHALLENGE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E59B-0D94-4FC4-9B8C-18F24F12D6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063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30E47-2AC7-4FF3-83CD-7C635AF00FB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FINANCIAL HEALTH - MONEY CHALLENGE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E59B-0D94-4FC4-9B8C-18F24F12D6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69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0BC4-7AA6-45DD-86EB-F00DDE91267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FINANCIAL HEALTH - MONEY CHALLENGE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E59B-0D94-4FC4-9B8C-18F24F12D6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0245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31AD-90BB-4A4D-B907-3FF55707F4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E4E1-B9A8-45BA-9133-D8B4CB000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3786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31AD-90BB-4A4D-B907-3FF55707F4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E4E1-B9A8-45BA-9133-D8B4CB000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3259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31AD-90BB-4A4D-B907-3FF55707F4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E4E1-B9A8-45BA-9133-D8B4CB000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1825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31AD-90BB-4A4D-B907-3FF55707F4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E4E1-B9A8-45BA-9133-D8B4CB000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024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31AD-90BB-4A4D-B907-3FF55707F4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E4E1-B9A8-45BA-9133-D8B4CB000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2931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31AD-90BB-4A4D-B907-3FF55707F4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E4E1-B9A8-45BA-9133-D8B4CB000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3545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31AD-90BB-4A4D-B907-3FF55707F4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E4E1-B9A8-45BA-9133-D8B4CB000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756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786" y="1709739"/>
            <a:ext cx="777580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786" y="4589464"/>
            <a:ext cx="777580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34785" y="6356351"/>
            <a:ext cx="1951265" cy="365125"/>
          </a:xfrm>
          <a:prstGeom prst="rect">
            <a:avLst/>
          </a:prstGeom>
        </p:spPr>
        <p:txBody>
          <a:bodyPr/>
          <a:lstStyle/>
          <a:p>
            <a:fld id="{57FC86FC-0759-46B7-B830-456A7D07C104}" type="datetimeFigureOut">
              <a:rPr lang="en-US" smtClean="0">
                <a:solidFill>
                  <a:prstClr val="black"/>
                </a:solidFill>
              </a:rPr>
              <a:pPr/>
              <a:t>8/9/2020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196068" cy="365125"/>
          </a:xfrm>
          <a:prstGeom prst="rect">
            <a:avLst/>
          </a:prstGeom>
        </p:spPr>
        <p:txBody>
          <a:bodyPr/>
          <a:lstStyle/>
          <a:p>
            <a:fld id="{8E20E216-FE68-48F4-BD41-FCB634EBE78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764" y="5612001"/>
            <a:ext cx="1300736" cy="11094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47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5153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31AD-90BB-4A4D-B907-3FF55707F4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E4E1-B9A8-45BA-9133-D8B4CB000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9454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31AD-90BB-4A4D-B907-3FF55707F4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E4E1-B9A8-45BA-9133-D8B4CB000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2127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31AD-90BB-4A4D-B907-3FF55707F4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E4E1-B9A8-45BA-9133-D8B4CB000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7850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31AD-90BB-4A4D-B907-3FF55707F4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CE4E1-B9A8-45BA-9133-D8B4CB000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1286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5561-B773-4D92-B193-BC7FDABE5C9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FINANCIAL HEALTH - MONEY CHALLENGE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E59B-0D94-4FC4-9B8C-18F24F12D6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0236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C88B-4955-4ED2-B58A-F8A05B1DB72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FINANCIAL HEALTH - MONEY CHALLENGE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E59B-0D94-4FC4-9B8C-18F24F12D6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3484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683B-07BD-4F1A-B4AE-FB325E4A2A7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FINANCIAL HEALTH - MONEY CHALLENGE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E59B-0D94-4FC4-9B8C-18F24F12D6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8115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8EC0-4EA8-4603-BC26-6563F121F5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FINANCIAL HEALTH - MONEY CHALLENGE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E59B-0D94-4FC4-9B8C-18F24F12D6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7756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B6667-7766-4803-8F8C-265C4699F9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FINANCIAL HEALTH - MONEY CHALLENGE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E59B-0D94-4FC4-9B8C-18F24F12D6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4754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3E521-0FC2-4B06-A59A-1347E350843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FINANCIAL HEALTH - MONEY CHALLENGE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E59B-0D94-4FC4-9B8C-18F24F12D6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84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785" y="365126"/>
            <a:ext cx="778056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4785" y="1825625"/>
            <a:ext cx="3780065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34785" y="6356351"/>
            <a:ext cx="1951265" cy="365125"/>
          </a:xfrm>
          <a:prstGeom prst="rect">
            <a:avLst/>
          </a:prstGeom>
        </p:spPr>
        <p:txBody>
          <a:bodyPr/>
          <a:lstStyle/>
          <a:p>
            <a:fld id="{57FC86FC-0759-46B7-B830-456A7D07C104}" type="datetimeFigureOut">
              <a:rPr lang="en-US" smtClean="0">
                <a:solidFill>
                  <a:prstClr val="black"/>
                </a:solidFill>
              </a:rPr>
              <a:pPr/>
              <a:t>8/9/2020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196068" cy="365125"/>
          </a:xfrm>
          <a:prstGeom prst="rect">
            <a:avLst/>
          </a:prstGeom>
        </p:spPr>
        <p:txBody>
          <a:bodyPr/>
          <a:lstStyle/>
          <a:p>
            <a:fld id="{8E20E216-FE68-48F4-BD41-FCB634EBE78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764" y="5612001"/>
            <a:ext cx="1300736" cy="110947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47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6019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1FC6-74D1-44FC-85FB-E644C6EBDF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FINANCIAL HEALTH - MONEY CHALLENGE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E59B-0D94-4FC4-9B8C-18F24F12D6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0616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5623-16B7-45DE-8ED0-FAE572FB0BF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FINANCIAL HEALTH - MONEY CHALLENGE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E59B-0D94-4FC4-9B8C-18F24F12D6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8922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8C6F-9764-4E74-8855-C41CC60057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FINANCIAL HEALTH - MONEY CHALLENGE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E59B-0D94-4FC4-9B8C-18F24F12D6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869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30E47-2AC7-4FF3-83CD-7C635AF00FB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FINANCIAL HEALTH - MONEY CHALLENGE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E59B-0D94-4FC4-9B8C-18F24F12D6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9042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0BC4-7AA6-45DD-86EB-F00DDE91267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FINANCIAL HEALTH - MONEY CHALLENGE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E59B-0D94-4FC4-9B8C-18F24F12D6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252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785" y="365126"/>
            <a:ext cx="7781756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786" y="1681163"/>
            <a:ext cx="376339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4786" y="2505075"/>
            <a:ext cx="376339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34785" y="6356351"/>
            <a:ext cx="1951265" cy="365125"/>
          </a:xfrm>
          <a:prstGeom prst="rect">
            <a:avLst/>
          </a:prstGeom>
        </p:spPr>
        <p:txBody>
          <a:bodyPr/>
          <a:lstStyle/>
          <a:p>
            <a:fld id="{57FC86FC-0759-46B7-B830-456A7D07C104}" type="datetimeFigureOut">
              <a:rPr lang="en-US" smtClean="0">
                <a:solidFill>
                  <a:prstClr val="black"/>
                </a:solidFill>
              </a:rPr>
              <a:pPr/>
              <a:t>8/9/2020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196068" cy="365125"/>
          </a:xfrm>
          <a:prstGeom prst="rect">
            <a:avLst/>
          </a:prstGeom>
        </p:spPr>
        <p:txBody>
          <a:bodyPr/>
          <a:lstStyle/>
          <a:p>
            <a:fld id="{8E20E216-FE68-48F4-BD41-FCB634EBE78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764" y="5612001"/>
            <a:ext cx="1300736" cy="110947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47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338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734785" y="6356351"/>
            <a:ext cx="1951265" cy="365125"/>
          </a:xfrm>
          <a:prstGeom prst="rect">
            <a:avLst/>
          </a:prstGeom>
        </p:spPr>
        <p:txBody>
          <a:bodyPr/>
          <a:lstStyle/>
          <a:p>
            <a:fld id="{57FC86FC-0759-46B7-B830-456A7D07C104}" type="datetimeFigureOut">
              <a:rPr lang="en-US" smtClean="0">
                <a:solidFill>
                  <a:prstClr val="black"/>
                </a:solidFill>
              </a:rPr>
              <a:pPr/>
              <a:t>8/9/2020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196068" cy="365125"/>
          </a:xfrm>
          <a:prstGeom prst="rect">
            <a:avLst/>
          </a:prstGeom>
        </p:spPr>
        <p:txBody>
          <a:bodyPr/>
          <a:lstStyle/>
          <a:p>
            <a:fld id="{8E20E216-FE68-48F4-BD41-FCB634EBE78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764" y="5612001"/>
            <a:ext cx="1300736" cy="11094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47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175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34785" y="6356351"/>
            <a:ext cx="1951265" cy="365125"/>
          </a:xfrm>
          <a:prstGeom prst="rect">
            <a:avLst/>
          </a:prstGeom>
        </p:spPr>
        <p:txBody>
          <a:bodyPr/>
          <a:lstStyle/>
          <a:p>
            <a:fld id="{57FC86FC-0759-46B7-B830-456A7D07C104}" type="datetimeFigureOut">
              <a:rPr lang="en-US" smtClean="0">
                <a:solidFill>
                  <a:prstClr val="black"/>
                </a:solidFill>
              </a:rPr>
              <a:pPr/>
              <a:t>8/9/2020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196068" cy="365125"/>
          </a:xfrm>
          <a:prstGeom prst="rect">
            <a:avLst/>
          </a:prstGeom>
        </p:spPr>
        <p:txBody>
          <a:bodyPr/>
          <a:lstStyle/>
          <a:p>
            <a:fld id="{8E20E216-FE68-48F4-BD41-FCB634EBE78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764" y="5612001"/>
            <a:ext cx="1300736" cy="11094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47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421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786" y="457200"/>
            <a:ext cx="284423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4786" y="2057400"/>
            <a:ext cx="284423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34785" y="6356351"/>
            <a:ext cx="1951265" cy="365125"/>
          </a:xfrm>
          <a:prstGeom prst="rect">
            <a:avLst/>
          </a:prstGeom>
        </p:spPr>
        <p:txBody>
          <a:bodyPr/>
          <a:lstStyle/>
          <a:p>
            <a:fld id="{57FC86FC-0759-46B7-B830-456A7D07C104}" type="datetimeFigureOut">
              <a:rPr lang="en-US" smtClean="0">
                <a:solidFill>
                  <a:prstClr val="black"/>
                </a:solidFill>
              </a:rPr>
              <a:pPr/>
              <a:t>8/9/2020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196068" cy="365125"/>
          </a:xfrm>
          <a:prstGeom prst="rect">
            <a:avLst/>
          </a:prstGeom>
        </p:spPr>
        <p:txBody>
          <a:bodyPr/>
          <a:lstStyle/>
          <a:p>
            <a:fld id="{8E20E216-FE68-48F4-BD41-FCB634EBE78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764" y="5612001"/>
            <a:ext cx="1300736" cy="110947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47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10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786" y="457200"/>
            <a:ext cx="284423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4786" y="2057400"/>
            <a:ext cx="284423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34785" y="6356351"/>
            <a:ext cx="1951265" cy="365125"/>
          </a:xfrm>
          <a:prstGeom prst="rect">
            <a:avLst/>
          </a:prstGeom>
        </p:spPr>
        <p:txBody>
          <a:bodyPr/>
          <a:lstStyle/>
          <a:p>
            <a:fld id="{57FC86FC-0759-46B7-B830-456A7D07C104}" type="datetimeFigureOut">
              <a:rPr lang="en-US" smtClean="0">
                <a:solidFill>
                  <a:prstClr val="black"/>
                </a:solidFill>
              </a:rPr>
              <a:pPr/>
              <a:t>8/9/2020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196068" cy="365125"/>
          </a:xfrm>
          <a:prstGeom prst="rect">
            <a:avLst/>
          </a:prstGeom>
        </p:spPr>
        <p:txBody>
          <a:bodyPr/>
          <a:lstStyle/>
          <a:p>
            <a:fld id="{8E20E216-FE68-48F4-BD41-FCB634EBE78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764" y="5612001"/>
            <a:ext cx="1300736" cy="110947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47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273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4785" y="365126"/>
            <a:ext cx="77805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785" y="1825625"/>
            <a:ext cx="778056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34785" y="6356351"/>
            <a:ext cx="1951265" cy="365125"/>
          </a:xfrm>
          <a:prstGeom prst="rect">
            <a:avLst/>
          </a:prstGeom>
        </p:spPr>
        <p:txBody>
          <a:bodyPr/>
          <a:lstStyle/>
          <a:p>
            <a:fld id="{57FC86FC-0759-46B7-B830-456A7D07C104}" type="datetimeFigureOut">
              <a:rPr lang="en-US">
                <a:solidFill>
                  <a:prstClr val="black"/>
                </a:solidFill>
              </a:rPr>
              <a:pPr/>
              <a:t>8/9/2020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1196068" cy="365125"/>
          </a:xfrm>
          <a:prstGeom prst="rect">
            <a:avLst/>
          </a:prstGeom>
        </p:spPr>
        <p:txBody>
          <a:bodyPr/>
          <a:lstStyle/>
          <a:p>
            <a:fld id="{8E20E216-FE68-48F4-BD41-FCB634EBE786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764" y="5612001"/>
            <a:ext cx="1300736" cy="11094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47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63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BCC27-D457-4642-93D3-BEF25C9215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FINANCIAL HEALTH - MONEY CHALLENGE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E59B-0D94-4FC4-9B8C-18F24F12D6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09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F31AD-90BB-4A4D-B907-3FF55707F4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CE4E1-B9A8-45BA-9133-D8B4CB0003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0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BCC27-D457-4642-93D3-BEF25C9215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CENTER FOR FINANCIAL HEALTH - MONEY CHALLENGE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E59B-0D94-4FC4-9B8C-18F24F12D6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79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315200" cy="1905000"/>
          </a:xfrm>
          <a:solidFill>
            <a:schemeClr val="accent1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Boost Your Budget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The Balancing Act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114800" y="4620985"/>
            <a:ext cx="4648200" cy="1447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Presenter: </a:t>
            </a:r>
          </a:p>
          <a:p>
            <a:pPr algn="l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Denise Keiser</a:t>
            </a:r>
          </a:p>
          <a:p>
            <a:pPr algn="l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ELM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743200"/>
            <a:ext cx="2220382" cy="3325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54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0243" y="215569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prstClr val="black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List Your Top 3 </a:t>
            </a:r>
          </a:p>
          <a:p>
            <a:pPr algn="ctr"/>
            <a:r>
              <a:rPr lang="en-US" sz="4000" dirty="0">
                <a:solidFill>
                  <a:prstClr val="black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MONEY GOALS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81843" y="2307342"/>
            <a:ext cx="2971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1</a:t>
            </a:r>
            <a:r>
              <a:rPr lang="en-US" sz="3600" b="1" dirty="0" smtClean="0">
                <a:solidFill>
                  <a:prstClr val="black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.</a:t>
            </a:r>
            <a:endParaRPr lang="en-US" sz="3600" b="1" dirty="0">
              <a:solidFill>
                <a:prstClr val="black"/>
              </a:solidFill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endParaRPr lang="en-US" sz="4000" b="1" dirty="0">
              <a:solidFill>
                <a:prstClr val="black"/>
              </a:solidFill>
              <a:latin typeface="Kalinga" panose="020B0502040204020203" pitchFamily="34" charset="0"/>
              <a:cs typeface="Kalinga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5515" y="3767316"/>
            <a:ext cx="2971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2.</a:t>
            </a:r>
            <a:endParaRPr lang="en-US" sz="3600" b="1" dirty="0">
              <a:solidFill>
                <a:prstClr val="black"/>
              </a:solidFill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endParaRPr lang="en-US" sz="4000" b="1" dirty="0">
              <a:solidFill>
                <a:prstClr val="black"/>
              </a:solidFill>
              <a:latin typeface="Kalinga" panose="020B0502040204020203" pitchFamily="34" charset="0"/>
              <a:cs typeface="Kalinga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65515" y="5181600"/>
            <a:ext cx="2971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3.</a:t>
            </a:r>
            <a:endParaRPr lang="en-US" sz="3600" b="1" dirty="0">
              <a:solidFill>
                <a:prstClr val="black"/>
              </a:solidFill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endParaRPr lang="en-US" sz="4000" b="1" dirty="0">
              <a:solidFill>
                <a:prstClr val="black"/>
              </a:solidFill>
              <a:latin typeface="Kalinga" panose="020B0502040204020203" pitchFamily="34" charset="0"/>
              <a:cs typeface="Kaling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37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7000"/>
            <a:lum/>
          </a:blip>
          <a:srcRect/>
          <a:stretch>
            <a:fillRect l="-3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914400"/>
            <a:ext cx="49530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SPECIFIC</a:t>
            </a:r>
          </a:p>
          <a:p>
            <a:pPr>
              <a:buFont typeface="Wingdings" pitchFamily="2" charset="2"/>
              <a:buChar char="Ø"/>
            </a:pPr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MEASURABLE</a:t>
            </a:r>
          </a:p>
          <a:p>
            <a:pPr>
              <a:buFont typeface="Wingdings" pitchFamily="2" charset="2"/>
              <a:buChar char="Ø"/>
            </a:pPr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ATTAINABLE</a:t>
            </a:r>
          </a:p>
          <a:p>
            <a:pPr>
              <a:buFont typeface="Wingdings" pitchFamily="2" charset="2"/>
              <a:buChar char="Ø"/>
            </a:pPr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RELEVANT</a:t>
            </a:r>
          </a:p>
          <a:p>
            <a:pPr>
              <a:buFont typeface="Wingdings" pitchFamily="2" charset="2"/>
              <a:buChar char="Ø"/>
            </a:pPr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TIME-BOUND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914400"/>
            <a:ext cx="1170833" cy="51816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</a:rPr>
              <a:t>SMART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5867400"/>
            <a:ext cx="5115503" cy="92333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5400" b="1" dirty="0">
                <a:solidFill>
                  <a:srgbClr val="C00000"/>
                </a:solidFill>
              </a:rPr>
              <a:t>GOALS</a:t>
            </a:r>
          </a:p>
        </p:txBody>
      </p:sp>
    </p:spTree>
    <p:extLst>
      <p:ext uri="{BB962C8B-B14F-4D97-AF65-F5344CB8AC3E}">
        <p14:creationId xmlns:p14="http://schemas.microsoft.com/office/powerpoint/2010/main" val="77868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352800"/>
            <a:ext cx="5715000" cy="261850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9165" cy="1325563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Budgeting: The Balancing Act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2133600"/>
            <a:ext cx="7780565" cy="1600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Income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Less</a:t>
            </a: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Expenses</a:t>
            </a:r>
          </a:p>
          <a:p>
            <a:pPr marL="0" indent="0" algn="ctr">
              <a:buNone/>
            </a:pPr>
            <a:endParaRPr lang="en-US" sz="3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46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65126"/>
            <a:ext cx="7829550" cy="1325563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marL="0" indent="0" algn="ctr"/>
            <a:r>
              <a:rPr lang="en-US" sz="5400" b="1" dirty="0" smtClean="0">
                <a:solidFill>
                  <a:schemeClr val="bg1"/>
                </a:solidFill>
              </a:rPr>
              <a:t>What a budget </a:t>
            </a:r>
            <a:r>
              <a:rPr lang="en-US" sz="5400" b="1" i="1" dirty="0" smtClean="0">
                <a:solidFill>
                  <a:srgbClr val="FF0000"/>
                </a:solidFill>
              </a:rPr>
              <a:t>IS NOT</a:t>
            </a:r>
            <a:r>
              <a:rPr lang="en-US" sz="5400" b="1" i="1" dirty="0" smtClean="0">
                <a:solidFill>
                  <a:schemeClr val="bg1"/>
                </a:solidFill>
              </a:rPr>
              <a:t>:</a:t>
            </a:r>
            <a:endParaRPr lang="en-US" sz="5400" b="1" i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95400" y="1981199"/>
            <a:ext cx="7219950" cy="41957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Money in my account at the end of the month</a:t>
            </a:r>
          </a:p>
          <a:p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Paying my bills on time every month</a:t>
            </a:r>
          </a:p>
          <a:p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Paying my credit cards off every month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29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Budget Defined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0819" y="1905000"/>
            <a:ext cx="655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prstClr val="white">
                    <a:lumMod val="50000"/>
                  </a:prstClr>
                </a:solidFill>
              </a:rPr>
              <a:t>Forward looking (into the next month)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>
              <a:solidFill>
                <a:prstClr val="white">
                  <a:lumMod val="50000"/>
                </a:prst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prstClr val="white">
                    <a:lumMod val="50000"/>
                  </a:prstClr>
                </a:solidFill>
              </a:rPr>
              <a:t>Lists all sources of net income (take home pay)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>
              <a:solidFill>
                <a:prstClr val="white">
                  <a:lumMod val="50000"/>
                </a:prst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prstClr val="white">
                    <a:lumMod val="50000"/>
                  </a:prstClr>
                </a:solidFill>
              </a:rPr>
              <a:t>Lists all categories of expenses</a:t>
            </a:r>
          </a:p>
        </p:txBody>
      </p:sp>
    </p:spTree>
    <p:extLst>
      <p:ext uri="{BB962C8B-B14F-4D97-AF65-F5344CB8AC3E}">
        <p14:creationId xmlns:p14="http://schemas.microsoft.com/office/powerpoint/2010/main" val="3156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4684" y="1143000"/>
            <a:ext cx="2362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prstClr val="black"/>
                </a:solidFill>
              </a:rPr>
              <a:t>ZERO-</a:t>
            </a:r>
          </a:p>
          <a:p>
            <a:pPr algn="ctr"/>
            <a:r>
              <a:rPr lang="en-US" sz="4800" dirty="0">
                <a:solidFill>
                  <a:prstClr val="black"/>
                </a:solidFill>
              </a:rPr>
              <a:t>BASED </a:t>
            </a:r>
          </a:p>
          <a:p>
            <a:endParaRPr lang="en-US" sz="4800" dirty="0">
              <a:solidFill>
                <a:prstClr val="black"/>
              </a:solidFill>
            </a:endParaRPr>
          </a:p>
          <a:p>
            <a:pPr algn="ctr"/>
            <a:r>
              <a:rPr lang="en-US" sz="4800" dirty="0">
                <a:solidFill>
                  <a:prstClr val="black"/>
                </a:solidFill>
              </a:rPr>
              <a:t>BUDGET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08" y="4189988"/>
            <a:ext cx="2466975" cy="1847850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095598"/>
              </p:ext>
            </p:extLst>
          </p:nvPr>
        </p:nvGraphicFramePr>
        <p:xfrm>
          <a:off x="3797968" y="762000"/>
          <a:ext cx="4045716" cy="5352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9333"/>
                <a:gridCol w="1076383"/>
              </a:tblGrid>
              <a:tr h="3751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Housing (Rent or Mortgage PITI)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$   750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6565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Utilities (Lights, Water, Heating, Trash, Other)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$   250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388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Groceries (Food and paper products)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$   450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388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Eating Out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$     50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8010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Transportation (Car </a:t>
                      </a:r>
                      <a:r>
                        <a:rPr lang="en-US" sz="1400" dirty="0" err="1">
                          <a:effectLst/>
                        </a:rPr>
                        <a:t>Pymt</a:t>
                      </a:r>
                      <a:r>
                        <a:rPr lang="en-US" sz="1400" dirty="0">
                          <a:effectLst/>
                        </a:rPr>
                        <a:t>, Insurance, Gas, Maintenance)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$   450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388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Clothing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$     50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8010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Consumer Debts (Student loan, credit card, installment loans…)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$   250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388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Emergency Fund Savings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$     75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388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Other, goal specific Savings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$     50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388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Charity and/or tithing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$     25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3883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Free spending…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$   100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0" y="325034"/>
            <a:ext cx="403860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Total Net Income                             $2, 500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0" y="6172200"/>
            <a:ext cx="403860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BUDGET BALANCE:                          $     0</a:t>
            </a:r>
          </a:p>
        </p:txBody>
      </p:sp>
    </p:spTree>
    <p:extLst>
      <p:ext uri="{BB962C8B-B14F-4D97-AF65-F5344CB8AC3E}">
        <p14:creationId xmlns:p14="http://schemas.microsoft.com/office/powerpoint/2010/main" val="372300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What does a budget show us?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rgbClr val="00B050"/>
                </a:solidFill>
              </a:rPr>
              <a:t>Income</a:t>
            </a:r>
            <a:r>
              <a:rPr lang="en-US" sz="5400" b="1" dirty="0" smtClean="0"/>
              <a:t> </a:t>
            </a:r>
            <a:r>
              <a:rPr lang="en-US" sz="5400" i="1" dirty="0" smtClean="0"/>
              <a:t>minus</a:t>
            </a:r>
            <a:r>
              <a:rPr lang="en-US" sz="5400" b="1" dirty="0" smtClean="0"/>
              <a:t> </a:t>
            </a:r>
            <a:r>
              <a:rPr lang="en-US" sz="5400" b="1" dirty="0" smtClean="0">
                <a:solidFill>
                  <a:srgbClr val="FF0000"/>
                </a:solidFill>
              </a:rPr>
              <a:t>expenses</a:t>
            </a:r>
            <a:r>
              <a:rPr lang="en-US" sz="5400" b="1" dirty="0" smtClean="0"/>
              <a:t> </a:t>
            </a:r>
          </a:p>
          <a:p>
            <a:pPr marL="0" indent="0" algn="ctr">
              <a:buNone/>
            </a:pPr>
            <a:r>
              <a:rPr lang="en-US" sz="5400" b="1" dirty="0" smtClean="0">
                <a:solidFill>
                  <a:schemeClr val="tx2">
                    <a:lumMod val="75000"/>
                  </a:schemeClr>
                </a:solidFill>
              </a:rPr>
              <a:t>=</a:t>
            </a:r>
          </a:p>
          <a:p>
            <a:pPr marL="0" indent="0" algn="ctr">
              <a:buNone/>
            </a:pPr>
            <a:r>
              <a:rPr lang="en-US" sz="5400" b="1" dirty="0" smtClean="0">
                <a:solidFill>
                  <a:srgbClr val="00B050"/>
                </a:solidFill>
              </a:rPr>
              <a:t>Net surplus </a:t>
            </a:r>
          </a:p>
          <a:p>
            <a:pPr marL="0" indent="0" algn="ctr">
              <a:buNone/>
            </a:pPr>
            <a:r>
              <a:rPr lang="en-US" sz="5400" b="1" i="1" dirty="0" smtClean="0">
                <a:solidFill>
                  <a:schemeClr val="tx2"/>
                </a:solidFill>
              </a:rPr>
              <a:t>Or</a:t>
            </a:r>
          </a:p>
          <a:p>
            <a:pPr marL="0" indent="0" algn="ctr">
              <a:buNone/>
            </a:pPr>
            <a:r>
              <a:rPr lang="en-US" sz="5400" b="1" dirty="0" smtClean="0">
                <a:solidFill>
                  <a:srgbClr val="FF0000"/>
                </a:solidFill>
              </a:rPr>
              <a:t>Net Loss/Deficit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00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Budget Challenge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>
                <a:solidFill>
                  <a:schemeClr val="bg1">
                    <a:lumMod val="50000"/>
                  </a:schemeClr>
                </a:solidFill>
              </a:rPr>
              <a:t>Homework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Develop a household budget based on your monthly income and monthly expenses.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Track your spending for each category during the next week.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Look for ways to reduce, cut or find alternative solutions for some expenses</a:t>
            </a:r>
          </a:p>
          <a:p>
            <a:pPr marL="0" indent="0" algn="ctr">
              <a:buNone/>
            </a:pPr>
            <a:endParaRPr lang="en-US" b="1" u="sng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90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ELM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BA7BC"/>
      </a:accent1>
      <a:accent2>
        <a:srgbClr val="AA191E"/>
      </a:accent2>
      <a:accent3>
        <a:srgbClr val="A5A5A5"/>
      </a:accent3>
      <a:accent4>
        <a:srgbClr val="5B9BD5"/>
      </a:accent4>
      <a:accent5>
        <a:srgbClr val="FFC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LM Template 2015" id="{AADBF460-54C0-4FB5-AD0F-CC8EE8410CE2}" vid="{0F658AD7-E1F3-41CE-8AF8-DA8063F0D49F}"/>
    </a:ext>
  </a:extLst>
</a:theme>
</file>

<file path=ppt/theme/theme2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263</Words>
  <Application>Microsoft Office PowerPoint</Application>
  <PresentationFormat>On-screen Show (4:3)</PresentationFormat>
  <Paragraphs>81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1_Office Theme</vt:lpstr>
      <vt:lpstr>6_Office Theme</vt:lpstr>
      <vt:lpstr>4_Office Theme</vt:lpstr>
      <vt:lpstr>7_Office Theme</vt:lpstr>
      <vt:lpstr>Boost Your Budget The Balancing Act</vt:lpstr>
      <vt:lpstr>PowerPoint Presentation</vt:lpstr>
      <vt:lpstr>PowerPoint Presentation</vt:lpstr>
      <vt:lpstr>Budgeting: The Balancing Act</vt:lpstr>
      <vt:lpstr>What a budget IS NOT:</vt:lpstr>
      <vt:lpstr>Budget Defined</vt:lpstr>
      <vt:lpstr>PowerPoint Presentation</vt:lpstr>
      <vt:lpstr>What does a budget show us?</vt:lpstr>
      <vt:lpstr>Budget Challenge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Boost Your Budget The Balancing Act</dc:title>
  <dc:creator>Denise</dc:creator>
  <cp:lastModifiedBy>Anne Holmes Davis</cp:lastModifiedBy>
  <cp:revision>5</cp:revision>
  <dcterms:created xsi:type="dcterms:W3CDTF">2020-08-06T13:05:06Z</dcterms:created>
  <dcterms:modified xsi:type="dcterms:W3CDTF">2020-08-09T04:44:25Z</dcterms:modified>
</cp:coreProperties>
</file>