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gITOqQkybwCGRDi4ODlBBInleqq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EBACFB-F38B-3ED8-C75B-31540E3ECECF}" v="129" dt="2022-04-13T15:14:06.4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83" d="100"/>
          <a:sy n="83" d="100"/>
        </p:scale>
        <p:origin x="6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customschemas.google.com/relationships/presentationmetadata" Target="metadata"/><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erra Anderson" userId="S::andersonci@daaa1a.org::d6ba839e-65ed-454d-bd3d-2e3779e81a13" providerId="AD" clId="Web-{FFEBACFB-F38B-3ED8-C75B-31540E3ECECF}"/>
    <pc:docChg chg="modSld">
      <pc:chgData name="Cierra Anderson" userId="S::andersonci@daaa1a.org::d6ba839e-65ed-454d-bd3d-2e3779e81a13" providerId="AD" clId="Web-{FFEBACFB-F38B-3ED8-C75B-31540E3ECECF}" dt="2022-04-13T15:14:05.636" v="71" actId="20577"/>
      <pc:docMkLst>
        <pc:docMk/>
      </pc:docMkLst>
      <pc:sldChg chg="modSp">
        <pc:chgData name="Cierra Anderson" userId="S::andersonci@daaa1a.org::d6ba839e-65ed-454d-bd3d-2e3779e81a13" providerId="AD" clId="Web-{FFEBACFB-F38B-3ED8-C75B-31540E3ECECF}" dt="2022-04-13T15:13:47.370" v="68" actId="20577"/>
        <pc:sldMkLst>
          <pc:docMk/>
          <pc:sldMk cId="0" sldId="257"/>
        </pc:sldMkLst>
        <pc:spChg chg="mod">
          <ac:chgData name="Cierra Anderson" userId="S::andersonci@daaa1a.org::d6ba839e-65ed-454d-bd3d-2e3779e81a13" providerId="AD" clId="Web-{FFEBACFB-F38B-3ED8-C75B-31540E3ECECF}" dt="2022-04-13T15:13:47.370" v="68" actId="20577"/>
          <ac:spMkLst>
            <pc:docMk/>
            <pc:sldMk cId="0" sldId="257"/>
            <ac:spMk id="119" creationId="{00000000-0000-0000-0000-000000000000}"/>
          </ac:spMkLst>
        </pc:spChg>
      </pc:sldChg>
      <pc:sldChg chg="modSp">
        <pc:chgData name="Cierra Anderson" userId="S::andersonci@daaa1a.org::d6ba839e-65ed-454d-bd3d-2e3779e81a13" providerId="AD" clId="Web-{FFEBACFB-F38B-3ED8-C75B-31540E3ECECF}" dt="2022-04-13T15:14:05.636" v="71" actId="20577"/>
        <pc:sldMkLst>
          <pc:docMk/>
          <pc:sldMk cId="0" sldId="263"/>
        </pc:sldMkLst>
        <pc:spChg chg="mod">
          <ac:chgData name="Cierra Anderson" userId="S::andersonci@daaa1a.org::d6ba839e-65ed-454d-bd3d-2e3779e81a13" providerId="AD" clId="Web-{FFEBACFB-F38B-3ED8-C75B-31540E3ECECF}" dt="2022-04-13T15:14:05.636" v="71" actId="20577"/>
          <ac:spMkLst>
            <pc:docMk/>
            <pc:sldMk cId="0" sldId="263"/>
            <ac:spMk id="173" creationId="{00000000-0000-0000-0000-000000000000}"/>
          </ac:spMkLst>
        </pc:spChg>
      </pc:sldChg>
      <pc:sldChg chg="modSp">
        <pc:chgData name="Cierra Anderson" userId="S::andersonci@daaa1a.org::d6ba839e-65ed-454d-bd3d-2e3779e81a13" providerId="AD" clId="Web-{FFEBACFB-F38B-3ED8-C75B-31540E3ECECF}" dt="2022-04-13T15:12:53.102" v="64" actId="20577"/>
        <pc:sldMkLst>
          <pc:docMk/>
          <pc:sldMk cId="0" sldId="268"/>
        </pc:sldMkLst>
        <pc:spChg chg="mod">
          <ac:chgData name="Cierra Anderson" userId="S::andersonci@daaa1a.org::d6ba839e-65ed-454d-bd3d-2e3779e81a13" providerId="AD" clId="Web-{FFEBACFB-F38B-3ED8-C75B-31540E3ECECF}" dt="2022-04-13T15:11:12.756" v="6" actId="20577"/>
          <ac:spMkLst>
            <pc:docMk/>
            <pc:sldMk cId="0" sldId="268"/>
            <ac:spMk id="238" creationId="{00000000-0000-0000-0000-000000000000}"/>
          </ac:spMkLst>
        </pc:spChg>
        <pc:spChg chg="mod">
          <ac:chgData name="Cierra Anderson" userId="S::andersonci@daaa1a.org::d6ba839e-65ed-454d-bd3d-2e3779e81a13" providerId="AD" clId="Web-{FFEBACFB-F38B-3ED8-C75B-31540E3ECECF}" dt="2022-04-13T15:12:53.102" v="64" actId="20577"/>
          <ac:spMkLst>
            <pc:docMk/>
            <pc:sldMk cId="0" sldId="268"/>
            <ac:spMk id="2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170583" cy="482028"/>
          </a:xfrm>
          <a:prstGeom prst="rect">
            <a:avLst/>
          </a:prstGeom>
          <a:noFill/>
          <a:ln>
            <a:noFill/>
          </a:ln>
        </p:spPr>
        <p:txBody>
          <a:bodyPr spcFirstLastPara="1" wrap="square" lIns="94850" tIns="47425" rIns="94850" bIns="4742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2962" y="0"/>
            <a:ext cx="3170583" cy="482028"/>
          </a:xfrm>
          <a:prstGeom prst="rect">
            <a:avLst/>
          </a:prstGeom>
          <a:noFill/>
          <a:ln>
            <a:noFill/>
          </a:ln>
        </p:spPr>
        <p:txBody>
          <a:bodyPr spcFirstLastPara="1" wrap="square" lIns="94850" tIns="47425" rIns="94850" bIns="4742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1" y="9119174"/>
            <a:ext cx="3170583" cy="482028"/>
          </a:xfrm>
          <a:prstGeom prst="rect">
            <a:avLst/>
          </a:prstGeom>
          <a:noFill/>
          <a:ln>
            <a:noFill/>
          </a:ln>
        </p:spPr>
        <p:txBody>
          <a:bodyPr spcFirstLastPara="1" wrap="square" lIns="94850" tIns="47425" rIns="94850" bIns="4742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3" name="Google Shape;103;p1: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04" name="Google Shape;104;p1: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0: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7" name="Google Shape;187;p10: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88" name="Google Shape;188;p10: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1: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7" name="Google Shape;197;p11: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98" name="Google Shape;198;p11: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3" name="Google Shape;223;p12: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224" name="Google Shape;224;p12: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3:notes"/>
          <p:cNvSpPr txBox="1">
            <a:spLocks noGrp="1"/>
          </p:cNvSpPr>
          <p:nvPr>
            <p:ph type="body" idx="1"/>
          </p:nvPr>
        </p:nvSpPr>
        <p:spPr>
          <a:xfrm>
            <a:off x="732183" y="4620251"/>
            <a:ext cx="5850835" cy="3780799"/>
          </a:xfrm>
          <a:prstGeom prst="rect">
            <a:avLst/>
          </a:prstGeom>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233" name="Google Shape;233;p13: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1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5" name="Google Shape;245;p14: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246" name="Google Shape;246;p14: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5: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7" name="Google Shape;257;p15: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258" name="Google Shape;258;p15: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8" name="Google Shape;268;p16: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269" name="Google Shape;269;p16: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1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5" name="Google Shape;275;p17: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276" name="Google Shape;276;p17: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8: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2" name="Google Shape;282;p18: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283" name="Google Shape;283;p18: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2: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2: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12" name="Google Shape;112;p2: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3: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4" name="Google Shape;124;p3: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25" name="Google Shape;125;p3: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4: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4: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33" name="Google Shape;133;p4: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txBox="1">
            <a:spLocks noGrp="1"/>
          </p:cNvSpPr>
          <p:nvPr>
            <p:ph type="body" idx="1"/>
          </p:nvPr>
        </p:nvSpPr>
        <p:spPr>
          <a:xfrm>
            <a:off x="732183" y="4620251"/>
            <a:ext cx="5850835" cy="3780799"/>
          </a:xfrm>
          <a:prstGeom prst="rect">
            <a:avLst/>
          </a:prstGeom>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40" name="Google Shape;140;p5: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6: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6: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50" name="Google Shape;150;p6: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7: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58" name="Google Shape;158;p7: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8: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8: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71" name="Google Shape;171;p8: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9:notes"/>
          <p:cNvSpPr>
            <a:spLocks noGrp="1" noRot="1" noChangeAspect="1"/>
          </p:cNvSpPr>
          <p:nvPr>
            <p:ph type="sldImg" idx="2"/>
          </p:nvPr>
        </p:nvSpPr>
        <p:spPr>
          <a:xfrm>
            <a:off x="777875" y="1200150"/>
            <a:ext cx="5759450" cy="32400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0" name="Google Shape;180;p9:notes"/>
          <p:cNvSpPr txBox="1">
            <a:spLocks noGrp="1"/>
          </p:cNvSpPr>
          <p:nvPr>
            <p:ph type="body" idx="1"/>
          </p:nvPr>
        </p:nvSpPr>
        <p:spPr>
          <a:xfrm>
            <a:off x="732183" y="4620251"/>
            <a:ext cx="5850835" cy="3780799"/>
          </a:xfrm>
          <a:prstGeom prst="rect">
            <a:avLst/>
          </a:prstGeom>
          <a:noFill/>
          <a:ln>
            <a:noFill/>
          </a:ln>
        </p:spPr>
        <p:txBody>
          <a:bodyPr spcFirstLastPara="1" wrap="square" lIns="94850" tIns="47425" rIns="94850" bIns="47425" anchor="t" anchorCtr="0">
            <a:noAutofit/>
          </a:bodyPr>
          <a:lstStyle/>
          <a:p>
            <a:pPr marL="0" lvl="0" indent="0" algn="l" rtl="0">
              <a:spcBef>
                <a:spcPts val="0"/>
              </a:spcBef>
              <a:spcAft>
                <a:spcPts val="0"/>
              </a:spcAft>
              <a:buNone/>
            </a:pPr>
            <a:endParaRPr/>
          </a:p>
        </p:txBody>
      </p:sp>
      <p:sp>
        <p:nvSpPr>
          <p:cNvPr id="181" name="Google Shape;181;p9:notes"/>
          <p:cNvSpPr txBox="1">
            <a:spLocks noGrp="1"/>
          </p:cNvSpPr>
          <p:nvPr>
            <p:ph type="sldNum" idx="12"/>
          </p:nvPr>
        </p:nvSpPr>
        <p:spPr>
          <a:xfrm>
            <a:off x="4142962" y="9119174"/>
            <a:ext cx="3170583" cy="482028"/>
          </a:xfrm>
          <a:prstGeom prst="rect">
            <a:avLst/>
          </a:prstGeom>
          <a:noFill/>
          <a:ln>
            <a:noFill/>
          </a:ln>
        </p:spPr>
        <p:txBody>
          <a:bodyPr spcFirstLastPara="1" wrap="square" lIns="94850" tIns="47425" rIns="94850" bIns="47425"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8"/>
        <p:cNvGrpSpPr/>
        <p:nvPr/>
      </p:nvGrpSpPr>
      <p:grpSpPr>
        <a:xfrm>
          <a:off x="0" y="0"/>
          <a:ext cx="0" cy="0"/>
          <a:chOff x="0" y="0"/>
          <a:chExt cx="0" cy="0"/>
        </a:xfrm>
      </p:grpSpPr>
      <p:sp>
        <p:nvSpPr>
          <p:cNvPr id="19" name="Google Shape;19;p2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0"/>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20"/>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3" name="Google Shape;23;p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6" name="Google Shape;26;p20"/>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7"/>
        <p:cNvGrpSpPr/>
        <p:nvPr/>
      </p:nvGrpSpPr>
      <p:grpSpPr>
        <a:xfrm>
          <a:off x="0" y="0"/>
          <a:ext cx="0" cy="0"/>
          <a:chOff x="0" y="0"/>
          <a:chExt cx="0" cy="0"/>
        </a:xfrm>
      </p:grpSpPr>
      <p:sp>
        <p:nvSpPr>
          <p:cNvPr id="88" name="Google Shape;88;p2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29"/>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0" name="Google Shape;90;p2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2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93"/>
        <p:cNvGrpSpPr/>
        <p:nvPr/>
      </p:nvGrpSpPr>
      <p:grpSpPr>
        <a:xfrm>
          <a:off x="0" y="0"/>
          <a:ext cx="0" cy="0"/>
          <a:chOff x="0" y="0"/>
          <a:chExt cx="0" cy="0"/>
        </a:xfrm>
      </p:grpSpPr>
      <p:sp>
        <p:nvSpPr>
          <p:cNvPr id="94" name="Google Shape;94;p3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0"/>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30"/>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8" name="Google Shape;98;p3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3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3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2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0" name="Google Shape;30;p2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2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3"/>
        <p:cNvGrpSpPr/>
        <p:nvPr/>
      </p:nvGrpSpPr>
      <p:grpSpPr>
        <a:xfrm>
          <a:off x="0" y="0"/>
          <a:ext cx="0" cy="0"/>
          <a:chOff x="0" y="0"/>
          <a:chExt cx="0" cy="0"/>
        </a:xfrm>
      </p:grpSpPr>
      <p:sp>
        <p:nvSpPr>
          <p:cNvPr id="34" name="Google Shape;34;p2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2"/>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2"/>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8"/>
        <p:cNvGrpSpPr/>
        <p:nvPr/>
      </p:nvGrpSpPr>
      <p:grpSpPr>
        <a:xfrm>
          <a:off x="0" y="0"/>
          <a:ext cx="0" cy="0"/>
          <a:chOff x="0" y="0"/>
          <a:chExt cx="0" cy="0"/>
        </a:xfrm>
      </p:grpSpPr>
      <p:sp>
        <p:nvSpPr>
          <p:cNvPr id="39" name="Google Shape;39;p23"/>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3"/>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24"/>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24"/>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7" name="Google Shape;47;p24"/>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8" name="Google Shape;48;p24"/>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49" name="Google Shape;49;p24"/>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0" name="Google Shape;50;p2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53"/>
        <p:cNvGrpSpPr/>
        <p:nvPr/>
      </p:nvGrpSpPr>
      <p:grpSpPr>
        <a:xfrm>
          <a:off x="0" y="0"/>
          <a:ext cx="0" cy="0"/>
          <a:chOff x="0" y="0"/>
          <a:chExt cx="0" cy="0"/>
        </a:xfrm>
      </p:grpSpPr>
      <p:sp>
        <p:nvSpPr>
          <p:cNvPr id="54" name="Google Shape;54;p25"/>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5"/>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5"/>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25"/>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58" name="Google Shape;58;p2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61" name="Google Shape;61;p25"/>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2"/>
        <p:cNvGrpSpPr/>
        <p:nvPr/>
      </p:nvGrpSpPr>
      <p:grpSpPr>
        <a:xfrm>
          <a:off x="0" y="0"/>
          <a:ext cx="0" cy="0"/>
          <a:chOff x="0" y="0"/>
          <a:chExt cx="0" cy="0"/>
        </a:xfrm>
      </p:grpSpPr>
      <p:sp>
        <p:nvSpPr>
          <p:cNvPr id="63" name="Google Shape;63;p2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26"/>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5" name="Google Shape;65;p26"/>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6" name="Google Shape;66;p2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2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69"/>
        <p:cNvGrpSpPr/>
        <p:nvPr/>
      </p:nvGrpSpPr>
      <p:grpSpPr>
        <a:xfrm>
          <a:off x="0" y="0"/>
          <a:ext cx="0" cy="0"/>
          <a:chOff x="0" y="0"/>
          <a:chExt cx="0" cy="0"/>
        </a:xfrm>
      </p:grpSpPr>
      <p:sp>
        <p:nvSpPr>
          <p:cNvPr id="70" name="Google Shape;70;p27"/>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7"/>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7"/>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7"/>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74" name="Google Shape;74;p27"/>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75" name="Google Shape;75;p27"/>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7"/>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a:solidFill>
                  <a:schemeClr val="dk2"/>
                </a:solidFill>
                <a:latin typeface="Calibri"/>
                <a:ea typeface="Calibri"/>
                <a:cs typeface="Calibri"/>
                <a:sym typeface="Calibri"/>
              </a:defRPr>
            </a:lvl1pPr>
            <a:lvl2pPr marL="0" lvl="1" indent="0" algn="r">
              <a:spcBef>
                <a:spcPts val="0"/>
              </a:spcBef>
              <a:buNone/>
              <a:defRPr sz="1050">
                <a:solidFill>
                  <a:schemeClr val="dk2"/>
                </a:solidFill>
                <a:latin typeface="Calibri"/>
                <a:ea typeface="Calibri"/>
                <a:cs typeface="Calibri"/>
                <a:sym typeface="Calibri"/>
              </a:defRPr>
            </a:lvl2pPr>
            <a:lvl3pPr marL="0" lvl="2" indent="0" algn="r">
              <a:spcBef>
                <a:spcPts val="0"/>
              </a:spcBef>
              <a:buNone/>
              <a:defRPr sz="1050">
                <a:solidFill>
                  <a:schemeClr val="dk2"/>
                </a:solidFill>
                <a:latin typeface="Calibri"/>
                <a:ea typeface="Calibri"/>
                <a:cs typeface="Calibri"/>
                <a:sym typeface="Calibri"/>
              </a:defRPr>
            </a:lvl3pPr>
            <a:lvl4pPr marL="0" lvl="3" indent="0" algn="r">
              <a:spcBef>
                <a:spcPts val="0"/>
              </a:spcBef>
              <a:buNone/>
              <a:defRPr sz="1050">
                <a:solidFill>
                  <a:schemeClr val="dk2"/>
                </a:solidFill>
                <a:latin typeface="Calibri"/>
                <a:ea typeface="Calibri"/>
                <a:cs typeface="Calibri"/>
                <a:sym typeface="Calibri"/>
              </a:defRPr>
            </a:lvl4pPr>
            <a:lvl5pPr marL="0" lvl="4" indent="0" algn="r">
              <a:spcBef>
                <a:spcPts val="0"/>
              </a:spcBef>
              <a:buNone/>
              <a:defRPr sz="1050">
                <a:solidFill>
                  <a:schemeClr val="dk2"/>
                </a:solidFill>
                <a:latin typeface="Calibri"/>
                <a:ea typeface="Calibri"/>
                <a:cs typeface="Calibri"/>
                <a:sym typeface="Calibri"/>
              </a:defRPr>
            </a:lvl5pPr>
            <a:lvl6pPr marL="0" lvl="5" indent="0" algn="r">
              <a:spcBef>
                <a:spcPts val="0"/>
              </a:spcBef>
              <a:buNone/>
              <a:defRPr sz="1050">
                <a:solidFill>
                  <a:schemeClr val="dk2"/>
                </a:solidFill>
                <a:latin typeface="Calibri"/>
                <a:ea typeface="Calibri"/>
                <a:cs typeface="Calibri"/>
                <a:sym typeface="Calibri"/>
              </a:defRPr>
            </a:lvl6pPr>
            <a:lvl7pPr marL="0" lvl="6" indent="0" algn="r">
              <a:spcBef>
                <a:spcPts val="0"/>
              </a:spcBef>
              <a:buNone/>
              <a:defRPr sz="1050">
                <a:solidFill>
                  <a:schemeClr val="dk2"/>
                </a:solidFill>
                <a:latin typeface="Calibri"/>
                <a:ea typeface="Calibri"/>
                <a:cs typeface="Calibri"/>
                <a:sym typeface="Calibri"/>
              </a:defRPr>
            </a:lvl7pPr>
            <a:lvl8pPr marL="0" lvl="7" indent="0" algn="r">
              <a:spcBef>
                <a:spcPts val="0"/>
              </a:spcBef>
              <a:buNone/>
              <a:defRPr sz="1050">
                <a:solidFill>
                  <a:schemeClr val="dk2"/>
                </a:solidFill>
                <a:latin typeface="Calibri"/>
                <a:ea typeface="Calibri"/>
                <a:cs typeface="Calibri"/>
                <a:sym typeface="Calibri"/>
              </a:defRPr>
            </a:lvl8pPr>
            <a:lvl9pPr marL="0" lvl="8" indent="0" algn="r">
              <a:spcBef>
                <a:spcPts val="0"/>
              </a:spcBef>
              <a:buNone/>
              <a:defRPr sz="1050">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8"/>
        <p:cNvGrpSpPr/>
        <p:nvPr/>
      </p:nvGrpSpPr>
      <p:grpSpPr>
        <a:xfrm>
          <a:off x="0" y="0"/>
          <a:ext cx="0" cy="0"/>
          <a:chOff x="0" y="0"/>
          <a:chExt cx="0" cy="0"/>
        </a:xfrm>
      </p:grpSpPr>
      <p:sp>
        <p:nvSpPr>
          <p:cNvPr id="79" name="Google Shape;79;p28"/>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8"/>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8"/>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28"/>
          <p:cNvPicPr preferRelativeResize="0">
            <a:picLocks noGrp="1"/>
          </p:cNvPicPr>
          <p:nvPr>
            <p:ph type="pic" idx="2"/>
          </p:nvPr>
        </p:nvPicPr>
        <p:blipFill/>
        <p:spPr>
          <a:xfrm>
            <a:off x="15" y="0"/>
            <a:ext cx="12191985" cy="4915076"/>
          </a:xfrm>
          <a:prstGeom prst="rect">
            <a:avLst/>
          </a:prstGeom>
          <a:blipFill rotWithShape="1">
            <a:blip r:embed="rId2">
              <a:alphaModFix/>
            </a:blip>
            <a:stretch>
              <a:fillRect/>
            </a:stretch>
          </a:blipFill>
          <a:ln>
            <a:noFill/>
          </a:ln>
        </p:spPr>
      </p:pic>
      <p:sp>
        <p:nvSpPr>
          <p:cNvPr id="83" name="Google Shape;83;p28"/>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4" name="Google Shape;84;p2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9"/>
          <p:cNvSpPr/>
          <p:nvPr/>
        </p:nvSpPr>
        <p:spPr>
          <a:xfrm>
            <a:off x="0" y="6334316"/>
            <a:ext cx="12192001"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1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1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4" name="Google Shape;14;p1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5" name="Google Shape;15;p1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1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7" name="Google Shape;17;p19"/>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1.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
          <p:cNvSpPr txBox="1">
            <a:spLocks noGrp="1"/>
          </p:cNvSpPr>
          <p:nvPr>
            <p:ph type="ctrTitle"/>
          </p:nvPr>
        </p:nvSpPr>
        <p:spPr>
          <a:xfrm>
            <a:off x="417250" y="849087"/>
            <a:ext cx="9481352" cy="1502228"/>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C00000"/>
              </a:buClr>
              <a:buSzPts val="7200"/>
              <a:buFont typeface="Calibri"/>
              <a:buNone/>
            </a:pPr>
            <a:r>
              <a:rPr lang="en-US" sz="7200">
                <a:solidFill>
                  <a:srgbClr val="C00000"/>
                </a:solidFill>
              </a:rPr>
              <a:t>Welcome to MEDICARE </a:t>
            </a:r>
            <a:endParaRPr/>
          </a:p>
        </p:txBody>
      </p:sp>
      <p:sp>
        <p:nvSpPr>
          <p:cNvPr id="107" name="Google Shape;107;p1"/>
          <p:cNvSpPr txBox="1"/>
          <p:nvPr/>
        </p:nvSpPr>
        <p:spPr>
          <a:xfrm>
            <a:off x="4202433" y="3933255"/>
            <a:ext cx="4524317"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0" i="0" u="none" strike="noStrike" cap="none">
                <a:solidFill>
                  <a:schemeClr val="dk1"/>
                </a:solidFill>
                <a:latin typeface="Calibri"/>
                <a:ea typeface="Calibri"/>
                <a:cs typeface="Calibri"/>
                <a:sym typeface="Calibri"/>
              </a:rPr>
              <a:t>Donna Shellman, MMAP,DAAA</a:t>
            </a:r>
            <a:endParaRPr/>
          </a:p>
          <a:p>
            <a:pPr marL="0" marR="0" lvl="0" indent="0" algn="l" rtl="0">
              <a:spcBef>
                <a:spcPts val="0"/>
              </a:spcBef>
              <a:spcAft>
                <a:spcPts val="0"/>
              </a:spcAft>
              <a:buNone/>
            </a:pPr>
            <a:r>
              <a:rPr lang="en-US" sz="2400">
                <a:solidFill>
                  <a:schemeClr val="dk1"/>
                </a:solidFill>
                <a:latin typeface="Calibri"/>
                <a:ea typeface="Calibri"/>
                <a:cs typeface="Calibri"/>
                <a:sym typeface="Calibri"/>
              </a:rPr>
              <a:t>Nicole Scott, Humana</a:t>
            </a:r>
            <a:endParaRPr sz="1800">
              <a:solidFill>
                <a:schemeClr val="dk1"/>
              </a:solidFill>
              <a:latin typeface="Calibri"/>
              <a:ea typeface="Calibri"/>
              <a:cs typeface="Calibri"/>
              <a:sym typeface="Calibri"/>
            </a:endParaRPr>
          </a:p>
        </p:txBody>
      </p:sp>
      <p:sp>
        <p:nvSpPr>
          <p:cNvPr id="108" name="Google Shape;108;p1"/>
          <p:cNvSpPr txBox="1"/>
          <p:nvPr/>
        </p:nvSpPr>
        <p:spPr>
          <a:xfrm>
            <a:off x="4955725" y="2274599"/>
            <a:ext cx="3895312"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200">
                <a:solidFill>
                  <a:srgbClr val="8D4120"/>
                </a:solidFill>
                <a:latin typeface="Calibri"/>
                <a:ea typeface="Calibri"/>
                <a:cs typeface="Calibri"/>
                <a:sym typeface="Calibri"/>
              </a:rPr>
              <a:t>2022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0"/>
          <p:cNvSpPr txBox="1"/>
          <p:nvPr/>
        </p:nvSpPr>
        <p:spPr>
          <a:xfrm>
            <a:off x="2865810" y="683857"/>
            <a:ext cx="4038539"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chemeClr val="dk1"/>
                </a:solidFill>
                <a:latin typeface="Calibri"/>
                <a:ea typeface="Calibri"/>
                <a:cs typeface="Calibri"/>
                <a:sym typeface="Calibri"/>
              </a:rPr>
              <a:t>Considerations</a:t>
            </a:r>
            <a:endParaRPr dirty="0"/>
          </a:p>
        </p:txBody>
      </p:sp>
      <p:sp>
        <p:nvSpPr>
          <p:cNvPr id="191" name="Google Shape;191;p10"/>
          <p:cNvSpPr txBox="1"/>
          <p:nvPr/>
        </p:nvSpPr>
        <p:spPr>
          <a:xfrm>
            <a:off x="687212" y="1437570"/>
            <a:ext cx="2820105"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rgbClr val="C00000"/>
                </a:solidFill>
                <a:latin typeface="Calibri"/>
                <a:ea typeface="Calibri"/>
                <a:cs typeface="Calibri"/>
                <a:sym typeface="Calibri"/>
              </a:rPr>
              <a:t>Original Medicare</a:t>
            </a:r>
            <a:endParaRPr dirty="0"/>
          </a:p>
        </p:txBody>
      </p:sp>
      <p:sp>
        <p:nvSpPr>
          <p:cNvPr id="192" name="Google Shape;192;p10"/>
          <p:cNvSpPr txBox="1"/>
          <p:nvPr/>
        </p:nvSpPr>
        <p:spPr>
          <a:xfrm>
            <a:off x="6191399" y="1437570"/>
            <a:ext cx="301098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rgbClr val="C00000"/>
                </a:solidFill>
                <a:latin typeface="Calibri"/>
                <a:ea typeface="Calibri"/>
                <a:cs typeface="Calibri"/>
                <a:sym typeface="Calibri"/>
              </a:rPr>
              <a:t>Advantage Medicare</a:t>
            </a:r>
            <a:endParaRPr dirty="0">
              <a:solidFill>
                <a:srgbClr val="C00000"/>
              </a:solidFill>
            </a:endParaRPr>
          </a:p>
        </p:txBody>
      </p:sp>
      <p:sp>
        <p:nvSpPr>
          <p:cNvPr id="193" name="Google Shape;193;p10"/>
          <p:cNvSpPr txBox="1"/>
          <p:nvPr/>
        </p:nvSpPr>
        <p:spPr>
          <a:xfrm>
            <a:off x="687212" y="2366796"/>
            <a:ext cx="8661461" cy="3323946"/>
          </a:xfrm>
          <a:prstGeom prst="rect">
            <a:avLst/>
          </a:prstGeom>
          <a:noFill/>
          <a:ln w="57150" cap="flat" cmpd="sng">
            <a:solidFill>
              <a:srgbClr val="C00000"/>
            </a:solidFill>
            <a:prstDash val="lgDash"/>
            <a:round/>
            <a:headEnd type="none" w="sm" len="sm"/>
            <a:tailEnd type="none" w="sm" len="sm"/>
          </a:ln>
        </p:spPr>
        <p:txBody>
          <a:bodyPr spcFirstLastPara="1" wrap="square" lIns="91425" tIns="45700" rIns="91425" bIns="45700" anchor="t" anchorCtr="0">
            <a:spAutoFit/>
          </a:bodyPr>
          <a:lstStyle/>
          <a:p>
            <a:pPr marL="285750" marR="0" lvl="0" indent="-222250" algn="l" rtl="0">
              <a:spcBef>
                <a:spcPts val="0"/>
              </a:spcBef>
              <a:spcAft>
                <a:spcPts val="0"/>
              </a:spcAft>
              <a:buClr>
                <a:schemeClr val="dk1"/>
              </a:buClr>
              <a:buSzPts val="1000"/>
              <a:buFont typeface="Arial"/>
              <a:buNone/>
            </a:pPr>
            <a:endParaRPr sz="10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b="1">
                <a:solidFill>
                  <a:schemeClr val="dk1"/>
                </a:solidFill>
                <a:latin typeface="Calibri"/>
                <a:ea typeface="Calibri"/>
                <a:cs typeface="Calibri"/>
                <a:sym typeface="Calibri"/>
              </a:rPr>
              <a:t>No perfect plan</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Each plan works differently for each person. The plan that will work for you is the plan that holds the best value TO YOU. The best value should factor in </a:t>
            </a:r>
            <a:endParaRPr/>
          </a:p>
          <a:p>
            <a:pPr marL="285750" marR="0" lvl="0" indent="-285750" algn="l" rtl="0">
              <a:spcBef>
                <a:spcPts val="0"/>
              </a:spcBef>
              <a:spcAft>
                <a:spcPts val="0"/>
              </a:spcAft>
              <a:buClr>
                <a:schemeClr val="dk1"/>
              </a:buClr>
              <a:buSzPts val="1800"/>
              <a:buFont typeface="Arial"/>
              <a:buChar char="•"/>
            </a:pPr>
            <a:r>
              <a:rPr lang="en-US" sz="1800" u="sng">
                <a:solidFill>
                  <a:schemeClr val="dk1"/>
                </a:solidFill>
                <a:latin typeface="Calibri"/>
                <a:ea typeface="Calibri"/>
                <a:cs typeface="Calibri"/>
                <a:sym typeface="Calibri"/>
              </a:rPr>
              <a:t>health</a:t>
            </a:r>
            <a:r>
              <a:rPr lang="en-US" sz="1800">
                <a:solidFill>
                  <a:schemeClr val="dk1"/>
                </a:solidFill>
                <a:latin typeface="Calibri"/>
                <a:ea typeface="Calibri"/>
                <a:cs typeface="Calibri"/>
                <a:sym typeface="Calibri"/>
              </a:rPr>
              <a:t>…how many times will you go to the doctor </a:t>
            </a:r>
            <a:endParaRPr/>
          </a:p>
          <a:p>
            <a:pPr marL="285750" marR="0" lvl="0" indent="-285750" algn="l" rtl="0">
              <a:spcBef>
                <a:spcPts val="0"/>
              </a:spcBef>
              <a:spcAft>
                <a:spcPts val="0"/>
              </a:spcAft>
              <a:buClr>
                <a:schemeClr val="dk1"/>
              </a:buClr>
              <a:buSzPts val="1800"/>
              <a:buFont typeface="Arial"/>
              <a:buChar char="•"/>
            </a:pPr>
            <a:r>
              <a:rPr lang="en-US" sz="1800" u="sng">
                <a:solidFill>
                  <a:schemeClr val="dk1"/>
                </a:solidFill>
                <a:latin typeface="Calibri"/>
                <a:ea typeface="Calibri"/>
                <a:cs typeface="Calibri"/>
                <a:sym typeface="Calibri"/>
              </a:rPr>
              <a:t>budget</a:t>
            </a:r>
            <a:r>
              <a:rPr lang="en-US" sz="1800">
                <a:solidFill>
                  <a:schemeClr val="dk1"/>
                </a:solidFill>
                <a:latin typeface="Calibri"/>
                <a:ea typeface="Calibri"/>
                <a:cs typeface="Calibri"/>
                <a:sym typeface="Calibri"/>
              </a:rPr>
              <a:t>…what risk can you afford, and </a:t>
            </a:r>
            <a:endParaRPr/>
          </a:p>
          <a:p>
            <a:pPr marL="285750" marR="0" lvl="0" indent="-285750" algn="l" rtl="0">
              <a:spcBef>
                <a:spcPts val="0"/>
              </a:spcBef>
              <a:spcAft>
                <a:spcPts val="0"/>
              </a:spcAft>
              <a:buClr>
                <a:schemeClr val="dk1"/>
              </a:buClr>
              <a:buSzPts val="1800"/>
              <a:buFont typeface="Arial"/>
              <a:buChar char="•"/>
            </a:pPr>
            <a:r>
              <a:rPr lang="en-US" sz="1800">
                <a:solidFill>
                  <a:schemeClr val="dk1"/>
                </a:solidFill>
                <a:latin typeface="Calibri"/>
                <a:ea typeface="Calibri"/>
                <a:cs typeface="Calibri"/>
                <a:sym typeface="Calibri"/>
              </a:rPr>
              <a:t>how comfortable are you with the </a:t>
            </a:r>
            <a:r>
              <a:rPr lang="en-US" sz="1800" u="sng">
                <a:solidFill>
                  <a:schemeClr val="dk1"/>
                </a:solidFill>
                <a:latin typeface="Calibri"/>
                <a:ea typeface="Calibri"/>
                <a:cs typeface="Calibri"/>
                <a:sym typeface="Calibri"/>
              </a:rPr>
              <a:t>unknown</a:t>
            </a:r>
            <a:r>
              <a:rPr lang="en-US" sz="1800">
                <a:solidFill>
                  <a:schemeClr val="dk1"/>
                </a:solidFill>
                <a:latin typeface="Calibri"/>
                <a:ea typeface="Calibri"/>
                <a:cs typeface="Calibri"/>
                <a:sym typeface="Calibri"/>
              </a:rPr>
              <a:t>- with certainty, can you tell exactly how many times you will go to the doctor, so you can know how much you will spend. </a:t>
            </a:r>
            <a:endParaRPr/>
          </a:p>
          <a:p>
            <a:pPr marL="285750" marR="0" lvl="0" indent="-171450" algn="l" rtl="0">
              <a:spcBef>
                <a:spcPts val="0"/>
              </a:spcBef>
              <a:spcAft>
                <a:spcPts val="0"/>
              </a:spcAft>
              <a:buClr>
                <a:schemeClr val="dk1"/>
              </a:buClr>
              <a:buSzPts val="1800"/>
              <a:buFont typeface="Arial"/>
              <a:buNone/>
            </a:pP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All these ideas weigh differently for different people. So, each plan will work differently for one vs. another.</a:t>
            </a:r>
            <a:endParaRPr/>
          </a:p>
          <a:p>
            <a:pPr marL="0" marR="0" lvl="0" indent="0" algn="l" rtl="0">
              <a:spcBef>
                <a:spcPts val="0"/>
              </a:spcBef>
              <a:spcAft>
                <a:spcPts val="0"/>
              </a:spcAft>
              <a:buNone/>
            </a:pPr>
            <a:endParaRPr sz="10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1"/>
          <p:cNvSpPr txBox="1">
            <a:spLocks noGrp="1"/>
          </p:cNvSpPr>
          <p:nvPr>
            <p:ph type="title"/>
          </p:nvPr>
        </p:nvSpPr>
        <p:spPr>
          <a:xfrm>
            <a:off x="2569029" y="278878"/>
            <a:ext cx="6346371" cy="7655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dk1"/>
              </a:buClr>
              <a:buSzPts val="4800"/>
              <a:buFont typeface="Calibri"/>
              <a:buNone/>
            </a:pPr>
            <a:r>
              <a:rPr lang="en-US" b="1" dirty="0">
                <a:solidFill>
                  <a:schemeClr val="dk1"/>
                </a:solidFill>
              </a:rPr>
              <a:t>TWO MEDICARE PATHS</a:t>
            </a:r>
            <a:endParaRPr dirty="0"/>
          </a:p>
        </p:txBody>
      </p:sp>
      <p:sp>
        <p:nvSpPr>
          <p:cNvPr id="201" name="Google Shape;201;p11"/>
          <p:cNvSpPr/>
          <p:nvPr/>
        </p:nvSpPr>
        <p:spPr>
          <a:xfrm>
            <a:off x="2036306" y="2085982"/>
            <a:ext cx="1981201" cy="914400"/>
          </a:xfrm>
          <a:prstGeom prst="rect">
            <a:avLst/>
          </a:prstGeom>
          <a:solidFill>
            <a:srgbClr val="C2947F"/>
          </a:solidFill>
          <a:ln w="762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2" name="Google Shape;202;p11"/>
          <p:cNvSpPr/>
          <p:nvPr/>
        </p:nvSpPr>
        <p:spPr>
          <a:xfrm>
            <a:off x="2036305" y="3374977"/>
            <a:ext cx="1981201" cy="914400"/>
          </a:xfrm>
          <a:prstGeom prst="rect">
            <a:avLst/>
          </a:prstGeom>
          <a:solidFill>
            <a:srgbClr val="C2947F"/>
          </a:solidFill>
          <a:ln w="762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3" name="Google Shape;203;p11"/>
          <p:cNvSpPr/>
          <p:nvPr/>
        </p:nvSpPr>
        <p:spPr>
          <a:xfrm>
            <a:off x="2036304" y="4663972"/>
            <a:ext cx="1981201" cy="914400"/>
          </a:xfrm>
          <a:prstGeom prst="rect">
            <a:avLst/>
          </a:prstGeom>
          <a:solidFill>
            <a:srgbClr val="C2947F"/>
          </a:solidFill>
          <a:ln w="76200"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04" name="Google Shape;204;p11"/>
          <p:cNvSpPr/>
          <p:nvPr/>
        </p:nvSpPr>
        <p:spPr>
          <a:xfrm>
            <a:off x="6977742" y="2869751"/>
            <a:ext cx="2155372" cy="1088573"/>
          </a:xfrm>
          <a:prstGeom prst="rect">
            <a:avLst/>
          </a:prstGeom>
          <a:solidFill>
            <a:srgbClr val="F4B469"/>
          </a:solidFill>
          <a:ln w="76200" cap="flat" cmpd="sng">
            <a:solidFill>
              <a:srgbClr val="5E2C1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205" name="Google Shape;205;p11"/>
          <p:cNvCxnSpPr/>
          <p:nvPr/>
        </p:nvCxnSpPr>
        <p:spPr>
          <a:xfrm>
            <a:off x="6027965" y="1212505"/>
            <a:ext cx="1167492" cy="1334752"/>
          </a:xfrm>
          <a:prstGeom prst="straightConnector1">
            <a:avLst/>
          </a:prstGeom>
          <a:noFill/>
          <a:ln w="57150" cap="flat" cmpd="sng">
            <a:solidFill>
              <a:schemeClr val="accent1"/>
            </a:solidFill>
            <a:prstDash val="solid"/>
            <a:round/>
            <a:headEnd type="none" w="sm" len="sm"/>
            <a:tailEnd type="triangle" w="med" len="med"/>
          </a:ln>
        </p:spPr>
      </p:cxnSp>
      <p:sp>
        <p:nvSpPr>
          <p:cNvPr id="206" name="Google Shape;206;p11"/>
          <p:cNvSpPr txBox="1"/>
          <p:nvPr/>
        </p:nvSpPr>
        <p:spPr>
          <a:xfrm>
            <a:off x="1883906" y="2239194"/>
            <a:ext cx="1904323" cy="646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      Medicare A</a:t>
            </a:r>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      Medicare B</a:t>
            </a:r>
            <a:endParaRPr/>
          </a:p>
        </p:txBody>
      </p:sp>
      <p:sp>
        <p:nvSpPr>
          <p:cNvPr id="207" name="Google Shape;207;p11"/>
          <p:cNvSpPr txBox="1"/>
          <p:nvPr/>
        </p:nvSpPr>
        <p:spPr>
          <a:xfrm>
            <a:off x="2296886" y="3505757"/>
            <a:ext cx="1720620" cy="61555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Medigap</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en-US" sz="1600">
                <a:solidFill>
                  <a:schemeClr val="dk1"/>
                </a:solidFill>
                <a:latin typeface="Calibri"/>
                <a:ea typeface="Calibri"/>
                <a:cs typeface="Calibri"/>
                <a:sym typeface="Calibri"/>
              </a:rPr>
              <a:t>(Supplement)</a:t>
            </a:r>
            <a:endParaRPr/>
          </a:p>
        </p:txBody>
      </p:sp>
      <p:sp>
        <p:nvSpPr>
          <p:cNvPr id="208" name="Google Shape;208;p11"/>
          <p:cNvSpPr txBox="1"/>
          <p:nvPr/>
        </p:nvSpPr>
        <p:spPr>
          <a:xfrm>
            <a:off x="2296885" y="4953000"/>
            <a:ext cx="172061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Part D Plan</a:t>
            </a:r>
            <a:endParaRPr/>
          </a:p>
        </p:txBody>
      </p:sp>
      <p:cxnSp>
        <p:nvCxnSpPr>
          <p:cNvPr id="209" name="Google Shape;209;p11"/>
          <p:cNvCxnSpPr/>
          <p:nvPr/>
        </p:nvCxnSpPr>
        <p:spPr>
          <a:xfrm flipH="1">
            <a:off x="3947431" y="1212505"/>
            <a:ext cx="455840" cy="496122"/>
          </a:xfrm>
          <a:prstGeom prst="straightConnector1">
            <a:avLst/>
          </a:prstGeom>
          <a:noFill/>
          <a:ln w="57150" cap="flat" cmpd="sng">
            <a:solidFill>
              <a:srgbClr val="C00000"/>
            </a:solidFill>
            <a:prstDash val="solid"/>
            <a:round/>
            <a:headEnd type="none" w="sm" len="sm"/>
            <a:tailEnd type="triangle" w="med" len="med"/>
          </a:ln>
        </p:spPr>
      </p:cxnSp>
      <p:sp>
        <p:nvSpPr>
          <p:cNvPr id="210" name="Google Shape;210;p11"/>
          <p:cNvSpPr txBox="1"/>
          <p:nvPr/>
        </p:nvSpPr>
        <p:spPr>
          <a:xfrm>
            <a:off x="7195457" y="3102429"/>
            <a:ext cx="1719943"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Part C</a:t>
            </a:r>
            <a:endParaRPr/>
          </a:p>
          <a:p>
            <a:pPr marL="0" marR="0" lvl="0" indent="0" algn="l" rtl="0">
              <a:spcBef>
                <a:spcPts val="0"/>
              </a:spcBef>
              <a:spcAft>
                <a:spcPts val="0"/>
              </a:spcAft>
              <a:buNone/>
            </a:pPr>
            <a:r>
              <a:rPr lang="en-US" sz="1800">
                <a:solidFill>
                  <a:schemeClr val="dk1"/>
                </a:solidFill>
                <a:latin typeface="Calibri"/>
                <a:ea typeface="Calibri"/>
                <a:cs typeface="Calibri"/>
                <a:sym typeface="Calibri"/>
              </a:rPr>
              <a:t>    </a:t>
            </a:r>
            <a:r>
              <a:rPr lang="en-US" sz="1200">
                <a:solidFill>
                  <a:schemeClr val="dk1"/>
                </a:solidFill>
                <a:latin typeface="Calibri"/>
                <a:ea typeface="Calibri"/>
                <a:cs typeface="Calibri"/>
                <a:sym typeface="Calibri"/>
              </a:rPr>
              <a:t>A&amp;B + Health + Rx</a:t>
            </a:r>
            <a:endParaRPr/>
          </a:p>
        </p:txBody>
      </p:sp>
      <p:sp>
        <p:nvSpPr>
          <p:cNvPr id="211" name="Google Shape;211;p11"/>
          <p:cNvSpPr txBox="1"/>
          <p:nvPr/>
        </p:nvSpPr>
        <p:spPr>
          <a:xfrm>
            <a:off x="1285510" y="1274302"/>
            <a:ext cx="2950028"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rgbClr val="C00000"/>
                </a:solidFill>
                <a:latin typeface="Calibri"/>
                <a:ea typeface="Calibri"/>
                <a:cs typeface="Calibri"/>
                <a:sym typeface="Calibri"/>
              </a:rPr>
              <a:t>Original Medicare</a:t>
            </a:r>
            <a:endParaRPr dirty="0"/>
          </a:p>
        </p:txBody>
      </p:sp>
      <p:sp>
        <p:nvSpPr>
          <p:cNvPr id="212" name="Google Shape;212;p11"/>
          <p:cNvSpPr txBox="1"/>
          <p:nvPr/>
        </p:nvSpPr>
        <p:spPr>
          <a:xfrm>
            <a:off x="7065192" y="1275746"/>
            <a:ext cx="261257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dirty="0">
                <a:solidFill>
                  <a:srgbClr val="5E2C16"/>
                </a:solidFill>
                <a:latin typeface="Calibri"/>
                <a:ea typeface="Calibri"/>
                <a:cs typeface="Calibri"/>
                <a:sym typeface="Calibri"/>
              </a:rPr>
              <a:t>Advantage Plan</a:t>
            </a:r>
            <a:endParaRPr dirty="0"/>
          </a:p>
        </p:txBody>
      </p:sp>
      <p:sp>
        <p:nvSpPr>
          <p:cNvPr id="213" name="Google Shape;213;p11"/>
          <p:cNvSpPr txBox="1"/>
          <p:nvPr/>
        </p:nvSpPr>
        <p:spPr>
          <a:xfrm>
            <a:off x="859971" y="2281483"/>
            <a:ext cx="762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80%</a:t>
            </a:r>
            <a:endParaRPr/>
          </a:p>
        </p:txBody>
      </p:sp>
      <p:sp>
        <p:nvSpPr>
          <p:cNvPr id="214" name="Google Shape;214;p11"/>
          <p:cNvSpPr txBox="1"/>
          <p:nvPr/>
        </p:nvSpPr>
        <p:spPr>
          <a:xfrm>
            <a:off x="859971" y="3489833"/>
            <a:ext cx="126831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20%</a:t>
            </a:r>
            <a:endParaRPr/>
          </a:p>
        </p:txBody>
      </p:sp>
      <p:sp>
        <p:nvSpPr>
          <p:cNvPr id="215" name="Google Shape;215;p11"/>
          <p:cNvSpPr txBox="1"/>
          <p:nvPr/>
        </p:nvSpPr>
        <p:spPr>
          <a:xfrm>
            <a:off x="859971" y="4953000"/>
            <a:ext cx="65240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Rx</a:t>
            </a:r>
            <a:endParaRPr/>
          </a:p>
        </p:txBody>
      </p:sp>
      <p:sp>
        <p:nvSpPr>
          <p:cNvPr id="216" name="Google Shape;216;p11"/>
          <p:cNvSpPr/>
          <p:nvPr/>
        </p:nvSpPr>
        <p:spPr>
          <a:xfrm>
            <a:off x="2847290" y="4306564"/>
            <a:ext cx="385935" cy="318796"/>
          </a:xfrm>
          <a:prstGeom prst="mathPlus">
            <a:avLst>
              <a:gd name="adj1" fmla="val 23520"/>
            </a:avLst>
          </a:prstGeom>
          <a:solidFill>
            <a:srgbClr val="C00000"/>
          </a:solidFill>
          <a:ln w="15875"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7" name="Google Shape;217;p11"/>
          <p:cNvSpPr/>
          <p:nvPr/>
        </p:nvSpPr>
        <p:spPr>
          <a:xfrm>
            <a:off x="2809190" y="3032227"/>
            <a:ext cx="348004" cy="310905"/>
          </a:xfrm>
          <a:prstGeom prst="mathPlus">
            <a:avLst>
              <a:gd name="adj1" fmla="val 23520"/>
            </a:avLst>
          </a:prstGeom>
          <a:solidFill>
            <a:srgbClr val="C00000"/>
          </a:solidFill>
          <a:ln w="15875" cap="flat" cmpd="sng">
            <a:solidFill>
              <a:srgbClr val="C0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8" name="Google Shape;218;p11"/>
          <p:cNvSpPr txBox="1"/>
          <p:nvPr/>
        </p:nvSpPr>
        <p:spPr>
          <a:xfrm>
            <a:off x="9185998" y="2733097"/>
            <a:ext cx="76200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80%</a:t>
            </a:r>
            <a:endParaRPr/>
          </a:p>
        </p:txBody>
      </p:sp>
      <p:sp>
        <p:nvSpPr>
          <p:cNvPr id="219" name="Google Shape;219;p11"/>
          <p:cNvSpPr txBox="1"/>
          <p:nvPr/>
        </p:nvSpPr>
        <p:spPr>
          <a:xfrm>
            <a:off x="9204244" y="3228186"/>
            <a:ext cx="126831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20%</a:t>
            </a:r>
            <a:endParaRPr/>
          </a:p>
        </p:txBody>
      </p:sp>
      <p:sp>
        <p:nvSpPr>
          <p:cNvPr id="220" name="Google Shape;220;p11"/>
          <p:cNvSpPr txBox="1"/>
          <p:nvPr/>
        </p:nvSpPr>
        <p:spPr>
          <a:xfrm>
            <a:off x="9185998" y="3726034"/>
            <a:ext cx="652406"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dk1"/>
                </a:solidFill>
                <a:latin typeface="Calibri"/>
                <a:ea typeface="Calibri"/>
                <a:cs typeface="Calibri"/>
                <a:sym typeface="Calibri"/>
              </a:rPr>
              <a:t>Rx</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2"/>
          <p:cNvSpPr txBox="1">
            <a:spLocks noGrp="1"/>
          </p:cNvSpPr>
          <p:nvPr>
            <p:ph type="ctrTitle"/>
          </p:nvPr>
        </p:nvSpPr>
        <p:spPr>
          <a:xfrm>
            <a:off x="3479062" y="370654"/>
            <a:ext cx="4834421" cy="789966"/>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dk1"/>
              </a:buClr>
              <a:buSzPts val="3600"/>
              <a:buFont typeface="Calibri"/>
              <a:buNone/>
            </a:pPr>
            <a:r>
              <a:rPr lang="en-US" sz="3600" b="1" dirty="0">
                <a:solidFill>
                  <a:schemeClr val="dk1"/>
                </a:solidFill>
              </a:rPr>
              <a:t>Coverage Differences</a:t>
            </a:r>
            <a:endParaRPr dirty="0"/>
          </a:p>
        </p:txBody>
      </p:sp>
      <p:sp>
        <p:nvSpPr>
          <p:cNvPr id="227" name="Google Shape;227;p12"/>
          <p:cNvSpPr txBox="1"/>
          <p:nvPr/>
        </p:nvSpPr>
        <p:spPr>
          <a:xfrm>
            <a:off x="1100109" y="2458817"/>
            <a:ext cx="3682869" cy="1938952"/>
          </a:xfrm>
          <a:prstGeom prst="rect">
            <a:avLst/>
          </a:prstGeom>
          <a:noFill/>
          <a:ln w="57150"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marL="285750" marR="0" lvl="0" indent="-285750" algn="l" rtl="0">
              <a:spcBef>
                <a:spcPts val="0"/>
              </a:spcBef>
              <a:spcAft>
                <a:spcPts val="0"/>
              </a:spcAft>
              <a:buClr>
                <a:srgbClr val="C00000"/>
              </a:buClr>
              <a:buSzPts val="2000"/>
              <a:buFont typeface="Arial"/>
              <a:buChar char="•"/>
            </a:pPr>
            <a:r>
              <a:rPr lang="en-US" sz="2000">
                <a:solidFill>
                  <a:srgbClr val="C00000"/>
                </a:solidFill>
                <a:latin typeface="Calibri"/>
                <a:ea typeface="Calibri"/>
                <a:cs typeface="Calibri"/>
                <a:sym typeface="Calibri"/>
              </a:rPr>
              <a:t>May absorb deductibles and co-pays left by Medicare </a:t>
            </a:r>
            <a:endParaRPr/>
          </a:p>
          <a:p>
            <a:pPr marL="0" marR="0" lvl="0" indent="0" algn="l" rtl="0">
              <a:spcBef>
                <a:spcPts val="0"/>
              </a:spcBef>
              <a:spcAft>
                <a:spcPts val="0"/>
              </a:spcAft>
              <a:buNone/>
            </a:pPr>
            <a:r>
              <a:rPr lang="en-US" sz="2000">
                <a:solidFill>
                  <a:srgbClr val="C00000"/>
                </a:solidFill>
                <a:latin typeface="Calibri"/>
                <a:ea typeface="Calibri"/>
                <a:cs typeface="Calibri"/>
                <a:sym typeface="Calibri"/>
              </a:rPr>
              <a:t>    A &amp; B</a:t>
            </a:r>
            <a:endParaRPr/>
          </a:p>
          <a:p>
            <a:pPr marL="285750" marR="0" lvl="0" indent="-285750" algn="l" rtl="0">
              <a:spcBef>
                <a:spcPts val="0"/>
              </a:spcBef>
              <a:spcAft>
                <a:spcPts val="0"/>
              </a:spcAft>
              <a:buClr>
                <a:srgbClr val="C00000"/>
              </a:buClr>
              <a:buSzPts val="2000"/>
              <a:buFont typeface="Arial"/>
              <a:buChar char="•"/>
            </a:pPr>
            <a:r>
              <a:rPr lang="en-US" sz="2000">
                <a:solidFill>
                  <a:srgbClr val="C00000"/>
                </a:solidFill>
                <a:latin typeface="Calibri"/>
                <a:ea typeface="Calibri"/>
                <a:cs typeface="Calibri"/>
                <a:sym typeface="Calibri"/>
              </a:rPr>
              <a:t>No HMO/PPO restrictions</a:t>
            </a:r>
            <a:endParaRPr/>
          </a:p>
          <a:p>
            <a:pPr marL="285750" marR="0" lvl="0" indent="-285750" algn="l" rtl="0">
              <a:spcBef>
                <a:spcPts val="0"/>
              </a:spcBef>
              <a:spcAft>
                <a:spcPts val="0"/>
              </a:spcAft>
              <a:buClr>
                <a:srgbClr val="C00000"/>
              </a:buClr>
              <a:buSzPts val="2000"/>
              <a:buFont typeface="Arial"/>
              <a:buChar char="•"/>
            </a:pPr>
            <a:r>
              <a:rPr lang="en-US" sz="2000">
                <a:solidFill>
                  <a:srgbClr val="C00000"/>
                </a:solidFill>
                <a:latin typeface="Calibri"/>
                <a:ea typeface="Calibri"/>
                <a:cs typeface="Calibri"/>
                <a:sym typeface="Calibri"/>
              </a:rPr>
              <a:t>Need separate drug plan</a:t>
            </a:r>
            <a:endParaRPr/>
          </a:p>
          <a:p>
            <a:pPr marL="285750" marR="0" lvl="0" indent="-285750" algn="l" rtl="0">
              <a:spcBef>
                <a:spcPts val="0"/>
              </a:spcBef>
              <a:spcAft>
                <a:spcPts val="0"/>
              </a:spcAft>
              <a:buClr>
                <a:srgbClr val="C00000"/>
              </a:buClr>
              <a:buSzPts val="2000"/>
              <a:buFont typeface="Arial"/>
              <a:buChar char="•"/>
            </a:pPr>
            <a:r>
              <a:rPr lang="en-US" sz="2000">
                <a:solidFill>
                  <a:srgbClr val="C00000"/>
                </a:solidFill>
                <a:latin typeface="Calibri"/>
                <a:ea typeface="Calibri"/>
                <a:cs typeface="Calibri"/>
                <a:sym typeface="Calibri"/>
              </a:rPr>
              <a:t>No vision/dental/hearin</a:t>
            </a:r>
            <a:r>
              <a:rPr lang="en-US" sz="1800">
                <a:solidFill>
                  <a:srgbClr val="C00000"/>
                </a:solidFill>
                <a:latin typeface="Calibri"/>
                <a:ea typeface="Calibri"/>
                <a:cs typeface="Calibri"/>
                <a:sym typeface="Calibri"/>
              </a:rPr>
              <a:t>g</a:t>
            </a:r>
            <a:endParaRPr/>
          </a:p>
        </p:txBody>
      </p:sp>
      <p:sp>
        <p:nvSpPr>
          <p:cNvPr id="228" name="Google Shape;228;p12"/>
          <p:cNvSpPr txBox="1"/>
          <p:nvPr/>
        </p:nvSpPr>
        <p:spPr>
          <a:xfrm>
            <a:off x="5749446" y="2458817"/>
            <a:ext cx="4539864" cy="2554545"/>
          </a:xfrm>
          <a:prstGeom prst="rect">
            <a:avLst/>
          </a:prstGeom>
          <a:noFill/>
          <a:ln w="57150" cap="flat" cmpd="sng">
            <a:solidFill>
              <a:srgbClr val="724108"/>
            </a:solidFill>
            <a:prstDash val="solid"/>
            <a:round/>
            <a:headEnd type="none" w="sm" len="sm"/>
            <a:tailEnd type="none" w="sm" len="sm"/>
          </a:ln>
        </p:spPr>
        <p:txBody>
          <a:bodyPr spcFirstLastPara="1" wrap="square" lIns="91425" tIns="45700" rIns="91425" bIns="45700" anchor="t" anchorCtr="0">
            <a:spAutoFit/>
          </a:bodyPr>
          <a:lstStyle/>
          <a:p>
            <a:pPr marL="800100" marR="0" lvl="1" indent="-342900" algn="l" rtl="0">
              <a:spcBef>
                <a:spcPts val="0"/>
              </a:spcBef>
              <a:spcAft>
                <a:spcPts val="0"/>
              </a:spcAft>
              <a:buClr>
                <a:srgbClr val="AB620D"/>
              </a:buClr>
              <a:buSzPts val="2000"/>
              <a:buFont typeface="Arial"/>
              <a:buChar char="•"/>
            </a:pPr>
            <a:r>
              <a:rPr lang="en-US" sz="2000" b="0" i="0" u="none" strike="noStrike" cap="none" dirty="0">
                <a:solidFill>
                  <a:srgbClr val="AB620D"/>
                </a:solidFill>
                <a:latin typeface="Calibri"/>
                <a:ea typeface="Calibri"/>
                <a:cs typeface="Calibri"/>
                <a:sym typeface="Calibri"/>
              </a:rPr>
              <a:t>Rolls Medicare A &amp; B, supplement coverage, and drug coverage into one plan</a:t>
            </a:r>
            <a:endParaRPr dirty="0"/>
          </a:p>
          <a:p>
            <a:pPr marL="800100" marR="0" lvl="1" indent="-342900" algn="l" rtl="0">
              <a:spcBef>
                <a:spcPts val="0"/>
              </a:spcBef>
              <a:spcAft>
                <a:spcPts val="0"/>
              </a:spcAft>
              <a:buClr>
                <a:srgbClr val="AB620D"/>
              </a:buClr>
              <a:buSzPts val="2000"/>
              <a:buFont typeface="Arial"/>
              <a:buChar char="•"/>
            </a:pPr>
            <a:r>
              <a:rPr lang="en-US" sz="2000" b="0" i="0" u="none" strike="noStrike" cap="none" dirty="0">
                <a:solidFill>
                  <a:srgbClr val="AB620D"/>
                </a:solidFill>
                <a:latin typeface="Calibri"/>
                <a:ea typeface="Calibri"/>
                <a:cs typeface="Calibri"/>
                <a:sym typeface="Calibri"/>
              </a:rPr>
              <a:t>Low monthly premiums</a:t>
            </a:r>
            <a:endParaRPr dirty="0"/>
          </a:p>
          <a:p>
            <a:pPr marL="800100" marR="0" lvl="1" indent="-342900" algn="l" rtl="0">
              <a:spcBef>
                <a:spcPts val="0"/>
              </a:spcBef>
              <a:spcAft>
                <a:spcPts val="0"/>
              </a:spcAft>
              <a:buClr>
                <a:srgbClr val="AB620D"/>
              </a:buClr>
              <a:buSzPts val="2000"/>
              <a:buFont typeface="Arial"/>
              <a:buChar char="•"/>
            </a:pPr>
            <a:r>
              <a:rPr lang="en-US" sz="2000" b="0" i="0" u="none" strike="noStrike" cap="none" dirty="0">
                <a:solidFill>
                  <a:srgbClr val="AB620D"/>
                </a:solidFill>
                <a:latin typeface="Calibri"/>
                <a:ea typeface="Calibri"/>
                <a:cs typeface="Calibri"/>
                <a:sym typeface="Calibri"/>
              </a:rPr>
              <a:t>Copays required at doctors and specialists</a:t>
            </a:r>
            <a:endParaRPr dirty="0"/>
          </a:p>
          <a:p>
            <a:pPr marL="800100" marR="0" lvl="1" indent="-342900" algn="l" rtl="0">
              <a:spcBef>
                <a:spcPts val="0"/>
              </a:spcBef>
              <a:spcAft>
                <a:spcPts val="0"/>
              </a:spcAft>
              <a:buClr>
                <a:srgbClr val="AB620D"/>
              </a:buClr>
              <a:buSzPts val="2000"/>
              <a:buFont typeface="Arial"/>
              <a:buChar char="•"/>
            </a:pPr>
            <a:r>
              <a:rPr lang="en-US" sz="2000" b="0" i="0" u="none" strike="noStrike" cap="none" dirty="0">
                <a:solidFill>
                  <a:srgbClr val="AB620D"/>
                </a:solidFill>
                <a:latin typeface="Calibri"/>
                <a:ea typeface="Calibri"/>
                <a:cs typeface="Calibri"/>
                <a:sym typeface="Calibri"/>
              </a:rPr>
              <a:t>PPO/HMO restrictions and regionally based coverage</a:t>
            </a:r>
            <a:endParaRPr dirty="0"/>
          </a:p>
        </p:txBody>
      </p:sp>
      <p:sp>
        <p:nvSpPr>
          <p:cNvPr id="229" name="Google Shape;229;p12"/>
          <p:cNvSpPr txBox="1"/>
          <p:nvPr/>
        </p:nvSpPr>
        <p:spPr>
          <a:xfrm>
            <a:off x="1591796" y="1797098"/>
            <a:ext cx="2924786"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a:solidFill>
                  <a:srgbClr val="C00000"/>
                </a:solidFill>
                <a:latin typeface="Calibri"/>
                <a:ea typeface="Calibri"/>
                <a:cs typeface="Calibri"/>
                <a:sym typeface="Calibri"/>
              </a:rPr>
              <a:t>Original Medicare</a:t>
            </a:r>
            <a:endParaRPr/>
          </a:p>
        </p:txBody>
      </p:sp>
      <p:sp>
        <p:nvSpPr>
          <p:cNvPr id="230" name="Google Shape;230;p12"/>
          <p:cNvSpPr txBox="1"/>
          <p:nvPr/>
        </p:nvSpPr>
        <p:spPr>
          <a:xfrm>
            <a:off x="6316127" y="1797098"/>
            <a:ext cx="2390502" cy="461665"/>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dirty="0">
                <a:solidFill>
                  <a:schemeClr val="dk1"/>
                </a:solidFill>
                <a:latin typeface="Calibri"/>
                <a:ea typeface="Calibri"/>
                <a:cs typeface="Calibri"/>
                <a:sym typeface="Calibri"/>
              </a:rPr>
              <a:t>Advantage Plan </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3"/>
          <p:cNvSpPr txBox="1">
            <a:spLocks noGrp="1"/>
          </p:cNvSpPr>
          <p:nvPr>
            <p:ph type="title"/>
          </p:nvPr>
        </p:nvSpPr>
        <p:spPr>
          <a:xfrm>
            <a:off x="3665297" y="389126"/>
            <a:ext cx="4836775" cy="720436"/>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dk1"/>
              </a:buClr>
              <a:buSzPts val="3600"/>
              <a:buFont typeface="Calibri"/>
              <a:buNone/>
            </a:pPr>
            <a:r>
              <a:rPr lang="en-US" sz="3600" b="1" dirty="0">
                <a:solidFill>
                  <a:schemeClr val="dk1"/>
                </a:solidFill>
              </a:rPr>
              <a:t>Cost Differences</a:t>
            </a:r>
            <a:endParaRPr dirty="0"/>
          </a:p>
        </p:txBody>
      </p:sp>
      <p:sp>
        <p:nvSpPr>
          <p:cNvPr id="236" name="Google Shape;236;p13"/>
          <p:cNvSpPr txBox="1">
            <a:spLocks noGrp="1"/>
          </p:cNvSpPr>
          <p:nvPr>
            <p:ph type="body" idx="1"/>
          </p:nvPr>
        </p:nvSpPr>
        <p:spPr>
          <a:xfrm>
            <a:off x="902760" y="1310751"/>
            <a:ext cx="4185623" cy="461665"/>
          </a:xfrm>
          <a:prstGeom prst="rect">
            <a:avLst/>
          </a:prstGeom>
          <a:noFill/>
          <a:ln>
            <a:noFill/>
          </a:ln>
        </p:spPr>
        <p:txBody>
          <a:bodyPr spcFirstLastPara="1" wrap="square" lIns="91425" tIns="45700" rIns="91425" bIns="45700" anchor="ctr" anchorCtr="0">
            <a:spAutoFit/>
          </a:bodyPr>
          <a:lstStyle/>
          <a:p>
            <a:pPr marL="0" lvl="0" indent="0" algn="l" rtl="0">
              <a:lnSpc>
                <a:spcPct val="90000"/>
              </a:lnSpc>
              <a:spcBef>
                <a:spcPts val="0"/>
              </a:spcBef>
              <a:spcAft>
                <a:spcPts val="0"/>
              </a:spcAft>
              <a:buSzPts val="2000"/>
              <a:buNone/>
            </a:pPr>
            <a:r>
              <a:rPr lang="en-US" b="1" dirty="0">
                <a:solidFill>
                  <a:srgbClr val="C00000"/>
                </a:solidFill>
              </a:rPr>
              <a:t>ORIGINAL MEDICARE</a:t>
            </a:r>
            <a:endParaRPr dirty="0"/>
          </a:p>
        </p:txBody>
      </p:sp>
      <p:sp>
        <p:nvSpPr>
          <p:cNvPr id="237" name="Google Shape;237;p13"/>
          <p:cNvSpPr txBox="1">
            <a:spLocks noGrp="1"/>
          </p:cNvSpPr>
          <p:nvPr>
            <p:ph type="body" idx="3"/>
          </p:nvPr>
        </p:nvSpPr>
        <p:spPr>
          <a:xfrm>
            <a:off x="5088383" y="1283819"/>
            <a:ext cx="4185618" cy="461665"/>
          </a:xfrm>
          <a:prstGeom prst="rect">
            <a:avLst/>
          </a:prstGeom>
          <a:noFill/>
          <a:ln w="9525" cap="flat" cmpd="sng">
            <a:solidFill>
              <a:schemeClr val="lt1"/>
            </a:solidFill>
            <a:prstDash val="solid"/>
            <a:round/>
            <a:headEnd type="none" w="sm" len="sm"/>
            <a:tailEnd type="none" w="sm" len="sm"/>
          </a:ln>
        </p:spPr>
        <p:txBody>
          <a:bodyPr spcFirstLastPara="1" wrap="square" lIns="91425" tIns="45700" rIns="91425" bIns="45700" anchor="ctr" anchorCtr="0">
            <a:spAutoFit/>
          </a:bodyPr>
          <a:lstStyle/>
          <a:p>
            <a:pPr marL="0" lvl="0" indent="0" algn="l" rtl="0">
              <a:lnSpc>
                <a:spcPct val="90000"/>
              </a:lnSpc>
              <a:spcBef>
                <a:spcPts val="0"/>
              </a:spcBef>
              <a:spcAft>
                <a:spcPts val="0"/>
              </a:spcAft>
              <a:buSzPts val="2000"/>
              <a:buNone/>
            </a:pPr>
            <a:r>
              <a:rPr lang="en-US" b="1"/>
              <a:t>ADVANTAGE PLAN </a:t>
            </a:r>
            <a:endParaRPr/>
          </a:p>
        </p:txBody>
      </p:sp>
      <p:sp>
        <p:nvSpPr>
          <p:cNvPr id="238" name="Google Shape;238;p13"/>
          <p:cNvSpPr txBox="1"/>
          <p:nvPr/>
        </p:nvSpPr>
        <p:spPr>
          <a:xfrm>
            <a:off x="5088383" y="2022527"/>
            <a:ext cx="3126373" cy="2554505"/>
          </a:xfrm>
          <a:prstGeom prst="rect">
            <a:avLst/>
          </a:prstGeom>
          <a:noFill/>
          <a:ln>
            <a:noFill/>
          </a:ln>
        </p:spPr>
        <p:txBody>
          <a:bodyPr spcFirstLastPara="1" wrap="square" lIns="91425" tIns="45700" rIns="91425" bIns="45700" anchor="t" anchorCtr="0">
            <a:spAutoFit/>
          </a:bodyPr>
          <a:lstStyle/>
          <a:p>
            <a:pPr marL="285750" indent="-285750">
              <a:buClr>
                <a:srgbClr val="8D4120"/>
              </a:buClr>
              <a:buSzPts val="2000"/>
              <a:buFont typeface="Arial"/>
              <a:buChar char="•"/>
            </a:pPr>
            <a:r>
              <a:rPr lang="en-US" sz="2000" dirty="0">
                <a:solidFill>
                  <a:srgbClr val="8D4120"/>
                </a:solidFill>
                <a:latin typeface="Calibri"/>
                <a:ea typeface="Calibri"/>
                <a:cs typeface="Calibri"/>
                <a:sym typeface="Calibri"/>
              </a:rPr>
              <a:t>$0  Part A (Hospital)</a:t>
            </a:r>
            <a:endParaRPr dirty="0"/>
          </a:p>
          <a:p>
            <a:pPr marL="285750" marR="0" lvl="0" indent="-285750" algn="l" rtl="0">
              <a:spcBef>
                <a:spcPts val="0"/>
              </a:spcBef>
              <a:spcAft>
                <a:spcPts val="0"/>
              </a:spcAft>
              <a:buClr>
                <a:srgbClr val="8D4120"/>
              </a:buClr>
              <a:buSzPts val="2000"/>
              <a:buFont typeface="Arial"/>
              <a:buChar char="•"/>
            </a:pPr>
            <a:r>
              <a:rPr lang="en-US" sz="2000" dirty="0">
                <a:solidFill>
                  <a:srgbClr val="8D4120"/>
                </a:solidFill>
                <a:latin typeface="Calibri"/>
                <a:ea typeface="Calibri"/>
                <a:cs typeface="Calibri"/>
                <a:sym typeface="Calibri"/>
              </a:rPr>
              <a:t>$170.10  Part B (Doctor and outpatient services)</a:t>
            </a:r>
            <a:endParaRPr dirty="0"/>
          </a:p>
          <a:p>
            <a:pPr marL="0" marR="0" lvl="0" indent="0" algn="l" rtl="0">
              <a:spcBef>
                <a:spcPts val="0"/>
              </a:spcBef>
              <a:spcAft>
                <a:spcPts val="0"/>
              </a:spcAft>
              <a:buNone/>
            </a:pPr>
            <a:r>
              <a:rPr lang="en-US" sz="2000" dirty="0">
                <a:solidFill>
                  <a:srgbClr val="8D4120"/>
                </a:solidFill>
                <a:latin typeface="Calibri"/>
                <a:ea typeface="Calibri"/>
                <a:cs typeface="Calibri"/>
                <a:sym typeface="Calibri"/>
              </a:rPr>
              <a:t>			+</a:t>
            </a:r>
            <a:endParaRPr dirty="0"/>
          </a:p>
          <a:p>
            <a:pPr marL="285750" marR="0" lvl="0" indent="-285750" algn="l" rtl="0">
              <a:spcBef>
                <a:spcPts val="0"/>
              </a:spcBef>
              <a:spcAft>
                <a:spcPts val="0"/>
              </a:spcAft>
              <a:buClr>
                <a:srgbClr val="724108"/>
              </a:buClr>
              <a:buSzPts val="2000"/>
              <a:buFont typeface="Arial"/>
              <a:buChar char="•"/>
            </a:pPr>
            <a:r>
              <a:rPr lang="en-US" sz="2000" dirty="0">
                <a:solidFill>
                  <a:srgbClr val="724108"/>
                </a:solidFill>
                <a:latin typeface="Calibri"/>
                <a:ea typeface="Calibri"/>
                <a:cs typeface="Calibri"/>
                <a:sym typeface="Calibri"/>
              </a:rPr>
              <a:t>Premium for Health and drug plus doctor copayments and pharmacy costs</a:t>
            </a:r>
            <a:endParaRPr dirty="0"/>
          </a:p>
        </p:txBody>
      </p:sp>
      <p:sp>
        <p:nvSpPr>
          <p:cNvPr id="239" name="Google Shape;239;p13"/>
          <p:cNvSpPr txBox="1"/>
          <p:nvPr/>
        </p:nvSpPr>
        <p:spPr>
          <a:xfrm>
            <a:off x="537956" y="1884477"/>
            <a:ext cx="4126103" cy="3447057"/>
          </a:xfrm>
          <a:prstGeom prst="rect">
            <a:avLst/>
          </a:prstGeom>
          <a:noFill/>
          <a:ln>
            <a:noFill/>
          </a:ln>
        </p:spPr>
        <p:txBody>
          <a:bodyPr spcFirstLastPara="1" wrap="square" lIns="91425" tIns="45700" rIns="91425" bIns="45700" anchor="t" anchorCtr="0">
            <a:spAutoFit/>
          </a:bodyPr>
          <a:lstStyle/>
          <a:p>
            <a:pPr marL="285750" indent="-285750">
              <a:buClr>
                <a:srgbClr val="C00000"/>
              </a:buClr>
              <a:buSzPts val="2000"/>
              <a:buFont typeface="Arial"/>
              <a:buChar char="•"/>
            </a:pPr>
            <a:r>
              <a:rPr lang="en-US" sz="2000" dirty="0">
                <a:solidFill>
                  <a:srgbClr val="C00000"/>
                </a:solidFill>
                <a:latin typeface="Calibri"/>
                <a:ea typeface="Calibri"/>
                <a:cs typeface="Calibri"/>
                <a:sym typeface="Calibri"/>
              </a:rPr>
              <a:t>$0  Part A (Hospital)</a:t>
            </a:r>
            <a:endParaRPr lang="en-US" dirty="0">
              <a:ea typeface="Calibri"/>
            </a:endParaRPr>
          </a:p>
          <a:p>
            <a:pPr marL="285750" marR="0" lvl="0" indent="-285750" algn="l" rtl="0">
              <a:spcBef>
                <a:spcPts val="0"/>
              </a:spcBef>
              <a:spcAft>
                <a:spcPts val="0"/>
              </a:spcAft>
              <a:buClr>
                <a:srgbClr val="C00000"/>
              </a:buClr>
              <a:buSzPts val="2000"/>
              <a:buFont typeface="Arial"/>
              <a:buChar char="•"/>
            </a:pPr>
            <a:r>
              <a:rPr lang="en-US" sz="2000" dirty="0">
                <a:solidFill>
                  <a:srgbClr val="C00000"/>
                </a:solidFill>
                <a:latin typeface="Calibri"/>
                <a:ea typeface="Calibri"/>
                <a:cs typeface="Calibri"/>
                <a:sym typeface="Calibri"/>
              </a:rPr>
              <a:t>$170.10  Part B (Doctor and outpatient services)</a:t>
            </a:r>
            <a:endParaRPr dirty="0"/>
          </a:p>
          <a:p>
            <a:pPr marL="0" marR="0" lvl="0" indent="0" algn="l" rtl="0">
              <a:spcBef>
                <a:spcPts val="0"/>
              </a:spcBef>
              <a:spcAft>
                <a:spcPts val="0"/>
              </a:spcAft>
              <a:buNone/>
            </a:pPr>
            <a:r>
              <a:rPr lang="en-US" sz="2000" dirty="0">
                <a:solidFill>
                  <a:srgbClr val="C00000"/>
                </a:solidFill>
                <a:latin typeface="Calibri"/>
                <a:ea typeface="Calibri"/>
                <a:cs typeface="Calibri"/>
                <a:sym typeface="Calibri"/>
              </a:rPr>
              <a:t>                   +</a:t>
            </a:r>
            <a:endParaRPr dirty="0"/>
          </a:p>
          <a:p>
            <a:pPr marL="285750" marR="0" lvl="0" indent="-285750" algn="l" rtl="0">
              <a:spcBef>
                <a:spcPts val="0"/>
              </a:spcBef>
              <a:spcAft>
                <a:spcPts val="0"/>
              </a:spcAft>
              <a:buClr>
                <a:srgbClr val="C00000"/>
              </a:buClr>
              <a:buSzPts val="2000"/>
              <a:buFont typeface="Arial"/>
              <a:buChar char="•"/>
            </a:pPr>
            <a:r>
              <a:rPr lang="en-US" sz="2000" dirty="0">
                <a:solidFill>
                  <a:srgbClr val="C00000"/>
                </a:solidFill>
                <a:latin typeface="Calibri"/>
                <a:ea typeface="Calibri"/>
                <a:cs typeface="Calibri"/>
                <a:sym typeface="Calibri"/>
              </a:rPr>
              <a:t>Premium for </a:t>
            </a:r>
            <a:endParaRPr dirty="0"/>
          </a:p>
          <a:p>
            <a:pPr marL="0" marR="0" lvl="0" indent="0" algn="l" rtl="0">
              <a:spcBef>
                <a:spcPts val="0"/>
              </a:spcBef>
              <a:spcAft>
                <a:spcPts val="0"/>
              </a:spcAft>
              <a:buNone/>
            </a:pPr>
            <a:r>
              <a:rPr lang="en-US" sz="2000" dirty="0">
                <a:solidFill>
                  <a:srgbClr val="C00000"/>
                </a:solidFill>
                <a:latin typeface="Calibri"/>
                <a:ea typeface="Calibri"/>
                <a:cs typeface="Calibri"/>
                <a:sym typeface="Calibri"/>
              </a:rPr>
              <a:t>    Medi-gap Supplement</a:t>
            </a:r>
            <a:endParaRPr dirty="0"/>
          </a:p>
          <a:p>
            <a:pPr marL="285750" marR="0" lvl="0" indent="-158750" algn="l" rtl="0">
              <a:spcBef>
                <a:spcPts val="0"/>
              </a:spcBef>
              <a:spcAft>
                <a:spcPts val="0"/>
              </a:spcAft>
              <a:buClr>
                <a:schemeClr val="dk1"/>
              </a:buClr>
              <a:buSzPts val="2000"/>
              <a:buFont typeface="Arial"/>
              <a:buNone/>
            </a:pPr>
            <a:endParaRPr sz="2000" dirty="0">
              <a:solidFill>
                <a:srgbClr val="C00000"/>
              </a:solidFill>
              <a:latin typeface="Calibri"/>
              <a:ea typeface="Calibri"/>
              <a:cs typeface="Calibri"/>
              <a:sym typeface="Calibri"/>
            </a:endParaRPr>
          </a:p>
          <a:p>
            <a:pPr marL="0" marR="0" lvl="0" indent="0" algn="l" rtl="0">
              <a:spcBef>
                <a:spcPts val="0"/>
              </a:spcBef>
              <a:spcAft>
                <a:spcPts val="0"/>
              </a:spcAft>
              <a:buNone/>
            </a:pPr>
            <a:r>
              <a:rPr lang="en-US" sz="2000" dirty="0">
                <a:solidFill>
                  <a:srgbClr val="C00000"/>
                </a:solidFill>
                <a:latin typeface="Calibri"/>
                <a:ea typeface="Calibri"/>
                <a:cs typeface="Calibri"/>
                <a:sym typeface="Calibri"/>
              </a:rPr>
              <a:t>                   +</a:t>
            </a:r>
            <a:endParaRPr dirty="0"/>
          </a:p>
          <a:p>
            <a:pPr marL="342900" marR="0" lvl="0" indent="-342900" algn="l" rtl="0">
              <a:spcBef>
                <a:spcPts val="0"/>
              </a:spcBef>
              <a:spcAft>
                <a:spcPts val="0"/>
              </a:spcAft>
              <a:buClr>
                <a:srgbClr val="C00000"/>
              </a:buClr>
              <a:buSzPts val="2000"/>
              <a:buFont typeface="Arial"/>
              <a:buChar char="•"/>
            </a:pPr>
            <a:r>
              <a:rPr lang="en-US" sz="2000" dirty="0">
                <a:solidFill>
                  <a:srgbClr val="C00000"/>
                </a:solidFill>
                <a:latin typeface="Calibri"/>
                <a:ea typeface="Calibri"/>
                <a:cs typeface="Calibri"/>
                <a:sym typeface="Calibri"/>
              </a:rPr>
              <a:t>Part D Premium and pharmacy costs</a:t>
            </a:r>
            <a:endParaRPr dirty="0"/>
          </a:p>
          <a:p>
            <a:pPr marL="285750" marR="0" lvl="0" indent="-171450" algn="l" rtl="0">
              <a:spcBef>
                <a:spcPts val="0"/>
              </a:spcBef>
              <a:spcAft>
                <a:spcPts val="0"/>
              </a:spcAft>
              <a:buClr>
                <a:schemeClr val="dk1"/>
              </a:buClr>
              <a:buSzPts val="1800"/>
              <a:buFont typeface="Arial"/>
              <a:buNone/>
            </a:pPr>
            <a:endParaRPr sz="1800" dirty="0">
              <a:solidFill>
                <a:srgbClr val="C00000"/>
              </a:solidFill>
              <a:latin typeface="Calibri"/>
              <a:ea typeface="Calibri"/>
              <a:cs typeface="Calibri"/>
              <a:sym typeface="Calibri"/>
            </a:endParaRPr>
          </a:p>
        </p:txBody>
      </p:sp>
      <p:sp>
        <p:nvSpPr>
          <p:cNvPr id="240" name="Google Shape;240;p13"/>
          <p:cNvSpPr txBox="1"/>
          <p:nvPr/>
        </p:nvSpPr>
        <p:spPr>
          <a:xfrm>
            <a:off x="8357066" y="1888966"/>
            <a:ext cx="2975952" cy="1754326"/>
          </a:xfrm>
          <a:prstGeom prst="rect">
            <a:avLst/>
          </a:prstGeom>
          <a:noFill/>
          <a:ln w="2857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Federal Tax</a:t>
            </a:r>
            <a:endParaRPr dirty="0"/>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Single above 85 K</a:t>
            </a:r>
            <a:endParaRPr dirty="0"/>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Married above 170K</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Your part B and D will be higher premium </a:t>
            </a:r>
            <a:endParaRPr dirty="0"/>
          </a:p>
        </p:txBody>
      </p:sp>
      <p:sp>
        <p:nvSpPr>
          <p:cNvPr id="241" name="Google Shape;241;p13"/>
          <p:cNvSpPr/>
          <p:nvPr/>
        </p:nvSpPr>
        <p:spPr>
          <a:xfrm>
            <a:off x="478436" y="1884475"/>
            <a:ext cx="4185623" cy="3447100"/>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2" name="Google Shape;242;p13"/>
          <p:cNvSpPr/>
          <p:nvPr/>
        </p:nvSpPr>
        <p:spPr>
          <a:xfrm>
            <a:off x="4946073" y="1919741"/>
            <a:ext cx="3131127" cy="3067895"/>
          </a:xfrm>
          <a:prstGeom prst="rect">
            <a:avLst/>
          </a:prstGeom>
          <a:noFill/>
          <a:ln w="28575" cap="flat" cmpd="sng">
            <a:solidFill>
              <a:srgbClr val="AB620D"/>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4"/>
          <p:cNvSpPr txBox="1"/>
          <p:nvPr/>
        </p:nvSpPr>
        <p:spPr>
          <a:xfrm>
            <a:off x="252152" y="304800"/>
            <a:ext cx="4386943"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accent5"/>
                </a:solidFill>
                <a:latin typeface="Calibri"/>
                <a:ea typeface="Calibri"/>
                <a:cs typeface="Calibri"/>
                <a:sym typeface="Calibri"/>
              </a:rPr>
              <a:t>Original Medicare</a:t>
            </a:r>
            <a:endParaRPr/>
          </a:p>
        </p:txBody>
      </p:sp>
      <p:sp>
        <p:nvSpPr>
          <p:cNvPr id="249" name="Google Shape;249;p14"/>
          <p:cNvSpPr txBox="1"/>
          <p:nvPr/>
        </p:nvSpPr>
        <p:spPr>
          <a:xfrm>
            <a:off x="252152" y="1027998"/>
            <a:ext cx="7366959"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dirty="0">
                <a:solidFill>
                  <a:schemeClr val="dk1"/>
                </a:solidFill>
                <a:latin typeface="Calibri"/>
                <a:ea typeface="Calibri"/>
                <a:cs typeface="Calibri"/>
                <a:sym typeface="Calibri"/>
              </a:rPr>
              <a:t>Part D Plans</a:t>
            </a:r>
            <a:endParaRPr sz="16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400" dirty="0">
                <a:solidFill>
                  <a:schemeClr val="dk1"/>
                </a:solidFill>
                <a:latin typeface="Calibri"/>
                <a:ea typeface="Calibri"/>
                <a:cs typeface="Calibri"/>
                <a:sym typeface="Calibri"/>
              </a:rPr>
              <a:t>Understanding the doughnut hole/coverage gap</a:t>
            </a:r>
            <a:endParaRPr dirty="0"/>
          </a:p>
        </p:txBody>
      </p:sp>
      <p:pic>
        <p:nvPicPr>
          <p:cNvPr id="250" name="Google Shape;250;p14"/>
          <p:cNvPicPr preferRelativeResize="0"/>
          <p:nvPr/>
        </p:nvPicPr>
        <p:blipFill rotWithShape="1">
          <a:blip r:embed="rId3">
            <a:alphaModFix/>
          </a:blip>
          <a:srcRect/>
          <a:stretch/>
        </p:blipFill>
        <p:spPr>
          <a:xfrm>
            <a:off x="7355843" y="2287153"/>
            <a:ext cx="4111891" cy="2820758"/>
          </a:xfrm>
          <a:prstGeom prst="rect">
            <a:avLst/>
          </a:prstGeom>
          <a:noFill/>
          <a:ln>
            <a:noFill/>
          </a:ln>
        </p:spPr>
      </p:pic>
      <p:sp>
        <p:nvSpPr>
          <p:cNvPr id="251" name="Google Shape;251;p14"/>
          <p:cNvSpPr txBox="1"/>
          <p:nvPr/>
        </p:nvSpPr>
        <p:spPr>
          <a:xfrm>
            <a:off x="457200" y="2287153"/>
            <a:ext cx="8673738" cy="353943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2000" b="1" dirty="0">
                <a:solidFill>
                  <a:schemeClr val="dk1"/>
                </a:solidFill>
                <a:latin typeface="Calibri"/>
                <a:ea typeface="Calibri"/>
                <a:cs typeface="Calibri"/>
                <a:sym typeface="Calibri"/>
              </a:rPr>
              <a:t>STAGE 1</a:t>
            </a:r>
            <a:r>
              <a:rPr lang="en-US" sz="2000" dirty="0">
                <a:solidFill>
                  <a:schemeClr val="dk1"/>
                </a:solidFill>
                <a:latin typeface="Calibri"/>
                <a:ea typeface="Calibri"/>
                <a:cs typeface="Calibri"/>
                <a:sym typeface="Calibri"/>
              </a:rPr>
              <a:t>:  </a:t>
            </a:r>
            <a:r>
              <a:rPr lang="en-US" sz="2000" b="1" u="sng" dirty="0">
                <a:solidFill>
                  <a:srgbClr val="C00000"/>
                </a:solidFill>
                <a:latin typeface="Calibri"/>
                <a:ea typeface="Calibri"/>
                <a:cs typeface="Calibri"/>
                <a:sym typeface="Calibri"/>
              </a:rPr>
              <a:t>Deductible</a:t>
            </a:r>
            <a:endParaRPr dirty="0"/>
          </a:p>
          <a:p>
            <a:pPr marL="0" marR="0" lvl="0" indent="0" algn="just" rtl="0">
              <a:spcBef>
                <a:spcPts val="0"/>
              </a:spcBef>
              <a:spcAft>
                <a:spcPts val="0"/>
              </a:spcAft>
              <a:buNone/>
            </a:pPr>
            <a:r>
              <a:rPr lang="en-US" sz="1800" dirty="0">
                <a:solidFill>
                  <a:schemeClr val="dk1"/>
                </a:solidFill>
                <a:latin typeface="Calibri"/>
                <a:ea typeface="Calibri"/>
                <a:cs typeface="Calibri"/>
                <a:sym typeface="Calibri"/>
              </a:rPr>
              <a:t> You pay full price of meds until met (some plan may not have)</a:t>
            </a:r>
            <a:endParaRPr dirty="0"/>
          </a:p>
          <a:p>
            <a:pPr marL="0" marR="0" lvl="0" indent="0" algn="just" rtl="0">
              <a:spcBef>
                <a:spcPts val="0"/>
              </a:spcBef>
              <a:spcAft>
                <a:spcPts val="0"/>
              </a:spcAft>
              <a:buNone/>
            </a:pPr>
            <a:endParaRPr sz="1800" b="1"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2000" b="1" dirty="0">
                <a:solidFill>
                  <a:schemeClr val="dk1"/>
                </a:solidFill>
                <a:latin typeface="Calibri"/>
                <a:ea typeface="Calibri"/>
                <a:cs typeface="Calibri"/>
                <a:sym typeface="Calibri"/>
              </a:rPr>
              <a:t>STAGE 2:</a:t>
            </a:r>
            <a:r>
              <a:rPr lang="en-US" sz="2000" dirty="0">
                <a:solidFill>
                  <a:schemeClr val="dk1"/>
                </a:solidFill>
                <a:latin typeface="Calibri"/>
                <a:ea typeface="Calibri"/>
                <a:cs typeface="Calibri"/>
                <a:sym typeface="Calibri"/>
              </a:rPr>
              <a:t>  </a:t>
            </a:r>
            <a:r>
              <a:rPr lang="en-US" sz="2000" b="1" u="sng" dirty="0">
                <a:solidFill>
                  <a:srgbClr val="C00000"/>
                </a:solidFill>
                <a:latin typeface="Calibri"/>
                <a:ea typeface="Calibri"/>
                <a:cs typeface="Calibri"/>
                <a:sym typeface="Calibri"/>
              </a:rPr>
              <a:t>Initial Coverage</a:t>
            </a:r>
            <a:endParaRPr dirty="0"/>
          </a:p>
          <a:p>
            <a:pPr marL="0" marR="0" lvl="0" indent="0" algn="just" rtl="0">
              <a:spcBef>
                <a:spcPts val="0"/>
              </a:spcBef>
              <a:spcAft>
                <a:spcPts val="0"/>
              </a:spcAft>
              <a:buNone/>
            </a:pPr>
            <a:r>
              <a:rPr lang="en-US" sz="1800" dirty="0">
                <a:solidFill>
                  <a:schemeClr val="dk1"/>
                </a:solidFill>
                <a:latin typeface="Calibri"/>
                <a:ea typeface="Calibri"/>
                <a:cs typeface="Calibri"/>
                <a:sym typeface="Calibri"/>
              </a:rPr>
              <a:t>  You pay co-insurance for each Rx. </a:t>
            </a:r>
            <a:endParaRPr dirty="0"/>
          </a:p>
          <a:p>
            <a:pPr marL="0" marR="0" lvl="0" indent="0" algn="just" rtl="0">
              <a:spcBef>
                <a:spcPts val="0"/>
              </a:spcBef>
              <a:spcAft>
                <a:spcPts val="0"/>
              </a:spcAft>
              <a:buNone/>
            </a:pPr>
            <a:r>
              <a:rPr lang="en-US" sz="1800" dirty="0">
                <a:solidFill>
                  <a:schemeClr val="dk1"/>
                </a:solidFill>
                <a:latin typeface="Calibri"/>
                <a:ea typeface="Calibri"/>
                <a:cs typeface="Calibri"/>
                <a:sym typeface="Calibri"/>
              </a:rPr>
              <a:t> </a:t>
            </a:r>
            <a:r>
              <a:rPr lang="en-US" sz="1800" dirty="0">
                <a:solidFill>
                  <a:srgbClr val="724108"/>
                </a:solidFill>
                <a:latin typeface="Calibri"/>
                <a:ea typeface="Calibri"/>
                <a:cs typeface="Calibri"/>
                <a:sym typeface="Calibri"/>
              </a:rPr>
              <a:t> </a:t>
            </a:r>
            <a:endParaRPr sz="1800" dirty="0">
              <a:solidFill>
                <a:schemeClr val="dk1"/>
              </a:solidFill>
              <a:latin typeface="Calibri"/>
              <a:ea typeface="Calibri"/>
              <a:cs typeface="Calibri"/>
              <a:sym typeface="Calibri"/>
            </a:endParaRPr>
          </a:p>
          <a:p>
            <a:pPr marL="0" marR="0" lvl="0" indent="0" algn="just" rtl="0">
              <a:spcBef>
                <a:spcPts val="0"/>
              </a:spcBef>
              <a:spcAft>
                <a:spcPts val="0"/>
              </a:spcAft>
              <a:buNone/>
            </a:pPr>
            <a:r>
              <a:rPr lang="en-US" sz="2000" b="1" dirty="0">
                <a:solidFill>
                  <a:schemeClr val="dk1"/>
                </a:solidFill>
                <a:latin typeface="Calibri"/>
                <a:ea typeface="Calibri"/>
                <a:cs typeface="Calibri"/>
                <a:sym typeface="Calibri"/>
              </a:rPr>
              <a:t>STAGE 3:  </a:t>
            </a:r>
            <a:r>
              <a:rPr lang="en-US" sz="2000" b="1" u="sng" dirty="0">
                <a:solidFill>
                  <a:srgbClr val="C00000"/>
                </a:solidFill>
                <a:latin typeface="Calibri"/>
                <a:ea typeface="Calibri"/>
                <a:cs typeface="Calibri"/>
                <a:sym typeface="Calibri"/>
              </a:rPr>
              <a:t>Coverage Gap/ Donut Hole</a:t>
            </a:r>
            <a:endParaRPr sz="1800" b="1" u="sng" dirty="0">
              <a:solidFill>
                <a:srgbClr val="C00000"/>
              </a:solidFill>
              <a:latin typeface="Calibri"/>
              <a:ea typeface="Calibri"/>
              <a:cs typeface="Calibri"/>
              <a:sym typeface="Calibri"/>
            </a:endParaRPr>
          </a:p>
          <a:p>
            <a:pPr marL="0" marR="0" lvl="0" indent="0" algn="just" rtl="0">
              <a:spcBef>
                <a:spcPts val="0"/>
              </a:spcBef>
              <a:spcAft>
                <a:spcPts val="0"/>
              </a:spcAft>
              <a:buNone/>
            </a:pPr>
            <a:r>
              <a:rPr lang="en-US" sz="1800" dirty="0">
                <a:solidFill>
                  <a:srgbClr val="C00000"/>
                </a:solidFill>
                <a:latin typeface="Calibri"/>
                <a:ea typeface="Calibri"/>
                <a:cs typeface="Calibri"/>
                <a:sym typeface="Calibri"/>
              </a:rPr>
              <a:t>  </a:t>
            </a:r>
            <a:r>
              <a:rPr lang="en-US" sz="1800" dirty="0">
                <a:solidFill>
                  <a:schemeClr val="dk1"/>
                </a:solidFill>
                <a:latin typeface="Calibri"/>
                <a:ea typeface="Calibri"/>
                <a:cs typeface="Calibri"/>
                <a:sym typeface="Calibri"/>
              </a:rPr>
              <a:t>You pay 25% generic/ 25% brand </a:t>
            </a:r>
            <a:endParaRPr dirty="0"/>
          </a:p>
          <a:p>
            <a:pPr marL="0" marR="0" lvl="0" indent="0" algn="just" rtl="0">
              <a:spcBef>
                <a:spcPts val="0"/>
              </a:spcBef>
              <a:spcAft>
                <a:spcPts val="0"/>
              </a:spcAft>
              <a:buNone/>
            </a:pPr>
            <a:r>
              <a:rPr lang="en-US" sz="1800" dirty="0">
                <a:solidFill>
                  <a:srgbClr val="C00000"/>
                </a:solidFill>
                <a:latin typeface="Calibri"/>
                <a:ea typeface="Calibri"/>
                <a:cs typeface="Calibri"/>
                <a:sym typeface="Calibri"/>
              </a:rPr>
              <a:t>  </a:t>
            </a:r>
            <a:endParaRPr sz="1800" dirty="0">
              <a:solidFill>
                <a:srgbClr val="724108"/>
              </a:solidFill>
              <a:latin typeface="Calibri"/>
              <a:ea typeface="Calibri"/>
              <a:cs typeface="Calibri"/>
              <a:sym typeface="Calibri"/>
            </a:endParaRPr>
          </a:p>
          <a:p>
            <a:pPr marL="0" marR="0" lvl="0" indent="0" algn="just" rtl="0">
              <a:spcBef>
                <a:spcPts val="0"/>
              </a:spcBef>
              <a:spcAft>
                <a:spcPts val="0"/>
              </a:spcAft>
              <a:buNone/>
            </a:pPr>
            <a:r>
              <a:rPr lang="en-US" sz="2000" b="1" dirty="0">
                <a:solidFill>
                  <a:schemeClr val="dk1"/>
                </a:solidFill>
                <a:latin typeface="Calibri"/>
                <a:ea typeface="Calibri"/>
                <a:cs typeface="Calibri"/>
                <a:sym typeface="Calibri"/>
              </a:rPr>
              <a:t>STAGE 4:  </a:t>
            </a:r>
            <a:r>
              <a:rPr lang="en-US" sz="2000" b="1" u="sng" dirty="0">
                <a:solidFill>
                  <a:srgbClr val="C00000"/>
                </a:solidFill>
                <a:latin typeface="Calibri"/>
                <a:ea typeface="Calibri"/>
                <a:cs typeface="Calibri"/>
                <a:sym typeface="Calibri"/>
              </a:rPr>
              <a:t>Catastrophic Coverage</a:t>
            </a:r>
            <a:endParaRPr dirty="0"/>
          </a:p>
          <a:p>
            <a:pPr marL="0" marR="0" lvl="0" indent="0" algn="just" rtl="0">
              <a:spcBef>
                <a:spcPts val="0"/>
              </a:spcBef>
              <a:spcAft>
                <a:spcPts val="0"/>
              </a:spcAft>
              <a:buNone/>
            </a:pPr>
            <a:r>
              <a:rPr lang="en-US" sz="1800" dirty="0">
                <a:solidFill>
                  <a:srgbClr val="C00000"/>
                </a:solidFill>
                <a:latin typeface="Calibri"/>
                <a:ea typeface="Calibri"/>
                <a:cs typeface="Calibri"/>
                <a:sym typeface="Calibri"/>
              </a:rPr>
              <a:t>  </a:t>
            </a:r>
            <a:r>
              <a:rPr lang="en-US" sz="1800" dirty="0">
                <a:solidFill>
                  <a:schemeClr val="dk1"/>
                </a:solidFill>
                <a:latin typeface="Calibri"/>
                <a:ea typeface="Calibri"/>
                <a:cs typeface="Calibri"/>
                <a:sym typeface="Calibri"/>
              </a:rPr>
              <a:t>You pay greater of: 5% or $3.70 generic / $9.20 brand</a:t>
            </a:r>
            <a:endParaRPr dirty="0"/>
          </a:p>
          <a:p>
            <a:pPr marL="0" marR="0" lvl="0" indent="0" algn="just" rtl="0">
              <a:spcBef>
                <a:spcPts val="0"/>
              </a:spcBef>
              <a:spcAft>
                <a:spcPts val="0"/>
              </a:spcAft>
              <a:buNone/>
            </a:pPr>
            <a:r>
              <a:rPr lang="en-US" sz="1800" dirty="0">
                <a:solidFill>
                  <a:schemeClr val="dk1"/>
                </a:solidFill>
                <a:latin typeface="Calibri"/>
                <a:ea typeface="Calibri"/>
                <a:cs typeface="Calibri"/>
                <a:sym typeface="Calibri"/>
              </a:rPr>
              <a:t>  </a:t>
            </a:r>
            <a:endParaRPr dirty="0"/>
          </a:p>
        </p:txBody>
      </p:sp>
      <p:sp>
        <p:nvSpPr>
          <p:cNvPr id="252" name="Google Shape;252;p14"/>
          <p:cNvSpPr txBox="1"/>
          <p:nvPr/>
        </p:nvSpPr>
        <p:spPr>
          <a:xfrm>
            <a:off x="9130937" y="3017520"/>
            <a:ext cx="2390503" cy="19389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    Catastrophic</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600" dirty="0">
                <a:solidFill>
                  <a:schemeClr val="dk1"/>
                </a:solidFill>
                <a:latin typeface="Calibri"/>
                <a:ea typeface="Calibri"/>
                <a:cs typeface="Calibri"/>
                <a:sym typeface="Calibri"/>
              </a:rPr>
              <a:t>Donut	     </a:t>
            </a:r>
            <a:r>
              <a:rPr lang="en-US" sz="1200" dirty="0">
                <a:solidFill>
                  <a:srgbClr val="FF0000"/>
                </a:solidFill>
                <a:latin typeface="Calibri"/>
                <a:ea typeface="Calibri"/>
                <a:cs typeface="Calibri"/>
                <a:sym typeface="Calibri"/>
              </a:rPr>
              <a:t>$10,048</a:t>
            </a:r>
            <a:endParaRPr dirty="0"/>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Hole</a:t>
            </a:r>
            <a:endParaRPr dirty="0"/>
          </a:p>
          <a:p>
            <a:pPr marL="0" marR="0" lvl="0" indent="0" algn="l" rtl="0">
              <a:spcBef>
                <a:spcPts val="0"/>
              </a:spcBef>
              <a:spcAft>
                <a:spcPts val="0"/>
              </a:spcAft>
              <a:buNone/>
            </a:pPr>
            <a:endParaRPr sz="900" dirty="0">
              <a:solidFill>
                <a:schemeClr val="dk1"/>
              </a:solidFill>
              <a:latin typeface="Calibri"/>
              <a:ea typeface="Calibri"/>
              <a:cs typeface="Calibri"/>
              <a:sym typeface="Calibri"/>
            </a:endParaRPr>
          </a:p>
          <a:p>
            <a:pPr marL="0" marR="0" lvl="0" indent="0" algn="l" rtl="0">
              <a:spcBef>
                <a:spcPts val="0"/>
              </a:spcBef>
              <a:spcAft>
                <a:spcPts val="0"/>
              </a:spcAft>
              <a:buNone/>
            </a:pPr>
            <a:endParaRPr sz="9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400" dirty="0">
                <a:solidFill>
                  <a:schemeClr val="dk1"/>
                </a:solidFill>
                <a:latin typeface="Calibri"/>
                <a:ea typeface="Calibri"/>
                <a:cs typeface="Calibri"/>
                <a:sym typeface="Calibri"/>
              </a:rPr>
              <a:t>       </a:t>
            </a:r>
            <a:r>
              <a:rPr lang="en-US" sz="1200" dirty="0">
                <a:solidFill>
                  <a:schemeClr val="dk1"/>
                </a:solidFill>
                <a:latin typeface="Calibri"/>
                <a:ea typeface="Calibri"/>
                <a:cs typeface="Calibri"/>
                <a:sym typeface="Calibri"/>
              </a:rPr>
              <a:t>initial   </a:t>
            </a:r>
            <a:r>
              <a:rPr lang="en-US" sz="1200" dirty="0">
                <a:solidFill>
                  <a:srgbClr val="FF0000"/>
                </a:solidFill>
                <a:latin typeface="Calibri"/>
                <a:ea typeface="Calibri"/>
                <a:cs typeface="Calibri"/>
                <a:sym typeface="Calibri"/>
              </a:rPr>
              <a:t>$4,130</a:t>
            </a:r>
            <a:endParaRPr dirty="0"/>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      </a:t>
            </a:r>
            <a:r>
              <a:rPr lang="en-US" sz="1400" dirty="0">
                <a:solidFill>
                  <a:schemeClr val="dk1"/>
                </a:solidFill>
                <a:latin typeface="Calibri"/>
                <a:ea typeface="Calibri"/>
                <a:cs typeface="Calibri"/>
                <a:sym typeface="Calibri"/>
              </a:rPr>
              <a:t>deductible</a:t>
            </a:r>
            <a:endParaRPr dirty="0"/>
          </a:p>
        </p:txBody>
      </p:sp>
      <p:sp>
        <p:nvSpPr>
          <p:cNvPr id="253" name="Google Shape;253;p14"/>
          <p:cNvSpPr txBox="1"/>
          <p:nvPr/>
        </p:nvSpPr>
        <p:spPr>
          <a:xfrm>
            <a:off x="7889967" y="4284617"/>
            <a:ext cx="365760"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a:t>
            </a:r>
            <a:endParaRPr/>
          </a:p>
        </p:txBody>
      </p:sp>
      <p:pic>
        <p:nvPicPr>
          <p:cNvPr id="254" name="Google Shape;254;p14"/>
          <p:cNvPicPr preferRelativeResize="0"/>
          <p:nvPr/>
        </p:nvPicPr>
        <p:blipFill rotWithShape="1">
          <a:blip r:embed="rId4">
            <a:alphaModFix/>
          </a:blip>
          <a:srcRect/>
          <a:stretch/>
        </p:blipFill>
        <p:spPr>
          <a:xfrm>
            <a:off x="10246844" y="716616"/>
            <a:ext cx="1220890" cy="122089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15"/>
          <p:cNvSpPr txBox="1">
            <a:spLocks noGrp="1"/>
          </p:cNvSpPr>
          <p:nvPr>
            <p:ph type="title"/>
          </p:nvPr>
        </p:nvSpPr>
        <p:spPr>
          <a:xfrm>
            <a:off x="2416628" y="511629"/>
            <a:ext cx="6346371" cy="1068978"/>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chemeClr val="dk1"/>
              </a:buClr>
              <a:buSzPts val="4800"/>
              <a:buFont typeface="Calibri"/>
              <a:buNone/>
            </a:pPr>
            <a:r>
              <a:rPr lang="en-US" b="1">
                <a:solidFill>
                  <a:schemeClr val="dk1"/>
                </a:solidFill>
              </a:rPr>
              <a:t>Medicare Advantage</a:t>
            </a:r>
            <a:endParaRPr/>
          </a:p>
        </p:txBody>
      </p:sp>
      <p:sp>
        <p:nvSpPr>
          <p:cNvPr id="261" name="Google Shape;261;p15"/>
          <p:cNvSpPr/>
          <p:nvPr/>
        </p:nvSpPr>
        <p:spPr>
          <a:xfrm>
            <a:off x="7488052" y="2914434"/>
            <a:ext cx="2736602" cy="1739194"/>
          </a:xfrm>
          <a:prstGeom prst="rect">
            <a:avLst/>
          </a:prstGeom>
          <a:solidFill>
            <a:srgbClr val="F4B469"/>
          </a:solidFill>
          <a:ln w="76200" cap="flat" cmpd="sng">
            <a:solidFill>
              <a:srgbClr val="5E2C16"/>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cxnSp>
        <p:nvCxnSpPr>
          <p:cNvPr id="262" name="Google Shape;262;p15"/>
          <p:cNvCxnSpPr/>
          <p:nvPr/>
        </p:nvCxnSpPr>
        <p:spPr>
          <a:xfrm>
            <a:off x="6109608" y="1521774"/>
            <a:ext cx="1167492" cy="1334752"/>
          </a:xfrm>
          <a:prstGeom prst="straightConnector1">
            <a:avLst/>
          </a:prstGeom>
          <a:noFill/>
          <a:ln w="57150" cap="flat" cmpd="sng">
            <a:solidFill>
              <a:schemeClr val="accent1"/>
            </a:solidFill>
            <a:prstDash val="solid"/>
            <a:round/>
            <a:headEnd type="none" w="sm" len="sm"/>
            <a:tailEnd type="triangle" w="med" len="med"/>
          </a:ln>
        </p:spPr>
      </p:cxnSp>
      <p:sp>
        <p:nvSpPr>
          <p:cNvPr id="263" name="Google Shape;263;p15"/>
          <p:cNvSpPr txBox="1"/>
          <p:nvPr/>
        </p:nvSpPr>
        <p:spPr>
          <a:xfrm>
            <a:off x="7358743" y="2189150"/>
            <a:ext cx="2612572"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400" b="1" dirty="0">
                <a:solidFill>
                  <a:srgbClr val="5E2C16"/>
                </a:solidFill>
                <a:latin typeface="Calibri"/>
                <a:ea typeface="Calibri"/>
                <a:cs typeface="Calibri"/>
                <a:sym typeface="Calibri"/>
              </a:rPr>
              <a:t>    Advantage Plan</a:t>
            </a:r>
            <a:endParaRPr dirty="0"/>
          </a:p>
        </p:txBody>
      </p:sp>
      <p:sp>
        <p:nvSpPr>
          <p:cNvPr id="264" name="Google Shape;264;p15"/>
          <p:cNvSpPr txBox="1"/>
          <p:nvPr/>
        </p:nvSpPr>
        <p:spPr>
          <a:xfrm>
            <a:off x="1684565" y="1726223"/>
            <a:ext cx="4343400" cy="4801274"/>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1800"/>
              <a:buFont typeface="Arial"/>
              <a:buChar char="•"/>
            </a:pPr>
            <a:r>
              <a:rPr lang="en-US" sz="2400" dirty="0">
                <a:solidFill>
                  <a:schemeClr val="dk1"/>
                </a:solidFill>
                <a:latin typeface="Times New Roman" panose="02020603050405020304" pitchFamily="18" charset="0"/>
                <a:ea typeface="Calibri"/>
                <a:cs typeface="Times New Roman" panose="02020603050405020304" pitchFamily="18" charset="0"/>
                <a:sym typeface="Calibri"/>
              </a:rPr>
              <a:t>Wraps A &amp; B inside advantage</a:t>
            </a:r>
            <a:endParaRPr sz="2400" dirty="0">
              <a:latin typeface="Times New Roman" panose="02020603050405020304" pitchFamily="18" charset="0"/>
              <a:cs typeface="Times New Roman" panose="02020603050405020304" pitchFamily="18" charset="0"/>
            </a:endParaRPr>
          </a:p>
          <a:p>
            <a:pPr marL="285750" marR="0" lvl="0" indent="-285750" algn="l" rtl="0">
              <a:spcBef>
                <a:spcPts val="0"/>
              </a:spcBef>
              <a:spcAft>
                <a:spcPts val="0"/>
              </a:spcAft>
              <a:buClr>
                <a:schemeClr val="dk1"/>
              </a:buClr>
              <a:buSzPts val="1800"/>
              <a:buFont typeface="Arial"/>
              <a:buChar char="•"/>
            </a:pPr>
            <a:r>
              <a:rPr lang="en-US" sz="2400" dirty="0">
                <a:solidFill>
                  <a:schemeClr val="dk1"/>
                </a:solidFill>
                <a:latin typeface="Times New Roman" panose="02020603050405020304" pitchFamily="18" charset="0"/>
                <a:ea typeface="Calibri"/>
                <a:cs typeface="Times New Roman" panose="02020603050405020304" pitchFamily="18" charset="0"/>
                <a:sym typeface="Calibri"/>
              </a:rPr>
              <a:t>Same premium for all members </a:t>
            </a:r>
            <a:endParaRPr sz="2400" dirty="0">
              <a:latin typeface="Times New Roman" panose="02020603050405020304" pitchFamily="18" charset="0"/>
              <a:cs typeface="Times New Roman" panose="02020603050405020304" pitchFamily="18" charset="0"/>
            </a:endParaRPr>
          </a:p>
          <a:p>
            <a:pPr marL="285750" marR="0" lvl="0" indent="-285750" algn="l" rtl="0">
              <a:spcBef>
                <a:spcPts val="0"/>
              </a:spcBef>
              <a:spcAft>
                <a:spcPts val="0"/>
              </a:spcAft>
              <a:buClr>
                <a:schemeClr val="dk1"/>
              </a:buClr>
              <a:buSzPts val="1800"/>
              <a:buFont typeface="Arial"/>
              <a:buChar char="•"/>
            </a:pPr>
            <a:r>
              <a:rPr lang="en-US" sz="2400" dirty="0">
                <a:solidFill>
                  <a:schemeClr val="dk1"/>
                </a:solidFill>
                <a:latin typeface="Times New Roman" panose="02020603050405020304" pitchFamily="18" charset="0"/>
                <a:ea typeface="Calibri"/>
                <a:cs typeface="Times New Roman" panose="02020603050405020304" pitchFamily="18" charset="0"/>
                <a:sym typeface="Calibri"/>
              </a:rPr>
              <a:t>Advantage plans very regionally; if you travel do not consider</a:t>
            </a:r>
            <a:endParaRPr sz="2400" dirty="0">
              <a:latin typeface="Times New Roman" panose="02020603050405020304" pitchFamily="18" charset="0"/>
              <a:cs typeface="Times New Roman" panose="02020603050405020304" pitchFamily="18" charset="0"/>
            </a:endParaRPr>
          </a:p>
          <a:p>
            <a:pPr marL="285750" marR="0" lvl="0" indent="-285750" algn="l" rtl="0">
              <a:spcBef>
                <a:spcPts val="0"/>
              </a:spcBef>
              <a:spcAft>
                <a:spcPts val="0"/>
              </a:spcAft>
              <a:buClr>
                <a:schemeClr val="dk1"/>
              </a:buClr>
              <a:buSzPts val="1800"/>
              <a:buFont typeface="Arial"/>
              <a:buChar char="•"/>
            </a:pPr>
            <a:r>
              <a:rPr lang="en-US" sz="2400" dirty="0">
                <a:solidFill>
                  <a:schemeClr val="dk1"/>
                </a:solidFill>
                <a:latin typeface="Times New Roman" panose="02020603050405020304" pitchFamily="18" charset="0"/>
                <a:ea typeface="Calibri"/>
                <a:cs typeface="Times New Roman" panose="02020603050405020304" pitchFamily="18" charset="0"/>
                <a:sym typeface="Calibri"/>
              </a:rPr>
              <a:t>Copayments at all doctors, specialists, and other services</a:t>
            </a:r>
            <a:endParaRPr sz="2400" dirty="0">
              <a:latin typeface="Times New Roman" panose="02020603050405020304" pitchFamily="18" charset="0"/>
              <a:cs typeface="Times New Roman" panose="02020603050405020304" pitchFamily="18" charset="0"/>
            </a:endParaRPr>
          </a:p>
          <a:p>
            <a:pPr marL="285750" marR="0" lvl="0" indent="-285750" algn="l" rtl="0">
              <a:spcBef>
                <a:spcPts val="0"/>
              </a:spcBef>
              <a:spcAft>
                <a:spcPts val="0"/>
              </a:spcAft>
              <a:buClr>
                <a:schemeClr val="dk1"/>
              </a:buClr>
              <a:buSzPts val="1800"/>
              <a:buFont typeface="Arial"/>
              <a:buChar char="•"/>
            </a:pPr>
            <a:r>
              <a:rPr lang="en-US" sz="2400" dirty="0">
                <a:solidFill>
                  <a:schemeClr val="dk1"/>
                </a:solidFill>
                <a:latin typeface="Times New Roman" panose="02020603050405020304" pitchFamily="18" charset="0"/>
                <a:ea typeface="Calibri"/>
                <a:cs typeface="Times New Roman" panose="02020603050405020304" pitchFamily="18" charset="0"/>
                <a:sym typeface="Calibri"/>
              </a:rPr>
              <a:t>Out of pocket spending limits</a:t>
            </a:r>
            <a:endParaRPr sz="2400" dirty="0">
              <a:latin typeface="Times New Roman" panose="02020603050405020304" pitchFamily="18" charset="0"/>
              <a:cs typeface="Times New Roman" panose="02020603050405020304" pitchFamily="18" charset="0"/>
            </a:endParaRPr>
          </a:p>
          <a:p>
            <a:pPr marL="285750" marR="0" lvl="0" indent="-285750" algn="l" rtl="0">
              <a:spcBef>
                <a:spcPts val="0"/>
              </a:spcBef>
              <a:spcAft>
                <a:spcPts val="0"/>
              </a:spcAft>
              <a:buClr>
                <a:schemeClr val="dk1"/>
              </a:buClr>
              <a:buSzPts val="1800"/>
              <a:buFont typeface="Arial"/>
              <a:buChar char="•"/>
            </a:pPr>
            <a:r>
              <a:rPr lang="en-US" sz="2400" dirty="0">
                <a:solidFill>
                  <a:schemeClr val="dk1"/>
                </a:solidFill>
                <a:latin typeface="Times New Roman" panose="02020603050405020304" pitchFamily="18" charset="0"/>
                <a:ea typeface="Calibri"/>
                <a:cs typeface="Times New Roman" panose="02020603050405020304" pitchFamily="18" charset="0"/>
                <a:sym typeface="Calibri"/>
              </a:rPr>
              <a:t>Can have drug and health deductibles    </a:t>
            </a:r>
            <a:endParaRPr sz="2400" dirty="0">
              <a:latin typeface="Times New Roman" panose="02020603050405020304" pitchFamily="18" charset="0"/>
              <a:cs typeface="Times New Roman" panose="02020603050405020304" pitchFamily="18" charset="0"/>
            </a:endParaRPr>
          </a:p>
          <a:p>
            <a:pPr marL="285750" marR="0" lvl="0" indent="-285750" algn="l" rtl="0">
              <a:spcBef>
                <a:spcPts val="0"/>
              </a:spcBef>
              <a:spcAft>
                <a:spcPts val="0"/>
              </a:spcAft>
              <a:buClr>
                <a:schemeClr val="dk1"/>
              </a:buClr>
              <a:buSzPts val="1800"/>
              <a:buFont typeface="Arial"/>
              <a:buChar char="•"/>
            </a:pPr>
            <a:r>
              <a:rPr lang="en-US" sz="2400" dirty="0">
                <a:solidFill>
                  <a:schemeClr val="dk1"/>
                </a:solidFill>
                <a:latin typeface="Times New Roman" panose="02020603050405020304" pitchFamily="18" charset="0"/>
                <a:ea typeface="Calibri"/>
                <a:cs typeface="Times New Roman" panose="02020603050405020304" pitchFamily="18" charset="0"/>
                <a:sym typeface="Calibri"/>
              </a:rPr>
              <a:t>Can offer basic hearing, vision, and dental services</a:t>
            </a:r>
            <a:endParaRPr sz="2400" dirty="0">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265" name="Google Shape;265;p15"/>
          <p:cNvSpPr txBox="1"/>
          <p:nvPr/>
        </p:nvSpPr>
        <p:spPr>
          <a:xfrm>
            <a:off x="7586518" y="3193604"/>
            <a:ext cx="2281052" cy="64629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                </a:t>
            </a: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Part C</a:t>
            </a:r>
            <a:endParaRPr sz="1800" dirty="0">
              <a:latin typeface="Times New Roman" panose="02020603050405020304" pitchFamily="18" charset="0"/>
              <a:cs typeface="Times New Roman" panose="02020603050405020304" pitchFamily="18" charset="0"/>
            </a:endParaRPr>
          </a:p>
          <a:p>
            <a:pPr marL="0" marR="0" lvl="0" indent="0" algn="l" rtl="0">
              <a:spcBef>
                <a:spcPts val="0"/>
              </a:spcBef>
              <a:spcAft>
                <a:spcPts val="0"/>
              </a:spcAft>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    A&amp;B + Health + Rx</a:t>
            </a:r>
            <a:endParaRPr sz="1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6"/>
          <p:cNvSpPr txBox="1"/>
          <p:nvPr/>
        </p:nvSpPr>
        <p:spPr>
          <a:xfrm>
            <a:off x="783771" y="378164"/>
            <a:ext cx="5844244" cy="58473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dirty="0">
                <a:solidFill>
                  <a:srgbClr val="724108"/>
                </a:solidFill>
                <a:latin typeface="Calibri"/>
                <a:ea typeface="Calibri"/>
                <a:cs typeface="Calibri"/>
                <a:sym typeface="Calibri"/>
              </a:rPr>
              <a:t>Medicare Advantage Plan -more</a:t>
            </a:r>
            <a:endParaRPr dirty="0"/>
          </a:p>
        </p:txBody>
      </p:sp>
      <p:sp>
        <p:nvSpPr>
          <p:cNvPr id="272" name="Google Shape;272;p16"/>
          <p:cNvSpPr txBox="1"/>
          <p:nvPr/>
        </p:nvSpPr>
        <p:spPr>
          <a:xfrm>
            <a:off x="783771" y="1036971"/>
            <a:ext cx="8967701" cy="67403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dirty="0">
                <a:solidFill>
                  <a:schemeClr val="dk1"/>
                </a:solidFill>
                <a:latin typeface="Calibri"/>
                <a:ea typeface="Calibri"/>
                <a:cs typeface="Calibri"/>
                <a:sym typeface="Calibri"/>
              </a:rPr>
              <a:t>Comparing Advantage Plans</a:t>
            </a:r>
            <a:endParaRPr dirty="0"/>
          </a:p>
          <a:p>
            <a:pPr marL="0" marR="0" lvl="0" indent="0" algn="l" rtl="0">
              <a:spcBef>
                <a:spcPts val="0"/>
              </a:spcBef>
              <a:spcAft>
                <a:spcPts val="0"/>
              </a:spcAft>
              <a:buNone/>
            </a:pPr>
            <a:endParaRPr sz="16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Be very careful and read all coverage details</a:t>
            </a:r>
            <a:endParaRPr dirty="0"/>
          </a:p>
          <a:p>
            <a:pPr marL="0" marR="0" lvl="0" indent="0" algn="l" rtl="0">
              <a:spcBef>
                <a:spcPts val="0"/>
              </a:spcBef>
              <a:spcAft>
                <a:spcPts val="0"/>
              </a:spcAft>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Understand coverage for vision, dental, hearing</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Check the network: your primary care doctor, specialists, even skilled nursing facilities (be careful as we are so close to state border).  Also consider in emergency situation you often do not have choice as to network hospital, doctors, labs etc. Network providers can change.</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Know in &amp; out of network annual maximum amounts.  Once they are met the plan covers Medicare A/B services for remainder of calendar year.  If significant medical event happened could you afford the maximum out of network costs?</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Does plan cover your prescription drugs?  Check formulary and co-pays.</a:t>
            </a:r>
            <a:endParaRPr dirty="0"/>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a:p>
            <a:pPr marL="285750" marR="0" lvl="0" indent="-158750" algn="l" rtl="0">
              <a:spcBef>
                <a:spcPts val="0"/>
              </a:spcBef>
              <a:spcAft>
                <a:spcPts val="0"/>
              </a:spcAft>
              <a:buClr>
                <a:schemeClr val="dk1"/>
              </a:buClr>
              <a:buSzPts val="2000"/>
              <a:buFont typeface="Arial"/>
              <a:buNone/>
            </a:pPr>
            <a:endParaRPr sz="2000" dirty="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17"/>
          <p:cNvSpPr txBox="1"/>
          <p:nvPr/>
        </p:nvSpPr>
        <p:spPr>
          <a:xfrm>
            <a:off x="276235" y="391886"/>
            <a:ext cx="5351834"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rgbClr val="724108"/>
                </a:solidFill>
                <a:latin typeface="Calibri"/>
                <a:ea typeface="Calibri"/>
                <a:cs typeface="Calibri"/>
                <a:sym typeface="Calibri"/>
              </a:rPr>
              <a:t>Advantage Plan Enrollment</a:t>
            </a:r>
            <a:endParaRPr/>
          </a:p>
        </p:txBody>
      </p:sp>
      <p:sp>
        <p:nvSpPr>
          <p:cNvPr id="279" name="Google Shape;279;p17"/>
          <p:cNvSpPr txBox="1"/>
          <p:nvPr/>
        </p:nvSpPr>
        <p:spPr>
          <a:xfrm>
            <a:off x="1571348" y="1251751"/>
            <a:ext cx="7688062" cy="495520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dirty="0">
                <a:solidFill>
                  <a:schemeClr val="dk1"/>
                </a:solidFill>
                <a:latin typeface="Calibri"/>
                <a:ea typeface="Calibri"/>
                <a:cs typeface="Calibri"/>
                <a:sym typeface="Calibri"/>
              </a:rPr>
              <a:t>When to buy:  </a:t>
            </a:r>
            <a:endParaRPr dirty="0"/>
          </a:p>
          <a:p>
            <a:pPr marL="342900" marR="0" lvl="0" indent="-342900" algn="l" rtl="0">
              <a:spcBef>
                <a:spcPts val="0"/>
              </a:spcBef>
              <a:spcAft>
                <a:spcPts val="0"/>
              </a:spcAft>
              <a:buClr>
                <a:schemeClr val="dk1"/>
              </a:buClr>
              <a:buSzPts val="2000"/>
              <a:buFont typeface="Arial"/>
              <a:buChar char="•"/>
            </a:pPr>
            <a:r>
              <a:rPr lang="en-US" sz="2000" b="1" dirty="0">
                <a:solidFill>
                  <a:schemeClr val="dk1"/>
                </a:solidFill>
                <a:latin typeface="Calibri"/>
                <a:ea typeface="Calibri"/>
                <a:cs typeface="Calibri"/>
                <a:sym typeface="Calibri"/>
              </a:rPr>
              <a:t>In your </a:t>
            </a:r>
            <a:r>
              <a:rPr lang="en-US" sz="2000" b="1" dirty="0">
                <a:solidFill>
                  <a:srgbClr val="C00000"/>
                </a:solidFill>
                <a:latin typeface="Calibri"/>
                <a:ea typeface="Calibri"/>
                <a:cs typeface="Calibri"/>
                <a:sym typeface="Calibri"/>
              </a:rPr>
              <a:t>INITIAL ENROLLMENT PERIOD</a:t>
            </a:r>
            <a:endParaRPr dirty="0"/>
          </a:p>
          <a:p>
            <a:pPr marL="0" marR="0" lvl="0" indent="0" algn="l" rtl="0">
              <a:spcBef>
                <a:spcPts val="0"/>
              </a:spcBef>
              <a:spcAft>
                <a:spcPts val="0"/>
              </a:spcAft>
              <a:buNone/>
            </a:pPr>
            <a:endParaRPr sz="2800" b="1"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b="1" dirty="0">
                <a:solidFill>
                  <a:schemeClr val="dk1"/>
                </a:solidFill>
                <a:latin typeface="Calibri"/>
                <a:ea typeface="Calibri"/>
                <a:cs typeface="Calibri"/>
                <a:sym typeface="Calibri"/>
              </a:rPr>
              <a:t>When you can switch:</a:t>
            </a:r>
            <a:endParaRPr dirty="0"/>
          </a:p>
          <a:p>
            <a:pPr marL="457200" marR="0" lvl="0" indent="-45720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To another Advantage: Oct 15- Dec 7 during </a:t>
            </a:r>
            <a:r>
              <a:rPr lang="en-US" sz="1800" dirty="0">
                <a:solidFill>
                  <a:srgbClr val="C00000"/>
                </a:solidFill>
                <a:latin typeface="Calibri"/>
                <a:ea typeface="Calibri"/>
                <a:cs typeface="Calibri"/>
                <a:sym typeface="Calibri"/>
              </a:rPr>
              <a:t>OPEN ENROLLMENT</a:t>
            </a:r>
            <a:endParaRPr dirty="0"/>
          </a:p>
          <a:p>
            <a:pPr marL="457200" marR="0" lvl="0" indent="-342900" algn="l" rtl="0">
              <a:spcBef>
                <a:spcPts val="0"/>
              </a:spcBef>
              <a:spcAft>
                <a:spcPts val="0"/>
              </a:spcAft>
              <a:buClr>
                <a:schemeClr val="dk1"/>
              </a:buClr>
              <a:buSzPts val="1800"/>
              <a:buFont typeface="Arial"/>
              <a:buNone/>
            </a:pPr>
            <a:endParaRPr sz="1800" dirty="0">
              <a:solidFill>
                <a:srgbClr val="C00000"/>
              </a:solidFill>
              <a:latin typeface="Calibri"/>
              <a:ea typeface="Calibri"/>
              <a:cs typeface="Calibri"/>
              <a:sym typeface="Calibri"/>
            </a:endParaRPr>
          </a:p>
          <a:p>
            <a:pPr marL="457200" marR="0" lvl="0" indent="-457200" algn="l" rtl="0">
              <a:spcBef>
                <a:spcPts val="0"/>
              </a:spcBef>
              <a:spcAft>
                <a:spcPts val="0"/>
              </a:spcAft>
              <a:buClr>
                <a:schemeClr val="dk1"/>
              </a:buClr>
              <a:buSzPts val="1800"/>
              <a:buFont typeface="Arial"/>
              <a:buChar char="•"/>
            </a:pPr>
            <a:r>
              <a:rPr lang="en-US" sz="1800" dirty="0">
                <a:solidFill>
                  <a:schemeClr val="dk1"/>
                </a:solidFill>
                <a:latin typeface="Calibri"/>
                <a:ea typeface="Calibri"/>
                <a:cs typeface="Calibri"/>
                <a:sym typeface="Calibri"/>
              </a:rPr>
              <a:t>From Advantage to Original:  Jan 1- March 31</a:t>
            </a:r>
            <a:endParaRPr dirty="0"/>
          </a:p>
          <a:p>
            <a:pPr marL="457200" marR="0" lvl="0" indent="-457200" algn="l" rtl="0">
              <a:spcBef>
                <a:spcPts val="0"/>
              </a:spcBef>
              <a:spcAft>
                <a:spcPts val="0"/>
              </a:spcAft>
              <a:buClr>
                <a:srgbClr val="C00000"/>
              </a:buClr>
              <a:buSzPts val="1800"/>
              <a:buFont typeface="Arial"/>
              <a:buChar char="•"/>
            </a:pPr>
            <a:r>
              <a:rPr lang="en-US" sz="1800" dirty="0">
                <a:solidFill>
                  <a:srgbClr val="C00000"/>
                </a:solidFill>
                <a:latin typeface="Calibri"/>
                <a:ea typeface="Calibri"/>
                <a:cs typeface="Calibri"/>
                <a:sym typeface="Calibri"/>
              </a:rPr>
              <a:t>MEDICARE ADVANTAGE OPEN ENROLLMENT PERIOD</a:t>
            </a:r>
            <a:endParaRPr dirty="0"/>
          </a:p>
          <a:p>
            <a:pPr marL="0" marR="0" lvl="0" indent="0" algn="l" rtl="0">
              <a:spcBef>
                <a:spcPts val="0"/>
              </a:spcBef>
              <a:spcAft>
                <a:spcPts val="0"/>
              </a:spcAft>
              <a:buNone/>
            </a:pPr>
            <a:r>
              <a:rPr lang="en-US" sz="1800" dirty="0">
                <a:solidFill>
                  <a:srgbClr val="C00000"/>
                </a:solidFill>
                <a:latin typeface="Calibri"/>
                <a:ea typeface="Calibri"/>
                <a:cs typeface="Calibri"/>
                <a:sym typeface="Calibri"/>
              </a:rPr>
              <a:t>	</a:t>
            </a:r>
            <a:r>
              <a:rPr lang="en-US" sz="1800" dirty="0">
                <a:solidFill>
                  <a:srgbClr val="AB620D"/>
                </a:solidFill>
                <a:latin typeface="Calibri"/>
                <a:ea typeface="Calibri"/>
                <a:cs typeface="Calibri"/>
                <a:sym typeface="Calibri"/>
              </a:rPr>
              <a:t>Caution: You may have issues getting </a:t>
            </a:r>
            <a:r>
              <a:rPr lang="en-US" sz="1800" dirty="0" err="1">
                <a:solidFill>
                  <a:srgbClr val="AB620D"/>
                </a:solidFill>
                <a:latin typeface="Calibri"/>
                <a:ea typeface="Calibri"/>
                <a:cs typeface="Calibri"/>
                <a:sym typeface="Calibri"/>
              </a:rPr>
              <a:t>Medigap</a:t>
            </a:r>
            <a:r>
              <a:rPr lang="en-US" sz="1800" dirty="0">
                <a:solidFill>
                  <a:srgbClr val="AB620D"/>
                </a:solidFill>
                <a:latin typeface="Calibri"/>
                <a:ea typeface="Calibri"/>
                <a:cs typeface="Calibri"/>
                <a:sym typeface="Calibri"/>
              </a:rPr>
              <a:t> outside initial </a:t>
            </a:r>
            <a:endParaRPr dirty="0"/>
          </a:p>
          <a:p>
            <a:pPr marL="0" marR="0" lvl="0" indent="0" algn="l" rtl="0">
              <a:spcBef>
                <a:spcPts val="0"/>
              </a:spcBef>
              <a:spcAft>
                <a:spcPts val="0"/>
              </a:spcAft>
              <a:buNone/>
            </a:pPr>
            <a:r>
              <a:rPr lang="en-US" sz="1800" dirty="0">
                <a:solidFill>
                  <a:srgbClr val="AB620D"/>
                </a:solidFill>
                <a:latin typeface="Calibri"/>
                <a:ea typeface="Calibri"/>
                <a:cs typeface="Calibri"/>
                <a:sym typeface="Calibri"/>
              </a:rPr>
              <a:t>      enrollment period and companies can refuse or increase premium.</a:t>
            </a:r>
            <a:endParaRPr dirty="0"/>
          </a:p>
          <a:p>
            <a:pPr marL="0" marR="0" lvl="0" indent="0" algn="l" rtl="0">
              <a:spcBef>
                <a:spcPts val="0"/>
              </a:spcBef>
              <a:spcAft>
                <a:spcPts val="0"/>
              </a:spcAft>
              <a:buNone/>
            </a:pPr>
            <a:endParaRPr sz="2800" b="1"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b="1" dirty="0">
                <a:solidFill>
                  <a:srgbClr val="C00000"/>
                </a:solidFill>
                <a:latin typeface="Calibri"/>
                <a:ea typeface="Calibri"/>
                <a:cs typeface="Calibri"/>
                <a:sym typeface="Calibri"/>
              </a:rPr>
              <a:t>One year Special Rule:</a:t>
            </a:r>
            <a:endParaRPr sz="16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600" i="1" dirty="0">
                <a:solidFill>
                  <a:schemeClr val="dk1"/>
                </a:solidFill>
                <a:latin typeface="Calibri"/>
                <a:ea typeface="Calibri"/>
                <a:cs typeface="Calibri"/>
                <a:sym typeface="Calibri"/>
              </a:rPr>
              <a:t>If you are age 65+ or retired and initially join a Medicare advantage plan for the first time and you are not happy with the plan you have special rights to buy a </a:t>
            </a:r>
            <a:r>
              <a:rPr lang="en-US" sz="1600" i="1" dirty="0" err="1">
                <a:solidFill>
                  <a:schemeClr val="dk1"/>
                </a:solidFill>
                <a:latin typeface="Calibri"/>
                <a:ea typeface="Calibri"/>
                <a:cs typeface="Calibri"/>
                <a:sym typeface="Calibri"/>
              </a:rPr>
              <a:t>Medigap</a:t>
            </a:r>
            <a:r>
              <a:rPr lang="en-US" sz="1600" i="1" dirty="0">
                <a:solidFill>
                  <a:schemeClr val="dk1"/>
                </a:solidFill>
                <a:latin typeface="Calibri"/>
                <a:ea typeface="Calibri"/>
                <a:cs typeface="Calibri"/>
                <a:sym typeface="Calibri"/>
              </a:rPr>
              <a:t> if you return to Original Medicare within 12 months of joining……..</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18"/>
          <p:cNvSpPr txBox="1"/>
          <p:nvPr/>
        </p:nvSpPr>
        <p:spPr>
          <a:xfrm>
            <a:off x="3421322" y="477679"/>
            <a:ext cx="6517005"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b="1" dirty="0">
                <a:solidFill>
                  <a:schemeClr val="dk1"/>
                </a:solidFill>
                <a:latin typeface="Calibri"/>
                <a:ea typeface="Calibri"/>
                <a:cs typeface="Calibri"/>
                <a:sym typeface="Calibri"/>
              </a:rPr>
              <a:t>Thank you for attending!</a:t>
            </a:r>
            <a:endParaRPr dirty="0"/>
          </a:p>
        </p:txBody>
      </p:sp>
      <p:pic>
        <p:nvPicPr>
          <p:cNvPr id="286" name="Google Shape;286;p18"/>
          <p:cNvPicPr preferRelativeResize="0"/>
          <p:nvPr/>
        </p:nvPicPr>
        <p:blipFill rotWithShape="1">
          <a:blip r:embed="rId3">
            <a:alphaModFix/>
          </a:blip>
          <a:srcRect/>
          <a:stretch/>
        </p:blipFill>
        <p:spPr>
          <a:xfrm>
            <a:off x="6022050" y="4746283"/>
            <a:ext cx="1483700" cy="1483700"/>
          </a:xfrm>
          <a:prstGeom prst="rect">
            <a:avLst/>
          </a:prstGeom>
          <a:noFill/>
          <a:ln>
            <a:noFill/>
          </a:ln>
        </p:spPr>
      </p:pic>
      <p:sp>
        <p:nvSpPr>
          <p:cNvPr id="287" name="Google Shape;287;p18"/>
          <p:cNvSpPr txBox="1"/>
          <p:nvPr/>
        </p:nvSpPr>
        <p:spPr>
          <a:xfrm>
            <a:off x="682655" y="1185565"/>
            <a:ext cx="10741891" cy="341627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dirty="0">
                <a:solidFill>
                  <a:srgbClr val="C00000"/>
                </a:solidFill>
                <a:latin typeface="Calibri"/>
                <a:ea typeface="Calibri"/>
                <a:cs typeface="Calibri"/>
                <a:sym typeface="Calibri"/>
              </a:rPr>
              <a:t>If you want to make a phone appointment please </a:t>
            </a:r>
          </a:p>
          <a:p>
            <a:pPr marL="0" marR="0" lvl="0" indent="0" algn="ctr" rtl="0">
              <a:spcBef>
                <a:spcPts val="0"/>
              </a:spcBef>
              <a:spcAft>
                <a:spcPts val="0"/>
              </a:spcAft>
              <a:buNone/>
            </a:pPr>
            <a:r>
              <a:rPr lang="en-US" sz="3600" dirty="0">
                <a:solidFill>
                  <a:srgbClr val="C00000"/>
                </a:solidFill>
                <a:latin typeface="Calibri"/>
                <a:ea typeface="Calibri"/>
                <a:cs typeface="Calibri"/>
                <a:sym typeface="Calibri"/>
              </a:rPr>
              <a:t>call 1-800-803-7174</a:t>
            </a:r>
          </a:p>
          <a:p>
            <a:pPr marL="0" marR="0" lvl="0" indent="0" algn="ctr" rtl="0">
              <a:spcBef>
                <a:spcPts val="0"/>
              </a:spcBef>
              <a:spcAft>
                <a:spcPts val="0"/>
              </a:spcAft>
              <a:buNone/>
            </a:pPr>
            <a:endParaRPr lang="en-US" sz="3600" dirty="0">
              <a:solidFill>
                <a:srgbClr val="C00000"/>
              </a:solidFill>
              <a:latin typeface="Calibri"/>
              <a:ea typeface="Calibri"/>
              <a:cs typeface="Calibri"/>
              <a:sym typeface="Calibri"/>
            </a:endParaRPr>
          </a:p>
          <a:p>
            <a:pPr marL="0" marR="0" lvl="0" indent="0" algn="ctr" rtl="0">
              <a:spcBef>
                <a:spcPts val="0"/>
              </a:spcBef>
              <a:spcAft>
                <a:spcPts val="0"/>
              </a:spcAft>
              <a:buNone/>
            </a:pPr>
            <a:r>
              <a:rPr lang="en-US" sz="3600" dirty="0">
                <a:solidFill>
                  <a:srgbClr val="92D050"/>
                </a:solidFill>
                <a:latin typeface="Calibri"/>
                <a:cs typeface="Calibri"/>
                <a:sym typeface="Calibri"/>
              </a:rPr>
              <a:t>For more information regarding Humana please </a:t>
            </a:r>
          </a:p>
          <a:p>
            <a:pPr marL="0" marR="0" lvl="0" indent="0" algn="ctr" rtl="0">
              <a:spcBef>
                <a:spcPts val="0"/>
              </a:spcBef>
              <a:spcAft>
                <a:spcPts val="0"/>
              </a:spcAft>
              <a:buNone/>
            </a:pPr>
            <a:r>
              <a:rPr lang="en-US" sz="3600" dirty="0">
                <a:solidFill>
                  <a:srgbClr val="92D050"/>
                </a:solidFill>
                <a:latin typeface="Calibri"/>
                <a:cs typeface="Calibri"/>
                <a:sym typeface="Calibri"/>
              </a:rPr>
              <a:t>call 248-200-9417</a:t>
            </a:r>
            <a:endParaRPr dirty="0">
              <a:solidFill>
                <a:srgbClr val="92D050"/>
              </a:solidFill>
            </a:endParaRPr>
          </a:p>
          <a:p>
            <a:pPr marL="742950" marR="0" lvl="0" indent="-514350" algn="l" rtl="0">
              <a:spcBef>
                <a:spcPts val="0"/>
              </a:spcBef>
              <a:spcAft>
                <a:spcPts val="0"/>
              </a:spcAft>
              <a:buClr>
                <a:schemeClr val="dk1"/>
              </a:buClr>
              <a:buSzPts val="3600"/>
              <a:buFont typeface="Calibri"/>
              <a:buNone/>
            </a:pPr>
            <a:endParaRPr sz="3600" dirty="0">
              <a:solidFill>
                <a:srgbClr val="C00000"/>
              </a:solidFill>
              <a:latin typeface="Calibri"/>
              <a:ea typeface="Calibri"/>
              <a:cs typeface="Calibri"/>
              <a:sym typeface="Calibri"/>
            </a:endParaRPr>
          </a:p>
        </p:txBody>
      </p:sp>
      <p:pic>
        <p:nvPicPr>
          <p:cNvPr id="288" name="Google Shape;288;p18"/>
          <p:cNvPicPr preferRelativeResize="0"/>
          <p:nvPr/>
        </p:nvPicPr>
        <p:blipFill rotWithShape="1">
          <a:blip r:embed="rId4">
            <a:alphaModFix/>
          </a:blip>
          <a:srcRect/>
          <a:stretch/>
        </p:blipFill>
        <p:spPr>
          <a:xfrm>
            <a:off x="682655" y="4774425"/>
            <a:ext cx="1483705" cy="1515449"/>
          </a:xfrm>
          <a:prstGeom prst="rect">
            <a:avLst/>
          </a:prstGeom>
          <a:noFill/>
          <a:ln>
            <a:noFill/>
          </a:ln>
        </p:spPr>
      </p:pic>
      <p:pic>
        <p:nvPicPr>
          <p:cNvPr id="289" name="Google Shape;289;p18"/>
          <p:cNvPicPr preferRelativeResize="0"/>
          <p:nvPr/>
        </p:nvPicPr>
        <p:blipFill rotWithShape="1">
          <a:blip r:embed="rId5">
            <a:alphaModFix/>
          </a:blip>
          <a:srcRect/>
          <a:stretch/>
        </p:blipFill>
        <p:spPr>
          <a:xfrm>
            <a:off x="8353280" y="5162332"/>
            <a:ext cx="3170094" cy="707885"/>
          </a:xfrm>
          <a:prstGeom prst="rect">
            <a:avLst/>
          </a:prstGeom>
          <a:noFill/>
          <a:ln>
            <a:noFill/>
          </a:ln>
        </p:spPr>
      </p:pic>
      <p:pic>
        <p:nvPicPr>
          <p:cNvPr id="290" name="Google Shape;290;p18"/>
          <p:cNvPicPr preferRelativeResize="0"/>
          <p:nvPr/>
        </p:nvPicPr>
        <p:blipFill>
          <a:blip r:embed="rId6">
            <a:alphaModFix/>
          </a:blip>
          <a:stretch>
            <a:fillRect/>
          </a:stretch>
        </p:blipFill>
        <p:spPr>
          <a:xfrm>
            <a:off x="3372735" y="4746283"/>
            <a:ext cx="1483700" cy="1483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
          <p:cNvSpPr txBox="1">
            <a:spLocks noGrp="1"/>
          </p:cNvSpPr>
          <p:nvPr>
            <p:ph type="title"/>
          </p:nvPr>
        </p:nvSpPr>
        <p:spPr>
          <a:xfrm>
            <a:off x="2985856" y="85502"/>
            <a:ext cx="4960714" cy="815244"/>
          </a:xfrm>
          <a:prstGeom prst="rect">
            <a:avLst/>
          </a:prstGeom>
          <a:noFill/>
          <a:ln>
            <a:noFill/>
          </a:ln>
        </p:spPr>
        <p:txBody>
          <a:bodyPr spcFirstLastPara="1" wrap="square" lIns="91425" tIns="45700" rIns="91425" bIns="45700" anchor="b" anchorCtr="0">
            <a:normAutofit fontScale="90000"/>
          </a:bodyPr>
          <a:lstStyle/>
          <a:p>
            <a:pPr marL="0" lvl="0" indent="0" algn="l" rtl="0">
              <a:lnSpc>
                <a:spcPct val="85000"/>
              </a:lnSpc>
              <a:spcBef>
                <a:spcPts val="0"/>
              </a:spcBef>
              <a:spcAft>
                <a:spcPts val="0"/>
              </a:spcAft>
              <a:buClr>
                <a:srgbClr val="C00000"/>
              </a:buClr>
              <a:buSzPct val="100000"/>
              <a:buFont typeface="Calibri"/>
              <a:buNone/>
            </a:pPr>
            <a:r>
              <a:rPr lang="en-US" sz="5400" dirty="0">
                <a:solidFill>
                  <a:srgbClr val="C00000"/>
                </a:solidFill>
              </a:rPr>
              <a:t>Who is </a:t>
            </a:r>
            <a:r>
              <a:rPr lang="en-US" sz="5400" dirty="0">
                <a:solidFill>
                  <a:srgbClr val="B81908"/>
                </a:solidFill>
              </a:rPr>
              <a:t>MMAP</a:t>
            </a:r>
            <a:r>
              <a:rPr lang="en-US" sz="5400" dirty="0">
                <a:solidFill>
                  <a:srgbClr val="C00000"/>
                </a:solidFill>
              </a:rPr>
              <a:t>???</a:t>
            </a:r>
            <a:endParaRPr dirty="0"/>
          </a:p>
        </p:txBody>
      </p:sp>
      <p:pic>
        <p:nvPicPr>
          <p:cNvPr id="115" name="Google Shape;115;p2"/>
          <p:cNvPicPr preferRelativeResize="0">
            <a:picLocks noGrp="1"/>
          </p:cNvPicPr>
          <p:nvPr>
            <p:ph type="body" idx="1"/>
          </p:nvPr>
        </p:nvPicPr>
        <p:blipFill rotWithShape="1">
          <a:blip r:embed="rId3">
            <a:alphaModFix/>
          </a:blip>
          <a:srcRect/>
          <a:stretch/>
        </p:blipFill>
        <p:spPr>
          <a:xfrm>
            <a:off x="9135074" y="2043959"/>
            <a:ext cx="2477547" cy="1415741"/>
          </a:xfrm>
          <a:prstGeom prst="rect">
            <a:avLst/>
          </a:prstGeom>
          <a:noFill/>
          <a:ln>
            <a:noFill/>
          </a:ln>
        </p:spPr>
      </p:pic>
      <p:sp>
        <p:nvSpPr>
          <p:cNvPr id="116" name="Google Shape;116;p2"/>
          <p:cNvSpPr txBox="1"/>
          <p:nvPr/>
        </p:nvSpPr>
        <p:spPr>
          <a:xfrm>
            <a:off x="2469425" y="2922451"/>
            <a:ext cx="2834640" cy="100584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7" name="Google Shape;117;p2"/>
          <p:cNvSpPr txBox="1"/>
          <p:nvPr/>
        </p:nvSpPr>
        <p:spPr>
          <a:xfrm>
            <a:off x="5682343" y="1450703"/>
            <a:ext cx="3370217" cy="184113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18" name="Google Shape;118;p2"/>
          <p:cNvPicPr preferRelativeResize="0"/>
          <p:nvPr/>
        </p:nvPicPr>
        <p:blipFill rotWithShape="1">
          <a:blip r:embed="rId4">
            <a:alphaModFix/>
          </a:blip>
          <a:srcRect/>
          <a:stretch/>
        </p:blipFill>
        <p:spPr>
          <a:xfrm>
            <a:off x="8931563" y="190950"/>
            <a:ext cx="1679431" cy="1479700"/>
          </a:xfrm>
          <a:prstGeom prst="rect">
            <a:avLst/>
          </a:prstGeom>
          <a:noFill/>
          <a:ln>
            <a:noFill/>
          </a:ln>
        </p:spPr>
      </p:pic>
      <p:sp>
        <p:nvSpPr>
          <p:cNvPr id="119" name="Google Shape;119;p2"/>
          <p:cNvSpPr txBox="1"/>
          <p:nvPr/>
        </p:nvSpPr>
        <p:spPr>
          <a:xfrm>
            <a:off x="336352" y="1782317"/>
            <a:ext cx="9035868" cy="406261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u="sng" dirty="0">
                <a:solidFill>
                  <a:schemeClr val="dk1"/>
                </a:solidFill>
                <a:latin typeface="Calibri"/>
                <a:ea typeface="Calibri"/>
                <a:cs typeface="Calibri"/>
                <a:sym typeface="Calibri"/>
              </a:rPr>
              <a:t>MMAP’s Objective:</a:t>
            </a:r>
            <a:endParaRPr dirty="0"/>
          </a:p>
          <a:p>
            <a:pPr marL="0" marR="0" lvl="0" indent="0" algn="l" rtl="0">
              <a:spcBef>
                <a:spcPts val="0"/>
              </a:spcBef>
              <a:spcAft>
                <a:spcPts val="0"/>
              </a:spcAft>
              <a:buNone/>
            </a:pPr>
            <a:endParaRPr sz="2000" b="1" u="sng" dirty="0">
              <a:solidFill>
                <a:schemeClr val="dk1"/>
              </a:solidFill>
              <a:latin typeface="Calibri"/>
              <a:ea typeface="Calibri"/>
              <a:cs typeface="Calibri"/>
              <a:sym typeface="Calibri"/>
            </a:endParaRPr>
          </a:p>
          <a:p>
            <a:pPr marL="285750" marR="0" lvl="0" indent="-285750" algn="l" rtl="0">
              <a:spcBef>
                <a:spcPts val="0"/>
              </a:spcBef>
              <a:spcAft>
                <a:spcPts val="0"/>
              </a:spcAft>
              <a:buClr>
                <a:srgbClr val="C00000"/>
              </a:buClr>
              <a:buSzPts val="1600"/>
              <a:buFont typeface="Arial"/>
              <a:buChar char="•"/>
            </a:pPr>
            <a:r>
              <a:rPr lang="en-US" sz="1600" b="1" dirty="0">
                <a:solidFill>
                  <a:srgbClr val="C00000"/>
                </a:solidFill>
                <a:latin typeface="Calibri"/>
                <a:ea typeface="Calibri"/>
                <a:cs typeface="Calibri"/>
                <a:sym typeface="Calibri"/>
              </a:rPr>
              <a:t>Free, </a:t>
            </a:r>
            <a:r>
              <a:rPr lang="en-US" sz="1600" b="1" dirty="0">
                <a:solidFill>
                  <a:srgbClr val="B81908"/>
                </a:solidFill>
                <a:latin typeface="Calibri"/>
                <a:ea typeface="Calibri"/>
                <a:cs typeface="Calibri"/>
                <a:sym typeface="Calibri"/>
              </a:rPr>
              <a:t>unbiased</a:t>
            </a:r>
            <a:r>
              <a:rPr lang="en-US" sz="1600" b="1" dirty="0">
                <a:solidFill>
                  <a:srgbClr val="C00000"/>
                </a:solidFill>
                <a:latin typeface="Calibri"/>
                <a:ea typeface="Calibri"/>
                <a:cs typeface="Calibri"/>
                <a:sym typeface="Calibri"/>
              </a:rPr>
              <a:t> </a:t>
            </a:r>
            <a:r>
              <a:rPr lang="en-US" sz="1600" dirty="0">
                <a:solidFill>
                  <a:schemeClr val="dk1"/>
                </a:solidFill>
                <a:latin typeface="Calibri"/>
                <a:ea typeface="Calibri"/>
                <a:cs typeface="Calibri"/>
                <a:sym typeface="Calibri"/>
              </a:rPr>
              <a:t>health-benefit counseling service</a:t>
            </a:r>
            <a:endParaRPr sz="1600" b="1" dirty="0">
              <a:solidFill>
                <a:srgbClr val="C00000"/>
              </a:solidFill>
              <a:latin typeface="Calibri"/>
              <a:ea typeface="Calibri"/>
              <a:cs typeface="Calibri"/>
              <a:sym typeface="Calibri"/>
            </a:endParaRPr>
          </a:p>
          <a:p>
            <a:pPr marL="285750" marR="0" lvl="0" indent="-184150" algn="l" rtl="0">
              <a:spcBef>
                <a:spcPts val="0"/>
              </a:spcBef>
              <a:spcAft>
                <a:spcPts val="0"/>
              </a:spcAft>
              <a:buClr>
                <a:schemeClr val="dk1"/>
              </a:buClr>
              <a:buSzPts val="1600"/>
              <a:buFont typeface="Arial"/>
              <a:buNone/>
            </a:pPr>
            <a:endParaRPr sz="1600" b="1" dirty="0">
              <a:solidFill>
                <a:srgbClr val="C00000"/>
              </a:solidFill>
              <a:latin typeface="Calibri"/>
              <a:ea typeface="Calibri"/>
              <a:cs typeface="Calibri"/>
              <a:sym typeface="Calibri"/>
            </a:endParaRPr>
          </a:p>
          <a:p>
            <a:pPr marL="285750" marR="0" lvl="0" indent="-285750" algn="l" rtl="0">
              <a:spcBef>
                <a:spcPts val="0"/>
              </a:spcBef>
              <a:spcAft>
                <a:spcPts val="0"/>
              </a:spcAft>
              <a:buClr>
                <a:schemeClr val="dk1"/>
              </a:buClr>
              <a:buSzPts val="1600"/>
              <a:buFont typeface="Arial"/>
              <a:buChar char="•"/>
            </a:pPr>
            <a:r>
              <a:rPr lang="en-US" sz="1600" dirty="0">
                <a:solidFill>
                  <a:schemeClr val="dk1"/>
                </a:solidFill>
                <a:latin typeface="Calibri"/>
                <a:ea typeface="Calibri"/>
                <a:cs typeface="Calibri"/>
                <a:sym typeface="Calibri"/>
              </a:rPr>
              <a:t>Help you find your way through health benefits or troubleshoot issues</a:t>
            </a:r>
            <a:endParaRPr dirty="0"/>
          </a:p>
          <a:p>
            <a:pPr marL="285750" marR="0" lvl="0" indent="-184150" algn="l" rtl="0">
              <a:spcBef>
                <a:spcPts val="0"/>
              </a:spcBef>
              <a:spcAft>
                <a:spcPts val="0"/>
              </a:spcAft>
              <a:buClr>
                <a:schemeClr val="dk1"/>
              </a:buClr>
              <a:buSzPts val="1600"/>
              <a:buFont typeface="Arial"/>
              <a:buNone/>
            </a:pPr>
            <a:endParaRPr sz="1600" dirty="0">
              <a:solidFill>
                <a:schemeClr val="dk1"/>
              </a:solidFill>
              <a:latin typeface="Calibri"/>
              <a:ea typeface="Calibri"/>
              <a:cs typeface="Calibri"/>
              <a:sym typeface="Calibri"/>
            </a:endParaRPr>
          </a:p>
          <a:p>
            <a:pPr marL="285750" marR="0" lvl="0" indent="-285750" algn="l" rtl="0">
              <a:spcBef>
                <a:spcPts val="0"/>
              </a:spcBef>
              <a:spcAft>
                <a:spcPts val="0"/>
              </a:spcAft>
              <a:buClr>
                <a:srgbClr val="C00000"/>
              </a:buClr>
              <a:buSzPts val="1600"/>
              <a:buFont typeface="Arial"/>
              <a:buChar char="•"/>
            </a:pPr>
            <a:r>
              <a:rPr lang="en-US" sz="1600" b="1" dirty="0">
                <a:solidFill>
                  <a:srgbClr val="C00000"/>
                </a:solidFill>
                <a:latin typeface="Calibri"/>
                <a:ea typeface="Calibri"/>
                <a:cs typeface="Calibri"/>
                <a:sym typeface="Calibri"/>
              </a:rPr>
              <a:t>Educate &amp; empower</a:t>
            </a:r>
            <a:r>
              <a:rPr lang="en-US" sz="1600" dirty="0">
                <a:solidFill>
                  <a:schemeClr val="dk1"/>
                </a:solidFill>
                <a:latin typeface="Calibri"/>
                <a:ea typeface="Calibri"/>
                <a:cs typeface="Calibri"/>
                <a:sym typeface="Calibri"/>
              </a:rPr>
              <a:t>; to</a:t>
            </a:r>
            <a:r>
              <a:rPr lang="en-US" sz="1600" dirty="0">
                <a:solidFill>
                  <a:srgbClr val="00B050"/>
                </a:solidFill>
                <a:latin typeface="Calibri"/>
                <a:ea typeface="Calibri"/>
                <a:cs typeface="Calibri"/>
                <a:sym typeface="Calibri"/>
              </a:rPr>
              <a:t> </a:t>
            </a:r>
            <a:r>
              <a:rPr lang="en-US" sz="1600" dirty="0">
                <a:solidFill>
                  <a:schemeClr val="dk1"/>
                </a:solidFill>
                <a:latin typeface="Calibri"/>
                <a:ea typeface="Calibri"/>
                <a:cs typeface="Calibri"/>
                <a:sym typeface="Calibri"/>
              </a:rPr>
              <a:t>serve you </a:t>
            </a:r>
            <a:r>
              <a:rPr lang="en-US" sz="1600" b="1" dirty="0">
                <a:solidFill>
                  <a:srgbClr val="C00000"/>
                </a:solidFill>
                <a:latin typeface="Calibri"/>
                <a:ea typeface="Calibri"/>
                <a:cs typeface="Calibri"/>
                <a:sym typeface="Calibri"/>
              </a:rPr>
              <a:t>objectively &amp; confidentially</a:t>
            </a:r>
            <a:endParaRPr dirty="0"/>
          </a:p>
          <a:p>
            <a:pPr marL="0" marR="0" lvl="0" indent="0" algn="l" rtl="0">
              <a:spcBef>
                <a:spcPts val="0"/>
              </a:spcBef>
              <a:spcAft>
                <a:spcPts val="0"/>
              </a:spcAft>
              <a:buNone/>
            </a:pPr>
            <a:endParaRPr sz="1600" b="1" dirty="0">
              <a:solidFill>
                <a:srgbClr val="C00000"/>
              </a:solidFill>
              <a:latin typeface="Calibri"/>
              <a:ea typeface="Calibri"/>
              <a:cs typeface="Calibri"/>
              <a:sym typeface="Calibri"/>
            </a:endParaRPr>
          </a:p>
          <a:p>
            <a:pPr marL="285750" marR="0" lvl="0" indent="-285750" algn="l" rtl="0">
              <a:spcBef>
                <a:spcPts val="0"/>
              </a:spcBef>
              <a:spcAft>
                <a:spcPts val="0"/>
              </a:spcAft>
              <a:buClr>
                <a:schemeClr val="dk1"/>
              </a:buClr>
              <a:buSzPts val="1600"/>
              <a:buFont typeface="Arial"/>
              <a:buChar char="•"/>
            </a:pPr>
            <a:r>
              <a:rPr lang="en-US" sz="1600" dirty="0">
                <a:solidFill>
                  <a:schemeClr val="dk1"/>
                </a:solidFill>
                <a:latin typeface="Calibri"/>
                <a:ea typeface="Calibri"/>
                <a:cs typeface="Calibri"/>
                <a:sym typeface="Calibri"/>
              </a:rPr>
              <a:t>Trained counselors are </a:t>
            </a:r>
            <a:r>
              <a:rPr lang="en-US" sz="1600" b="1" dirty="0">
                <a:solidFill>
                  <a:srgbClr val="C00000"/>
                </a:solidFill>
                <a:latin typeface="Calibri"/>
                <a:ea typeface="Calibri"/>
                <a:cs typeface="Calibri"/>
                <a:sym typeface="Calibri"/>
              </a:rPr>
              <a:t>not connected with any insurance company</a:t>
            </a:r>
            <a:endParaRPr dirty="0"/>
          </a:p>
          <a:p>
            <a:pPr marL="285750" marR="0" lvl="0" indent="-184150" algn="l" rtl="0">
              <a:spcBef>
                <a:spcPts val="0"/>
              </a:spcBef>
              <a:spcAft>
                <a:spcPts val="0"/>
              </a:spcAft>
              <a:buClr>
                <a:schemeClr val="dk1"/>
              </a:buClr>
              <a:buSzPts val="1600"/>
              <a:buFont typeface="Arial"/>
              <a:buNone/>
            </a:pPr>
            <a:endParaRPr sz="1600" b="1" dirty="0">
              <a:solidFill>
                <a:srgbClr val="C00000"/>
              </a:solidFill>
              <a:latin typeface="Calibri"/>
              <a:ea typeface="Calibri"/>
              <a:cs typeface="Calibri"/>
              <a:sym typeface="Calibri"/>
            </a:endParaRPr>
          </a:p>
          <a:p>
            <a:pPr marL="285750" marR="0" lvl="0" indent="-285750" algn="l" rtl="0">
              <a:spcBef>
                <a:spcPts val="0"/>
              </a:spcBef>
              <a:spcAft>
                <a:spcPts val="0"/>
              </a:spcAft>
              <a:buClr>
                <a:schemeClr val="dk1"/>
              </a:buClr>
              <a:buSzPts val="1600"/>
              <a:buFont typeface="Arial"/>
              <a:buChar char="•"/>
            </a:pPr>
            <a:r>
              <a:rPr lang="en-US" sz="1600" dirty="0">
                <a:solidFill>
                  <a:schemeClr val="dk1"/>
                </a:solidFill>
                <a:latin typeface="Calibri"/>
                <a:ea typeface="Calibri"/>
                <a:cs typeface="Calibri"/>
                <a:sym typeface="Calibri"/>
              </a:rPr>
              <a:t>MMAP sites housed in regional Area Agencies on Aging, Senior Centers and other similar organizations located throughout Michigan and your region</a:t>
            </a:r>
            <a:endParaRPr dirty="0">
              <a:solidFill>
                <a:schemeClr val="dk1"/>
              </a:solidFill>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endParaRPr>
          </a:p>
          <a:p>
            <a:pPr marL="285750" marR="0" lvl="0" indent="-285750" algn="l" rtl="0">
              <a:spcBef>
                <a:spcPts val="0"/>
              </a:spcBef>
              <a:spcAft>
                <a:spcPts val="0"/>
              </a:spcAft>
              <a:buClr>
                <a:srgbClr val="B81908"/>
              </a:buClr>
              <a:buSzPts val="2000"/>
              <a:buFont typeface="Arial"/>
              <a:buChar char="•"/>
            </a:pPr>
            <a:r>
              <a:rPr lang="en-US" sz="2000" dirty="0">
                <a:solidFill>
                  <a:srgbClr val="B81908"/>
                </a:solidFill>
                <a:latin typeface="Calibri"/>
                <a:ea typeface="Calibri"/>
                <a:cs typeface="Calibri"/>
                <a:sym typeface="Calibri"/>
              </a:rPr>
              <a:t>Statewide Program with over 900 certified counselors in Michigan!</a:t>
            </a:r>
            <a:endParaRPr dirty="0"/>
          </a:p>
          <a:p>
            <a:pPr marL="0" marR="0" lvl="0" indent="0" algn="l" rtl="0">
              <a:spcBef>
                <a:spcPts val="0"/>
              </a:spcBef>
              <a:spcAft>
                <a:spcPts val="0"/>
              </a:spcAft>
              <a:buNone/>
            </a:pPr>
            <a:r>
              <a:rPr lang="en-US" sz="2000" dirty="0">
                <a:solidFill>
                  <a:schemeClr val="dk1"/>
                </a:solidFill>
                <a:latin typeface="Calibri"/>
                <a:ea typeface="Calibri"/>
                <a:cs typeface="Calibri"/>
                <a:sym typeface="Calibri"/>
              </a:rPr>
              <a:t>              </a:t>
            </a:r>
            <a:r>
              <a:rPr lang="en-US" sz="2000" b="1" dirty="0">
                <a:solidFill>
                  <a:schemeClr val="dk1"/>
                </a:solidFill>
                <a:latin typeface="Calibri"/>
                <a:ea typeface="Calibri"/>
                <a:cs typeface="Calibri"/>
                <a:sym typeface="Calibri"/>
              </a:rPr>
              <a:t>CALL 1-800-803-7174 to talk to your nearest counselor</a:t>
            </a:r>
            <a:endParaRPr sz="2000" b="1" dirty="0">
              <a:solidFill>
                <a:schemeClr val="dk1"/>
              </a:solidFill>
              <a:latin typeface="Calibri"/>
              <a:ea typeface="Calibri"/>
              <a:cs typeface="Calibri"/>
              <a:sym typeface="Calibri"/>
            </a:endParaRPr>
          </a:p>
        </p:txBody>
      </p:sp>
      <p:sp>
        <p:nvSpPr>
          <p:cNvPr id="120" name="Google Shape;120;p2"/>
          <p:cNvSpPr txBox="1"/>
          <p:nvPr/>
        </p:nvSpPr>
        <p:spPr>
          <a:xfrm>
            <a:off x="9372220" y="3459700"/>
            <a:ext cx="2477547" cy="1200329"/>
          </a:xfrm>
          <a:prstGeom prst="rect">
            <a:avLst/>
          </a:prstGeom>
          <a:noFill/>
          <a:ln w="57150" cap="flat" cmpd="sng">
            <a:solidFill>
              <a:srgbClr val="00206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rgbClr val="C00000"/>
                </a:solidFill>
                <a:latin typeface="Calibri"/>
                <a:ea typeface="Calibri"/>
                <a:cs typeface="Calibri"/>
                <a:sym typeface="Calibri"/>
              </a:rPr>
              <a:t>April 2019-March 2020</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Statewide: Michigan</a:t>
            </a:r>
            <a:endParaRPr dirty="0"/>
          </a:p>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*Helped 92,000</a:t>
            </a:r>
            <a:endParaRPr dirty="0"/>
          </a:p>
        </p:txBody>
      </p:sp>
      <p:sp>
        <p:nvSpPr>
          <p:cNvPr id="121" name="Google Shape;121;p2"/>
          <p:cNvSpPr txBox="1"/>
          <p:nvPr/>
        </p:nvSpPr>
        <p:spPr>
          <a:xfrm>
            <a:off x="2854805" y="970179"/>
            <a:ext cx="5655076"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Michigan Medicare/Medicaid Assistance Program</a:t>
            </a:r>
            <a:endParaRPr dirty="0"/>
          </a:p>
          <a:p>
            <a:pPr marL="0" marR="0" lvl="0" indent="0" algn="l" rtl="0">
              <a:spcBef>
                <a:spcPts val="0"/>
              </a:spcBef>
              <a:spcAft>
                <a:spcPts val="0"/>
              </a:spcAft>
              <a:buNone/>
            </a:pPr>
            <a:r>
              <a:rPr lang="en-US" sz="1800" b="1" dirty="0">
                <a:solidFill>
                  <a:schemeClr val="dk1"/>
                </a:solidFill>
                <a:latin typeface="Calibri"/>
                <a:ea typeface="Calibri"/>
                <a:cs typeface="Calibri"/>
                <a:sym typeface="Calibri"/>
              </a:rPr>
              <a:t>Michigan’s SHIP (State Health Insurance Program)</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3"/>
          <p:cNvSpPr txBox="1">
            <a:spLocks noGrp="1"/>
          </p:cNvSpPr>
          <p:nvPr>
            <p:ph type="title"/>
          </p:nvPr>
        </p:nvSpPr>
        <p:spPr>
          <a:xfrm>
            <a:off x="932430" y="575124"/>
            <a:ext cx="4873841" cy="1096423"/>
          </a:xfrm>
          <a:prstGeom prst="rect">
            <a:avLst/>
          </a:prstGeom>
          <a:noFill/>
          <a:ln>
            <a:noFill/>
          </a:ln>
        </p:spPr>
        <p:txBody>
          <a:bodyPr spcFirstLastPara="1" wrap="square" lIns="91425" tIns="45700" rIns="91425" bIns="45700" anchor="b" anchorCtr="0">
            <a:normAutofit/>
          </a:bodyPr>
          <a:lstStyle/>
          <a:p>
            <a:pPr marL="0" lvl="0" indent="0" algn="ctr" rtl="0">
              <a:lnSpc>
                <a:spcPct val="85000"/>
              </a:lnSpc>
              <a:spcBef>
                <a:spcPts val="0"/>
              </a:spcBef>
              <a:spcAft>
                <a:spcPts val="0"/>
              </a:spcAft>
              <a:buClr>
                <a:schemeClr val="dk1"/>
              </a:buClr>
              <a:buSzPts val="3200"/>
              <a:buFont typeface="Calibri"/>
              <a:buNone/>
            </a:pPr>
            <a:r>
              <a:rPr lang="en-US" sz="3200" b="1" dirty="0">
                <a:solidFill>
                  <a:schemeClr val="dk1"/>
                </a:solidFill>
              </a:rPr>
              <a:t>Understanding Medicare Healthcare Options</a:t>
            </a:r>
            <a:endParaRPr dirty="0"/>
          </a:p>
        </p:txBody>
      </p:sp>
      <p:pic>
        <p:nvPicPr>
          <p:cNvPr id="128" name="Google Shape;128;p3"/>
          <p:cNvPicPr preferRelativeResize="0"/>
          <p:nvPr/>
        </p:nvPicPr>
        <p:blipFill rotWithShape="1">
          <a:blip r:embed="rId3">
            <a:alphaModFix/>
          </a:blip>
          <a:srcRect/>
          <a:stretch/>
        </p:blipFill>
        <p:spPr>
          <a:xfrm>
            <a:off x="5600051" y="1671547"/>
            <a:ext cx="6054012" cy="4534666"/>
          </a:xfrm>
          <a:prstGeom prst="rect">
            <a:avLst/>
          </a:prstGeom>
          <a:noFill/>
          <a:ln>
            <a:noFill/>
          </a:ln>
        </p:spPr>
      </p:pic>
      <p:pic>
        <p:nvPicPr>
          <p:cNvPr id="129" name="Google Shape;129;p3"/>
          <p:cNvPicPr preferRelativeResize="0"/>
          <p:nvPr/>
        </p:nvPicPr>
        <p:blipFill rotWithShape="1">
          <a:blip r:embed="rId4">
            <a:alphaModFix/>
          </a:blip>
          <a:srcRect/>
          <a:stretch/>
        </p:blipFill>
        <p:spPr>
          <a:xfrm>
            <a:off x="168121" y="2432418"/>
            <a:ext cx="4662117" cy="2735108"/>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4"/>
          <p:cNvSpPr txBox="1"/>
          <p:nvPr/>
        </p:nvSpPr>
        <p:spPr>
          <a:xfrm>
            <a:off x="896645" y="390617"/>
            <a:ext cx="8182041"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a:solidFill>
                  <a:schemeClr val="dk1"/>
                </a:solidFill>
                <a:latin typeface="Calibri"/>
                <a:ea typeface="Calibri"/>
                <a:cs typeface="Calibri"/>
                <a:sym typeface="Calibri"/>
              </a:rPr>
              <a:t>What is Medicare?</a:t>
            </a:r>
            <a:endParaRPr/>
          </a:p>
        </p:txBody>
      </p:sp>
      <p:sp>
        <p:nvSpPr>
          <p:cNvPr id="136" name="Google Shape;136;p4"/>
          <p:cNvSpPr txBox="1"/>
          <p:nvPr/>
        </p:nvSpPr>
        <p:spPr>
          <a:xfrm>
            <a:off x="602731" y="1160058"/>
            <a:ext cx="8596688" cy="5262939"/>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Clr>
                <a:srgbClr val="B81908"/>
              </a:buClr>
              <a:buSzPts val="2800"/>
              <a:buFont typeface="Arial"/>
              <a:buChar char="•"/>
            </a:pPr>
            <a:r>
              <a:rPr lang="en-US" sz="2800" dirty="0">
                <a:solidFill>
                  <a:srgbClr val="B81908"/>
                </a:solidFill>
                <a:latin typeface="Calibri"/>
                <a:ea typeface="Calibri"/>
                <a:cs typeface="Calibri"/>
                <a:sym typeface="Calibri"/>
              </a:rPr>
              <a:t>Federal Health Insurance Program</a:t>
            </a:r>
            <a:endParaRPr dirty="0"/>
          </a:p>
          <a:p>
            <a:pPr marL="457200" marR="0" lvl="0" indent="-279400" algn="l" rtl="0">
              <a:spcBef>
                <a:spcPts val="0"/>
              </a:spcBef>
              <a:spcAft>
                <a:spcPts val="0"/>
              </a:spcAft>
              <a:buClr>
                <a:schemeClr val="dk1"/>
              </a:buClr>
              <a:buSzPts val="2800"/>
              <a:buFont typeface="Arial"/>
              <a:buNone/>
            </a:pPr>
            <a:endParaRPr sz="2800" dirty="0">
              <a:solidFill>
                <a:srgbClr val="B81908"/>
              </a:solidFill>
              <a:latin typeface="Calibri"/>
              <a:ea typeface="Calibri"/>
              <a:cs typeface="Calibri"/>
              <a:sym typeface="Calibri"/>
            </a:endParaRPr>
          </a:p>
          <a:p>
            <a:pPr marL="457200" marR="0" lvl="0" indent="-457200" algn="l" rtl="0">
              <a:spcBef>
                <a:spcPts val="0"/>
              </a:spcBef>
              <a:spcAft>
                <a:spcPts val="0"/>
              </a:spcAft>
              <a:buClr>
                <a:srgbClr val="B81908"/>
              </a:buClr>
              <a:buSzPts val="2800"/>
              <a:buFont typeface="Arial"/>
              <a:buChar char="•"/>
            </a:pPr>
            <a:r>
              <a:rPr lang="en-US" sz="2800" dirty="0">
                <a:solidFill>
                  <a:srgbClr val="B81908"/>
                </a:solidFill>
                <a:latin typeface="Calibri"/>
                <a:ea typeface="Calibri"/>
                <a:cs typeface="Calibri"/>
                <a:sym typeface="Calibri"/>
              </a:rPr>
              <a:t>Administered by Centers for Medicare and Medicaid Services (CMS)</a:t>
            </a:r>
            <a:endParaRPr dirty="0"/>
          </a:p>
          <a:p>
            <a:pPr marL="457200" marR="0" lvl="0" indent="-279400" algn="l" rtl="0">
              <a:spcBef>
                <a:spcPts val="0"/>
              </a:spcBef>
              <a:spcAft>
                <a:spcPts val="0"/>
              </a:spcAft>
              <a:buClr>
                <a:schemeClr val="dk1"/>
              </a:buClr>
              <a:buSzPts val="2800"/>
              <a:buFont typeface="Arial"/>
              <a:buNone/>
            </a:pPr>
            <a:endParaRPr sz="2800" dirty="0">
              <a:solidFill>
                <a:srgbClr val="B81908"/>
              </a:solidFill>
              <a:latin typeface="Calibri"/>
              <a:ea typeface="Calibri"/>
              <a:cs typeface="Calibri"/>
              <a:sym typeface="Calibri"/>
            </a:endParaRPr>
          </a:p>
          <a:p>
            <a:pPr marL="457200" marR="0" lvl="0" indent="-457200" algn="l" rtl="0">
              <a:spcBef>
                <a:spcPts val="0"/>
              </a:spcBef>
              <a:spcAft>
                <a:spcPts val="0"/>
              </a:spcAft>
              <a:buClr>
                <a:srgbClr val="B81908"/>
              </a:buClr>
              <a:buSzPts val="2800"/>
              <a:buFont typeface="Arial"/>
              <a:buChar char="•"/>
            </a:pPr>
            <a:r>
              <a:rPr lang="en-US" sz="2800" dirty="0">
                <a:solidFill>
                  <a:srgbClr val="B81908"/>
                </a:solidFill>
                <a:latin typeface="Calibri"/>
                <a:ea typeface="Calibri"/>
                <a:cs typeface="Calibri"/>
                <a:sym typeface="Calibri"/>
              </a:rPr>
              <a:t>Social Security Administration (SSA)       </a:t>
            </a:r>
            <a:endParaRPr dirty="0"/>
          </a:p>
          <a:p>
            <a:pPr marL="0" marR="0" lvl="0" indent="0" algn="l" rtl="0">
              <a:spcBef>
                <a:spcPts val="0"/>
              </a:spcBef>
              <a:spcAft>
                <a:spcPts val="0"/>
              </a:spcAft>
              <a:buNone/>
            </a:pPr>
            <a:r>
              <a:rPr lang="en-US" sz="2800" dirty="0">
                <a:solidFill>
                  <a:srgbClr val="B81908"/>
                </a:solidFill>
                <a:latin typeface="Calibri"/>
                <a:ea typeface="Calibri"/>
                <a:cs typeface="Calibri"/>
                <a:sym typeface="Calibri"/>
              </a:rPr>
              <a:t>	handles enrollment and eligibility</a:t>
            </a:r>
            <a:endParaRPr dirty="0"/>
          </a:p>
          <a:p>
            <a:pPr marL="457200" marR="0" lvl="0" indent="-279400" algn="l" rtl="0">
              <a:spcBef>
                <a:spcPts val="0"/>
              </a:spcBef>
              <a:spcAft>
                <a:spcPts val="0"/>
              </a:spcAft>
              <a:buClr>
                <a:schemeClr val="dk1"/>
              </a:buClr>
              <a:buSzPts val="2800"/>
              <a:buFont typeface="Arial"/>
              <a:buNone/>
            </a:pPr>
            <a:endParaRPr sz="2800" dirty="0">
              <a:solidFill>
                <a:srgbClr val="B81908"/>
              </a:solidFill>
              <a:latin typeface="Calibri"/>
              <a:ea typeface="Calibri"/>
              <a:cs typeface="Calibri"/>
              <a:sym typeface="Calibri"/>
            </a:endParaRPr>
          </a:p>
          <a:p>
            <a:pPr marL="457200" marR="0" lvl="0" indent="-457200" algn="l" rtl="0">
              <a:spcBef>
                <a:spcPts val="0"/>
              </a:spcBef>
              <a:spcAft>
                <a:spcPts val="0"/>
              </a:spcAft>
              <a:buClr>
                <a:srgbClr val="B81908"/>
              </a:buClr>
              <a:buSzPts val="2800"/>
              <a:buFont typeface="Arial"/>
              <a:buChar char="•"/>
            </a:pPr>
            <a:r>
              <a:rPr lang="en-US" sz="2800" dirty="0">
                <a:solidFill>
                  <a:srgbClr val="B81908"/>
                </a:solidFill>
                <a:latin typeface="Calibri"/>
                <a:ea typeface="Calibri"/>
                <a:cs typeface="Calibri"/>
                <a:sym typeface="Calibri"/>
              </a:rPr>
              <a:t>Benefit decisions controlled by U.S. Congress</a:t>
            </a:r>
            <a:endParaRPr dirty="0"/>
          </a:p>
          <a:p>
            <a:pPr marL="457200" marR="0" lvl="0" indent="-279400" algn="l" rtl="0">
              <a:spcBef>
                <a:spcPts val="0"/>
              </a:spcBef>
              <a:spcAft>
                <a:spcPts val="0"/>
              </a:spcAft>
              <a:buClr>
                <a:schemeClr val="dk1"/>
              </a:buClr>
              <a:buSzPts val="2800"/>
              <a:buFont typeface="Arial"/>
              <a:buNone/>
            </a:pPr>
            <a:endParaRPr sz="2800" dirty="0">
              <a:solidFill>
                <a:srgbClr val="B81908"/>
              </a:solidFill>
              <a:latin typeface="Calibri"/>
              <a:ea typeface="Calibri"/>
              <a:cs typeface="Calibri"/>
              <a:sym typeface="Calibri"/>
            </a:endParaRPr>
          </a:p>
          <a:p>
            <a:pPr marL="457200" marR="0" lvl="0" indent="-457200" algn="l" rtl="0">
              <a:spcBef>
                <a:spcPts val="0"/>
              </a:spcBef>
              <a:spcAft>
                <a:spcPts val="0"/>
              </a:spcAft>
              <a:buClr>
                <a:srgbClr val="B81908"/>
              </a:buClr>
              <a:buSzPts val="2800"/>
              <a:buFont typeface="Arial"/>
              <a:buChar char="•"/>
            </a:pPr>
            <a:r>
              <a:rPr lang="en-US" sz="2800" dirty="0">
                <a:solidFill>
                  <a:srgbClr val="B81908"/>
                </a:solidFill>
                <a:latin typeface="Calibri"/>
                <a:ea typeface="Calibri"/>
                <a:cs typeface="Calibri"/>
                <a:sym typeface="Calibri"/>
              </a:rPr>
              <a:t>July 2015 Medicare turned 50 ; started 1965</a:t>
            </a:r>
            <a:endParaRPr dirty="0"/>
          </a:p>
          <a:p>
            <a:pPr marL="0" marR="0" lvl="0" indent="0" algn="l" rtl="0">
              <a:spcBef>
                <a:spcPts val="0"/>
              </a:spcBef>
              <a:spcAft>
                <a:spcPts val="0"/>
              </a:spcAft>
              <a:buNone/>
            </a:pPr>
            <a:r>
              <a:rPr lang="en-US" sz="2800" dirty="0">
                <a:solidFill>
                  <a:srgbClr val="B81908"/>
                </a:solidFill>
                <a:latin typeface="Calibri"/>
                <a:ea typeface="Calibri"/>
                <a:cs typeface="Calibri"/>
                <a:sym typeface="Calibri"/>
              </a:rPr>
              <a:t>                </a:t>
            </a:r>
            <a:r>
              <a:rPr lang="en-US" sz="2000" dirty="0">
                <a:solidFill>
                  <a:srgbClr val="B81908"/>
                </a:solidFill>
                <a:latin typeface="Calibri"/>
                <a:ea typeface="Calibri"/>
                <a:cs typeface="Calibri"/>
                <a:sym typeface="Calibri"/>
              </a:rPr>
              <a:t>Goals are to Protect, Improve, Expand</a:t>
            </a:r>
            <a:endParaRPr dirty="0"/>
          </a:p>
        </p:txBody>
      </p:sp>
      <p:sp>
        <p:nvSpPr>
          <p:cNvPr id="137" name="Google Shape;137;p4"/>
          <p:cNvSpPr txBox="1"/>
          <p:nvPr/>
        </p:nvSpPr>
        <p:spPr>
          <a:xfrm>
            <a:off x="8711415" y="390617"/>
            <a:ext cx="2938509" cy="923330"/>
          </a:xfrm>
          <a:prstGeom prst="rect">
            <a:avLst/>
          </a:prstGeom>
          <a:noFill/>
          <a:ln w="57150" cap="flat" cmpd="sng">
            <a:solidFill>
              <a:srgbClr val="5E2C1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NATIONAL  (800)772-1213</a:t>
            </a:r>
            <a:endParaRPr dirty="0"/>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https://www.ssa.gov</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pic>
        <p:nvPicPr>
          <p:cNvPr id="142" name="Google Shape;142;p5"/>
          <p:cNvPicPr preferRelativeResize="0"/>
          <p:nvPr/>
        </p:nvPicPr>
        <p:blipFill rotWithShape="1">
          <a:blip r:embed="rId3">
            <a:alphaModFix/>
          </a:blip>
          <a:srcRect/>
          <a:stretch/>
        </p:blipFill>
        <p:spPr>
          <a:xfrm>
            <a:off x="2431966" y="157018"/>
            <a:ext cx="6197643" cy="6086563"/>
          </a:xfrm>
          <a:prstGeom prst="rect">
            <a:avLst/>
          </a:prstGeom>
          <a:noFill/>
          <a:ln>
            <a:noFill/>
          </a:ln>
        </p:spPr>
      </p:pic>
      <p:sp>
        <p:nvSpPr>
          <p:cNvPr id="143" name="Google Shape;143;p5"/>
          <p:cNvSpPr txBox="1"/>
          <p:nvPr/>
        </p:nvSpPr>
        <p:spPr>
          <a:xfrm>
            <a:off x="3476076" y="1128195"/>
            <a:ext cx="2054711"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u="sng" dirty="0">
                <a:solidFill>
                  <a:schemeClr val="dk1"/>
                </a:solidFill>
                <a:latin typeface="Calibri"/>
                <a:ea typeface="Calibri"/>
                <a:cs typeface="Calibri"/>
                <a:sym typeface="Calibri"/>
              </a:rPr>
              <a:t>Medicare A </a:t>
            </a:r>
            <a:r>
              <a:rPr lang="en-US" sz="1800" dirty="0">
                <a:solidFill>
                  <a:schemeClr val="dk1"/>
                </a:solidFill>
                <a:latin typeface="Calibri"/>
                <a:ea typeface="Calibri"/>
                <a:cs typeface="Calibri"/>
                <a:sym typeface="Calibri"/>
              </a:rPr>
              <a:t>Hospitalization</a:t>
            </a:r>
            <a:endParaRPr dirty="0"/>
          </a:p>
        </p:txBody>
      </p:sp>
      <p:sp>
        <p:nvSpPr>
          <p:cNvPr id="144" name="Google Shape;144;p5"/>
          <p:cNvSpPr txBox="1"/>
          <p:nvPr/>
        </p:nvSpPr>
        <p:spPr>
          <a:xfrm>
            <a:off x="6337211" y="1680491"/>
            <a:ext cx="149144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u="sng" dirty="0">
                <a:solidFill>
                  <a:schemeClr val="dk1"/>
                </a:solidFill>
                <a:latin typeface="Calibri"/>
                <a:ea typeface="Calibri"/>
                <a:cs typeface="Calibri"/>
                <a:sym typeface="Calibri"/>
              </a:rPr>
              <a:t>Medicare B</a:t>
            </a:r>
            <a:endParaRPr dirty="0"/>
          </a:p>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Doctors and Outpatient Services</a:t>
            </a:r>
            <a:endParaRPr dirty="0"/>
          </a:p>
        </p:txBody>
      </p:sp>
      <p:sp>
        <p:nvSpPr>
          <p:cNvPr id="145" name="Google Shape;145;p5"/>
          <p:cNvSpPr txBox="1"/>
          <p:nvPr/>
        </p:nvSpPr>
        <p:spPr>
          <a:xfrm>
            <a:off x="3271962" y="3507576"/>
            <a:ext cx="1556359" cy="120032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u="sng" dirty="0">
                <a:solidFill>
                  <a:schemeClr val="dk1"/>
                </a:solidFill>
                <a:latin typeface="Calibri"/>
                <a:ea typeface="Calibri"/>
                <a:cs typeface="Calibri"/>
                <a:sym typeface="Calibri"/>
              </a:rPr>
              <a:t>Supplement</a:t>
            </a:r>
            <a:endParaRPr dirty="0"/>
          </a:p>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Pays what Medicare does not</a:t>
            </a:r>
            <a:endParaRPr dirty="0"/>
          </a:p>
        </p:txBody>
      </p:sp>
      <p:sp>
        <p:nvSpPr>
          <p:cNvPr id="146" name="Google Shape;146;p5"/>
          <p:cNvSpPr txBox="1"/>
          <p:nvPr/>
        </p:nvSpPr>
        <p:spPr>
          <a:xfrm>
            <a:off x="5668317" y="4246240"/>
            <a:ext cx="1508890"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u="sng" dirty="0">
                <a:solidFill>
                  <a:schemeClr val="dk1"/>
                </a:solidFill>
                <a:latin typeface="Calibri"/>
                <a:ea typeface="Calibri"/>
                <a:cs typeface="Calibri"/>
                <a:sym typeface="Calibri"/>
              </a:rPr>
              <a:t>Medicare D</a:t>
            </a:r>
            <a:endParaRPr dirty="0"/>
          </a:p>
          <a:p>
            <a:pPr marL="0" marR="0" lvl="0" indent="0" algn="ctr" rtl="0">
              <a:spcBef>
                <a:spcPts val="0"/>
              </a:spcBef>
              <a:spcAft>
                <a:spcPts val="0"/>
              </a:spcAft>
              <a:buNone/>
            </a:pPr>
            <a:r>
              <a:rPr lang="en-US" sz="1800" dirty="0">
                <a:solidFill>
                  <a:schemeClr val="dk1"/>
                </a:solidFill>
                <a:latin typeface="Calibri"/>
                <a:ea typeface="Calibri"/>
                <a:cs typeface="Calibri"/>
                <a:sym typeface="Calibri"/>
              </a:rPr>
              <a:t>Medication Coverage</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t" anchorCtr="0">
            <a:normAutofit/>
          </a:bodyPr>
          <a:lstStyle/>
          <a:p>
            <a:pPr marL="0" lvl="0" indent="0" algn="l" rtl="0">
              <a:lnSpc>
                <a:spcPct val="85000"/>
              </a:lnSpc>
              <a:spcBef>
                <a:spcPts val="0"/>
              </a:spcBef>
              <a:spcAft>
                <a:spcPts val="0"/>
              </a:spcAft>
              <a:buClr>
                <a:schemeClr val="dk1"/>
              </a:buClr>
              <a:buSzPts val="4800"/>
              <a:buFont typeface="Calibri"/>
              <a:buNone/>
            </a:pPr>
            <a:r>
              <a:rPr lang="en-US" b="1">
                <a:solidFill>
                  <a:schemeClr val="dk1"/>
                </a:solidFill>
              </a:rPr>
              <a:t>Who is eligible for Medicare?</a:t>
            </a:r>
            <a:endParaRPr/>
          </a:p>
        </p:txBody>
      </p:sp>
      <p:sp>
        <p:nvSpPr>
          <p:cNvPr id="153" name="Google Shape;153;p6"/>
          <p:cNvSpPr txBox="1"/>
          <p:nvPr/>
        </p:nvSpPr>
        <p:spPr>
          <a:xfrm>
            <a:off x="677334" y="2160589"/>
            <a:ext cx="3957349" cy="3749323"/>
          </a:xfrm>
          <a:prstGeom prst="rect">
            <a:avLst/>
          </a:prstGeom>
          <a:noFill/>
          <a:ln>
            <a:noFill/>
          </a:ln>
        </p:spPr>
        <p:txBody>
          <a:bodyPr spcFirstLastPara="1" wrap="square" lIns="91425" tIns="45700" rIns="91425" bIns="45700" anchor="t" anchorCtr="0">
            <a:normAutofit/>
          </a:bodyPr>
          <a:lstStyle/>
          <a:p>
            <a:pPr marL="342900" marR="0" lvl="0" indent="-342900" algn="l" rtl="0">
              <a:lnSpc>
                <a:spcPct val="90000"/>
              </a:lnSpc>
              <a:spcBef>
                <a:spcPts val="0"/>
              </a:spcBef>
              <a:spcAft>
                <a:spcPts val="0"/>
              </a:spcAft>
              <a:buClr>
                <a:schemeClr val="accent1"/>
              </a:buClr>
              <a:buSzPts val="1120"/>
              <a:buFont typeface="Noto Sans Symbols"/>
              <a:buChar char="►"/>
            </a:pPr>
            <a:r>
              <a:rPr lang="en-US" sz="1400" b="1" u="sng" dirty="0">
                <a:solidFill>
                  <a:srgbClr val="3F3F3F"/>
                </a:solidFill>
                <a:latin typeface="Calibri"/>
                <a:ea typeface="Calibri"/>
                <a:cs typeface="Calibri"/>
                <a:sym typeface="Calibri"/>
              </a:rPr>
              <a:t>Age:  65+ </a:t>
            </a:r>
            <a:r>
              <a:rPr lang="en-US" sz="1400" dirty="0">
                <a:solidFill>
                  <a:srgbClr val="3F3F3F"/>
                </a:solidFill>
                <a:latin typeface="Calibri"/>
                <a:ea typeface="Calibri"/>
                <a:cs typeface="Calibri"/>
                <a:sym typeface="Calibri"/>
              </a:rPr>
              <a:t>(resident/citizen of US with 40+ quarters of work history)</a:t>
            </a:r>
          </a:p>
          <a:p>
            <a:pPr marR="0" lvl="0" algn="l" rtl="0">
              <a:lnSpc>
                <a:spcPct val="90000"/>
              </a:lnSpc>
              <a:spcBef>
                <a:spcPts val="0"/>
              </a:spcBef>
              <a:spcAft>
                <a:spcPts val="0"/>
              </a:spcAft>
              <a:buClr>
                <a:schemeClr val="accent1"/>
              </a:buClr>
              <a:buSzPts val="1120"/>
            </a:pPr>
            <a:endParaRPr lang="en-US" dirty="0">
              <a:ea typeface="Calibri"/>
            </a:endParaRPr>
          </a:p>
          <a:p>
            <a:pPr marL="342900" marR="0" lvl="0" indent="-342900" algn="l" rtl="0">
              <a:lnSpc>
                <a:spcPct val="90000"/>
              </a:lnSpc>
              <a:spcBef>
                <a:spcPts val="0"/>
              </a:spcBef>
              <a:spcAft>
                <a:spcPts val="0"/>
              </a:spcAft>
              <a:buClr>
                <a:schemeClr val="accent1"/>
              </a:buClr>
              <a:buSzPts val="1120"/>
              <a:buFont typeface="Noto Sans Symbols"/>
              <a:buChar char="►"/>
            </a:pPr>
            <a:r>
              <a:rPr lang="en-US" sz="1400" b="0" i="0" u="none" strike="noStrike" cap="none" dirty="0">
                <a:solidFill>
                  <a:srgbClr val="3F3F3F"/>
                </a:solidFill>
                <a:latin typeface="Calibri"/>
                <a:ea typeface="Calibri"/>
                <a:cs typeface="Calibri"/>
                <a:sym typeface="Calibri"/>
              </a:rPr>
              <a:t>A "quarter of coverage" generally means the three-month calendar quarter</a:t>
            </a:r>
            <a:endParaRPr dirty="0"/>
          </a:p>
          <a:p>
            <a:pPr marL="0" marR="0" lvl="0" indent="0" algn="l" rtl="0">
              <a:lnSpc>
                <a:spcPct val="90000"/>
              </a:lnSpc>
              <a:spcBef>
                <a:spcPts val="1000"/>
              </a:spcBef>
              <a:spcAft>
                <a:spcPts val="0"/>
              </a:spcAft>
              <a:buNone/>
            </a:pPr>
            <a:r>
              <a:rPr lang="en-US" sz="1400" dirty="0">
                <a:solidFill>
                  <a:srgbClr val="3F3F3F"/>
                </a:solidFill>
                <a:latin typeface="Calibri"/>
                <a:ea typeface="Calibri"/>
                <a:cs typeface="Calibri"/>
                <a:sym typeface="Calibri"/>
              </a:rPr>
              <a:t>*If married: can draw off spouse’s work history</a:t>
            </a:r>
            <a:endParaRPr dirty="0"/>
          </a:p>
          <a:p>
            <a:pPr marL="0" marR="0" lvl="0" indent="0" algn="l" rtl="0">
              <a:lnSpc>
                <a:spcPct val="90000"/>
              </a:lnSpc>
              <a:spcBef>
                <a:spcPts val="1000"/>
              </a:spcBef>
              <a:spcAft>
                <a:spcPts val="0"/>
              </a:spcAft>
              <a:buNone/>
            </a:pPr>
            <a:r>
              <a:rPr lang="en-US" sz="1400" dirty="0">
                <a:solidFill>
                  <a:srgbClr val="3F3F3F"/>
                </a:solidFill>
                <a:latin typeface="Calibri"/>
                <a:ea typeface="Calibri"/>
                <a:cs typeface="Calibri"/>
                <a:sym typeface="Calibri"/>
              </a:rPr>
              <a:t>*If divorced: 10+ years can draw off former spouse’s work history</a:t>
            </a:r>
            <a:endParaRPr dirty="0"/>
          </a:p>
          <a:p>
            <a:pPr marL="342900" marR="0" lvl="0" indent="-271780" algn="l" rtl="0">
              <a:lnSpc>
                <a:spcPct val="90000"/>
              </a:lnSpc>
              <a:spcBef>
                <a:spcPts val="1000"/>
              </a:spcBef>
              <a:spcAft>
                <a:spcPts val="0"/>
              </a:spcAft>
              <a:buClr>
                <a:schemeClr val="accent1"/>
              </a:buClr>
              <a:buSzPts val="1120"/>
              <a:buFont typeface="Noto Sans Symbols"/>
              <a:buNone/>
            </a:pPr>
            <a:endParaRPr sz="1400" dirty="0">
              <a:solidFill>
                <a:srgbClr val="3F3F3F"/>
              </a:solidFill>
              <a:latin typeface="Calibri"/>
              <a:ea typeface="Calibri"/>
              <a:cs typeface="Calibri"/>
              <a:sym typeface="Calibri"/>
            </a:endParaRPr>
          </a:p>
          <a:p>
            <a:pPr marL="342900" marR="0" lvl="0" indent="-342900" algn="l" rtl="0">
              <a:lnSpc>
                <a:spcPct val="90000"/>
              </a:lnSpc>
              <a:spcBef>
                <a:spcPts val="1000"/>
              </a:spcBef>
              <a:spcAft>
                <a:spcPts val="0"/>
              </a:spcAft>
              <a:buClr>
                <a:schemeClr val="accent1"/>
              </a:buClr>
              <a:buSzPts val="1120"/>
              <a:buFont typeface="Noto Sans Symbols"/>
              <a:buChar char="►"/>
            </a:pPr>
            <a:r>
              <a:rPr lang="en-US" sz="1400" b="1" u="sng" dirty="0">
                <a:solidFill>
                  <a:srgbClr val="3F3F3F"/>
                </a:solidFill>
                <a:latin typeface="Calibri"/>
                <a:ea typeface="Calibri"/>
                <a:cs typeface="Calibri"/>
                <a:sym typeface="Calibri"/>
              </a:rPr>
              <a:t>If disabled </a:t>
            </a:r>
            <a:r>
              <a:rPr lang="en-US" sz="1400" dirty="0">
                <a:solidFill>
                  <a:srgbClr val="3F3F3F"/>
                </a:solidFill>
                <a:latin typeface="Calibri"/>
                <a:ea typeface="Calibri"/>
                <a:cs typeface="Calibri"/>
                <a:sym typeface="Calibri"/>
              </a:rPr>
              <a:t>(after 24 month waiting period after receiving disability benefits under SSDI or Railroad Retirement)</a:t>
            </a:r>
            <a:endParaRPr dirty="0"/>
          </a:p>
          <a:p>
            <a:pPr marL="342900" marR="0" lvl="0" indent="-271780" algn="l" rtl="0">
              <a:lnSpc>
                <a:spcPct val="90000"/>
              </a:lnSpc>
              <a:spcBef>
                <a:spcPts val="1000"/>
              </a:spcBef>
              <a:spcAft>
                <a:spcPts val="0"/>
              </a:spcAft>
              <a:buClr>
                <a:schemeClr val="accent1"/>
              </a:buClr>
              <a:buSzPts val="1120"/>
              <a:buFont typeface="Noto Sans Symbols"/>
              <a:buNone/>
            </a:pPr>
            <a:endParaRPr sz="1400" dirty="0">
              <a:solidFill>
                <a:srgbClr val="3F3F3F"/>
              </a:solidFill>
              <a:latin typeface="Calibri"/>
              <a:ea typeface="Calibri"/>
              <a:cs typeface="Calibri"/>
              <a:sym typeface="Calibri"/>
            </a:endParaRPr>
          </a:p>
          <a:p>
            <a:pPr marL="342900" marR="0" lvl="0" indent="-271780" algn="l" rtl="0">
              <a:lnSpc>
                <a:spcPct val="90000"/>
              </a:lnSpc>
              <a:spcBef>
                <a:spcPts val="1000"/>
              </a:spcBef>
              <a:spcAft>
                <a:spcPts val="0"/>
              </a:spcAft>
              <a:buClr>
                <a:schemeClr val="accent1"/>
              </a:buClr>
              <a:buSzPts val="1120"/>
              <a:buFont typeface="Noto Sans Symbols"/>
              <a:buNone/>
            </a:pPr>
            <a:endParaRPr sz="1400" dirty="0">
              <a:solidFill>
                <a:srgbClr val="3F3F3F"/>
              </a:solidFill>
              <a:latin typeface="Calibri"/>
              <a:ea typeface="Calibri"/>
              <a:cs typeface="Calibri"/>
              <a:sym typeface="Calibri"/>
            </a:endParaRPr>
          </a:p>
        </p:txBody>
      </p:sp>
      <p:pic>
        <p:nvPicPr>
          <p:cNvPr id="154" name="Google Shape;154;p6" descr="Related image"/>
          <p:cNvPicPr preferRelativeResize="0"/>
          <p:nvPr/>
        </p:nvPicPr>
        <p:blipFill rotWithShape="1">
          <a:blip r:embed="rId3">
            <a:alphaModFix/>
          </a:blip>
          <a:srcRect/>
          <a:stretch/>
        </p:blipFill>
        <p:spPr>
          <a:xfrm>
            <a:off x="5272226" y="1809750"/>
            <a:ext cx="6401696" cy="3676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7"/>
          <p:cNvSpPr txBox="1"/>
          <p:nvPr/>
        </p:nvSpPr>
        <p:spPr>
          <a:xfrm>
            <a:off x="418011" y="313509"/>
            <a:ext cx="8752114" cy="6008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dirty="0">
                <a:solidFill>
                  <a:schemeClr val="accent5"/>
                </a:solidFill>
                <a:latin typeface="Calibri"/>
                <a:ea typeface="Calibri"/>
                <a:cs typeface="Calibri"/>
                <a:sym typeface="Calibri"/>
              </a:rPr>
              <a:t>Signing Up  for Medicare A/B</a:t>
            </a:r>
            <a:endParaRPr dirty="0"/>
          </a:p>
        </p:txBody>
      </p:sp>
      <p:sp>
        <p:nvSpPr>
          <p:cNvPr id="161" name="Google Shape;161;p7"/>
          <p:cNvSpPr txBox="1"/>
          <p:nvPr/>
        </p:nvSpPr>
        <p:spPr>
          <a:xfrm>
            <a:off x="261784" y="1006733"/>
            <a:ext cx="5780314"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u="sng" dirty="0">
                <a:solidFill>
                  <a:srgbClr val="0070C0"/>
                </a:solidFill>
                <a:latin typeface="Calibri"/>
                <a:ea typeface="Calibri"/>
                <a:cs typeface="Calibri"/>
                <a:sym typeface="Calibri"/>
              </a:rPr>
              <a:t>Part A &amp; B – Automatic</a:t>
            </a:r>
            <a:endParaRPr dirty="0"/>
          </a:p>
        </p:txBody>
      </p:sp>
      <p:pic>
        <p:nvPicPr>
          <p:cNvPr id="162" name="Google Shape;162;p7"/>
          <p:cNvPicPr preferRelativeResize="0"/>
          <p:nvPr/>
        </p:nvPicPr>
        <p:blipFill rotWithShape="1">
          <a:blip r:embed="rId3">
            <a:alphaModFix/>
          </a:blip>
          <a:srcRect/>
          <a:stretch/>
        </p:blipFill>
        <p:spPr>
          <a:xfrm>
            <a:off x="7701012" y="1862306"/>
            <a:ext cx="4287788" cy="2700458"/>
          </a:xfrm>
          <a:prstGeom prst="rect">
            <a:avLst/>
          </a:prstGeom>
          <a:noFill/>
          <a:ln>
            <a:noFill/>
          </a:ln>
        </p:spPr>
      </p:pic>
      <p:sp>
        <p:nvSpPr>
          <p:cNvPr id="163" name="Google Shape;163;p7"/>
          <p:cNvSpPr txBox="1"/>
          <p:nvPr/>
        </p:nvSpPr>
        <p:spPr>
          <a:xfrm>
            <a:off x="252152" y="3616859"/>
            <a:ext cx="8490856" cy="70788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If you are turning 65 and NOT getting social security retirement $</a:t>
            </a:r>
            <a:endParaRPr/>
          </a:p>
          <a:p>
            <a:pPr marL="342900" marR="0" lvl="0" indent="-342900" algn="l" rtl="0">
              <a:spcBef>
                <a:spcPts val="0"/>
              </a:spcBef>
              <a:spcAft>
                <a:spcPts val="0"/>
              </a:spcAft>
              <a:buClr>
                <a:schemeClr val="dk1"/>
              </a:buClr>
              <a:buSzPts val="2000"/>
              <a:buFont typeface="Arial"/>
              <a:buChar char="•"/>
            </a:pPr>
            <a:r>
              <a:rPr lang="en-US" sz="2000">
                <a:solidFill>
                  <a:schemeClr val="dk1"/>
                </a:solidFill>
                <a:latin typeface="Calibri"/>
                <a:ea typeface="Calibri"/>
                <a:cs typeface="Calibri"/>
                <a:sym typeface="Calibri"/>
              </a:rPr>
              <a:t>If you have ESRD (End Stage Renal Disease)</a:t>
            </a:r>
            <a:endParaRPr/>
          </a:p>
        </p:txBody>
      </p:sp>
      <p:sp>
        <p:nvSpPr>
          <p:cNvPr id="164" name="Google Shape;164;p7"/>
          <p:cNvSpPr txBox="1"/>
          <p:nvPr/>
        </p:nvSpPr>
        <p:spPr>
          <a:xfrm>
            <a:off x="261784" y="1557737"/>
            <a:ext cx="7067006" cy="1600438"/>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If you are turning 65 and are getting $ benefits from social security or RRB</a:t>
            </a:r>
            <a:endParaRPr dirty="0"/>
          </a:p>
          <a:p>
            <a:pPr marL="285750" marR="0" lvl="0" indent="-28575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If you are below age 65 and formally deemed disabled from SSA after 24 months wait period</a:t>
            </a:r>
            <a:endParaRPr sz="1800" dirty="0">
              <a:solidFill>
                <a:schemeClr val="dk1"/>
              </a:solidFill>
              <a:latin typeface="Calibri"/>
              <a:ea typeface="Calibri"/>
              <a:cs typeface="Calibri"/>
              <a:sym typeface="Calibri"/>
            </a:endParaRPr>
          </a:p>
          <a:p>
            <a:pPr marL="285750" marR="0" lvl="0" indent="-171450" algn="l" rtl="0">
              <a:spcBef>
                <a:spcPts val="0"/>
              </a:spcBef>
              <a:spcAft>
                <a:spcPts val="0"/>
              </a:spcAft>
              <a:buClr>
                <a:schemeClr val="dk1"/>
              </a:buClr>
              <a:buSzPts val="1800"/>
              <a:buFont typeface="Arial"/>
              <a:buNone/>
            </a:pPr>
            <a:endParaRPr sz="1800" dirty="0">
              <a:solidFill>
                <a:schemeClr val="dk1"/>
              </a:solidFill>
              <a:latin typeface="Calibri"/>
              <a:ea typeface="Calibri"/>
              <a:cs typeface="Calibri"/>
              <a:sym typeface="Calibri"/>
            </a:endParaRPr>
          </a:p>
        </p:txBody>
      </p:sp>
      <p:sp>
        <p:nvSpPr>
          <p:cNvPr id="165" name="Google Shape;165;p7"/>
          <p:cNvSpPr txBox="1"/>
          <p:nvPr/>
        </p:nvSpPr>
        <p:spPr>
          <a:xfrm>
            <a:off x="252152" y="3093639"/>
            <a:ext cx="770708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u="sng">
                <a:solidFill>
                  <a:srgbClr val="0070C0"/>
                </a:solidFill>
                <a:latin typeface="Calibri"/>
                <a:ea typeface="Calibri"/>
                <a:cs typeface="Calibri"/>
                <a:sym typeface="Calibri"/>
              </a:rPr>
              <a:t>You must sign up at Social Security Office</a:t>
            </a:r>
            <a:endParaRPr/>
          </a:p>
        </p:txBody>
      </p:sp>
      <p:sp>
        <p:nvSpPr>
          <p:cNvPr id="166" name="Google Shape;166;p7"/>
          <p:cNvSpPr txBox="1"/>
          <p:nvPr/>
        </p:nvSpPr>
        <p:spPr>
          <a:xfrm>
            <a:off x="171231" y="4418664"/>
            <a:ext cx="7707083"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u="sng">
                <a:solidFill>
                  <a:srgbClr val="0070C0"/>
                </a:solidFill>
                <a:latin typeface="Calibri"/>
                <a:ea typeface="Calibri"/>
                <a:cs typeface="Calibri"/>
                <a:sym typeface="Calibri"/>
              </a:rPr>
              <a:t>If you should Enroll and </a:t>
            </a:r>
            <a:r>
              <a:rPr lang="en-US" sz="2800" b="1" u="sng">
                <a:solidFill>
                  <a:srgbClr val="FF0000"/>
                </a:solidFill>
                <a:latin typeface="Calibri"/>
                <a:ea typeface="Calibri"/>
                <a:cs typeface="Calibri"/>
                <a:sym typeface="Calibri"/>
              </a:rPr>
              <a:t>DO NOT</a:t>
            </a:r>
            <a:endParaRPr/>
          </a:p>
        </p:txBody>
      </p:sp>
      <p:sp>
        <p:nvSpPr>
          <p:cNvPr id="167" name="Google Shape;167;p7"/>
          <p:cNvSpPr txBox="1"/>
          <p:nvPr/>
        </p:nvSpPr>
        <p:spPr>
          <a:xfrm>
            <a:off x="252152" y="4980490"/>
            <a:ext cx="7048556" cy="1631216"/>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If you do not enroll into Part B when you are first eligible or when you lose credible coverage, you may be penalized</a:t>
            </a:r>
            <a:endParaRPr dirty="0"/>
          </a:p>
          <a:p>
            <a:pPr marL="342900" marR="0" lvl="0" indent="-342900" algn="l" rtl="0">
              <a:spcBef>
                <a:spcPts val="0"/>
              </a:spcBef>
              <a:spcAft>
                <a:spcPts val="0"/>
              </a:spcAft>
              <a:buClr>
                <a:schemeClr val="dk1"/>
              </a:buClr>
              <a:buSzPts val="2000"/>
              <a:buFont typeface="Arial"/>
              <a:buChar char="•"/>
            </a:pPr>
            <a:r>
              <a:rPr lang="en-US" sz="2000" dirty="0">
                <a:solidFill>
                  <a:schemeClr val="dk1"/>
                </a:solidFill>
                <a:latin typeface="Calibri"/>
                <a:ea typeface="Calibri"/>
                <a:cs typeface="Calibri"/>
                <a:sym typeface="Calibri"/>
              </a:rPr>
              <a:t>If you do not enroll into a drug plan when first eligible or when you lose credible coverage, you may be penalized</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8"/>
          <p:cNvSpPr txBox="1"/>
          <p:nvPr/>
        </p:nvSpPr>
        <p:spPr>
          <a:xfrm>
            <a:off x="736847" y="1966716"/>
            <a:ext cx="7071926" cy="203132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a:solidFill>
                  <a:schemeClr val="dk1"/>
                </a:solidFill>
                <a:latin typeface="Calibri"/>
                <a:ea typeface="Calibri"/>
                <a:cs typeface="Calibri"/>
                <a:sym typeface="Calibri"/>
              </a:rPr>
              <a:t>If you are still working and covered by your employer group plan</a:t>
            </a:r>
            <a:endParaRPr dirty="0">
              <a:solidFill>
                <a:schemeClr val="dk1"/>
              </a:solidFill>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If you are covered by a spouse’s group plan</a:t>
            </a:r>
            <a:endParaRPr dirty="0"/>
          </a:p>
          <a:p>
            <a:r>
              <a:rPr lang="en-US" sz="1800" dirty="0">
                <a:solidFill>
                  <a:schemeClr val="dk1"/>
                </a:solidFill>
                <a:latin typeface="Calibri"/>
                <a:ea typeface="Calibri"/>
                <a:cs typeface="Calibri"/>
                <a:sym typeface="Calibri"/>
              </a:rPr>
              <a:t>If you are covered with a federal retirement plan</a:t>
            </a:r>
            <a:endParaRPr dirty="0">
              <a:solidFill>
                <a:schemeClr val="dk1"/>
              </a:solidFill>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rgbClr val="0070C0"/>
                </a:solidFill>
                <a:latin typeface="Calibri"/>
                <a:ea typeface="Calibri"/>
                <a:cs typeface="Calibri"/>
                <a:sym typeface="Calibri"/>
              </a:rPr>
              <a:t>You can delay enrollment if you have credible coverage</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en-US" sz="1800" dirty="0">
                <a:solidFill>
                  <a:schemeClr val="dk1"/>
                </a:solidFill>
                <a:latin typeface="Calibri"/>
                <a:ea typeface="Calibri"/>
                <a:cs typeface="Calibri"/>
                <a:sym typeface="Calibri"/>
              </a:rPr>
              <a:t>You should still take Part A even if delay part B</a:t>
            </a:r>
            <a:endParaRPr dirty="0"/>
          </a:p>
        </p:txBody>
      </p:sp>
      <p:sp>
        <p:nvSpPr>
          <p:cNvPr id="174" name="Google Shape;174;p8"/>
          <p:cNvSpPr txBox="1"/>
          <p:nvPr/>
        </p:nvSpPr>
        <p:spPr>
          <a:xfrm>
            <a:off x="736847" y="4033211"/>
            <a:ext cx="6231810" cy="1877437"/>
          </a:xfrm>
          <a:prstGeom prst="rect">
            <a:avLst/>
          </a:prstGeom>
          <a:noFill/>
          <a:ln w="38100" cap="flat" cmpd="sng">
            <a:solidFill>
              <a:srgbClr val="C0000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a:solidFill>
                  <a:schemeClr val="dk1"/>
                </a:solidFill>
                <a:latin typeface="Calibri"/>
                <a:ea typeface="Calibri"/>
                <a:cs typeface="Calibri"/>
                <a:sym typeface="Calibri"/>
              </a:rPr>
              <a:t>If you are getting monthly benefits from social security you will automatically get part A the first day of the month you turn 65.  Part A is free for majority so recommended even if still working and delaying part B. </a:t>
            </a:r>
            <a:endParaRPr/>
          </a:p>
          <a:p>
            <a:pPr marL="0" marR="0" lvl="0" indent="0" algn="l" rtl="0">
              <a:spcBef>
                <a:spcPts val="0"/>
              </a:spcBef>
              <a:spcAft>
                <a:spcPts val="0"/>
              </a:spcAft>
              <a:buNone/>
            </a:pPr>
            <a:endParaRPr sz="1600">
              <a:solidFill>
                <a:schemeClr val="dk1"/>
              </a:solidFill>
              <a:latin typeface="Calibri"/>
              <a:ea typeface="Calibri"/>
              <a:cs typeface="Calibri"/>
              <a:sym typeface="Calibri"/>
            </a:endParaRPr>
          </a:p>
          <a:p>
            <a:pPr marL="0" marR="0" lvl="0" indent="0" algn="l" rtl="0">
              <a:spcBef>
                <a:spcPts val="0"/>
              </a:spcBef>
              <a:spcAft>
                <a:spcPts val="0"/>
              </a:spcAft>
              <a:buNone/>
            </a:pPr>
            <a:r>
              <a:rPr lang="en-US" sz="1600">
                <a:solidFill>
                  <a:schemeClr val="dk1"/>
                </a:solidFill>
                <a:latin typeface="Calibri"/>
                <a:ea typeface="Calibri"/>
                <a:cs typeface="Calibri"/>
                <a:sym typeface="Calibri"/>
              </a:rPr>
              <a:t>**If birthday first of month benefits starts previous month.</a:t>
            </a:r>
            <a:endParaRPr/>
          </a:p>
          <a:p>
            <a:pPr marL="0" marR="0" lvl="0" indent="0" algn="l" rtl="0">
              <a:spcBef>
                <a:spcPts val="0"/>
              </a:spcBef>
              <a:spcAft>
                <a:spcPts val="0"/>
              </a:spcAft>
              <a:buNone/>
            </a:pPr>
            <a:endParaRPr sz="2000">
              <a:solidFill>
                <a:schemeClr val="dk1"/>
              </a:solidFill>
              <a:latin typeface="Calibri"/>
              <a:ea typeface="Calibri"/>
              <a:cs typeface="Calibri"/>
              <a:sym typeface="Calibri"/>
            </a:endParaRPr>
          </a:p>
        </p:txBody>
      </p:sp>
      <p:sp>
        <p:nvSpPr>
          <p:cNvPr id="175" name="Google Shape;175;p8"/>
          <p:cNvSpPr txBox="1"/>
          <p:nvPr/>
        </p:nvSpPr>
        <p:spPr>
          <a:xfrm>
            <a:off x="736847" y="378747"/>
            <a:ext cx="4785064"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a:solidFill>
                  <a:srgbClr val="0070C0"/>
                </a:solidFill>
                <a:latin typeface="Calibri"/>
                <a:ea typeface="Calibri"/>
                <a:cs typeface="Calibri"/>
                <a:sym typeface="Calibri"/>
              </a:rPr>
              <a:t>Do I need Medicare?</a:t>
            </a:r>
            <a:endParaRPr/>
          </a:p>
        </p:txBody>
      </p:sp>
      <p:sp>
        <p:nvSpPr>
          <p:cNvPr id="176" name="Google Shape;176;p8"/>
          <p:cNvSpPr txBox="1"/>
          <p:nvPr/>
        </p:nvSpPr>
        <p:spPr>
          <a:xfrm>
            <a:off x="3613200" y="1057879"/>
            <a:ext cx="3533324"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rgbClr val="FF0000"/>
                </a:solidFill>
                <a:latin typeface="Calibri"/>
                <a:ea typeface="Calibri"/>
                <a:cs typeface="Calibri"/>
                <a:sym typeface="Calibri"/>
              </a:rPr>
              <a:t>In some cases NO</a:t>
            </a:r>
            <a:endParaRPr/>
          </a:p>
        </p:txBody>
      </p:sp>
      <p:pic>
        <p:nvPicPr>
          <p:cNvPr id="177" name="Google Shape;177;p8" descr="Related image"/>
          <p:cNvPicPr preferRelativeResize="0"/>
          <p:nvPr/>
        </p:nvPicPr>
        <p:blipFill rotWithShape="1">
          <a:blip r:embed="rId3">
            <a:alphaModFix/>
          </a:blip>
          <a:srcRect/>
          <a:stretch/>
        </p:blipFill>
        <p:spPr>
          <a:xfrm>
            <a:off x="7878406" y="524664"/>
            <a:ext cx="2876151" cy="165184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4" name="Google Shape;184;p9"/>
          <p:cNvPicPr preferRelativeResize="0"/>
          <p:nvPr/>
        </p:nvPicPr>
        <p:blipFill rotWithShape="1">
          <a:blip r:embed="rId3">
            <a:alphaModFix/>
          </a:blip>
          <a:srcRect/>
          <a:stretch/>
        </p:blipFill>
        <p:spPr>
          <a:xfrm>
            <a:off x="3469777" y="1274618"/>
            <a:ext cx="3146710" cy="4973782"/>
          </a:xfrm>
          <a:prstGeom prst="rect">
            <a:avLst/>
          </a:prstGeom>
          <a:noFill/>
          <a:ln>
            <a:noFill/>
          </a:ln>
        </p:spPr>
      </p:pic>
      <p:sp>
        <p:nvSpPr>
          <p:cNvPr id="183" name="Google Shape;183;p9"/>
          <p:cNvSpPr txBox="1"/>
          <p:nvPr/>
        </p:nvSpPr>
        <p:spPr>
          <a:xfrm>
            <a:off x="1253565" y="284704"/>
            <a:ext cx="7579135"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dk1"/>
                </a:solidFill>
                <a:latin typeface="Calibri"/>
                <a:ea typeface="Calibri"/>
                <a:cs typeface="Calibri"/>
                <a:sym typeface="Calibri"/>
              </a:rPr>
              <a:t>In Depth look at:</a:t>
            </a:r>
            <a:endParaRPr/>
          </a:p>
          <a:p>
            <a:pPr marL="0" marR="0" lvl="0" indent="0" algn="l" rtl="0">
              <a:spcBef>
                <a:spcPts val="0"/>
              </a:spcBef>
              <a:spcAft>
                <a:spcPts val="0"/>
              </a:spcAft>
              <a:buNone/>
            </a:pPr>
            <a:r>
              <a:rPr lang="en-US" sz="3600" b="1">
                <a:solidFill>
                  <a:schemeClr val="dk1"/>
                </a:solidFill>
                <a:latin typeface="Calibri"/>
                <a:ea typeface="Calibri"/>
                <a:cs typeface="Calibri"/>
                <a:sym typeface="Calibri"/>
              </a:rPr>
              <a:t>Original Medicare vs Advantage</a:t>
            </a:r>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1291</Words>
  <Application>Microsoft Office PowerPoint</Application>
  <PresentationFormat>Widescreen</PresentationFormat>
  <Paragraphs>226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Retrospect</vt:lpstr>
      <vt:lpstr>Welcome to MEDICARE </vt:lpstr>
      <vt:lpstr>Who is MMAP???</vt:lpstr>
      <vt:lpstr>Understanding Medicare Healthcare Options</vt:lpstr>
      <vt:lpstr>PowerPoint Presentation</vt:lpstr>
      <vt:lpstr>PowerPoint Presentation</vt:lpstr>
      <vt:lpstr>Who is eligible for Medicare?</vt:lpstr>
      <vt:lpstr>PowerPoint Presentation</vt:lpstr>
      <vt:lpstr>PowerPoint Presentation</vt:lpstr>
      <vt:lpstr>PowerPoint Presentation</vt:lpstr>
      <vt:lpstr>PowerPoint Presentation</vt:lpstr>
      <vt:lpstr>TWO MEDICARE PATHS</vt:lpstr>
      <vt:lpstr>Coverage Differences</vt:lpstr>
      <vt:lpstr>Cost Differences</vt:lpstr>
      <vt:lpstr>PowerPoint Presentation</vt:lpstr>
      <vt:lpstr>Medicare Advantage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MEDICARE</dc:title>
  <dc:creator>Scott Kerr</dc:creator>
  <cp:lastModifiedBy>Nicole Scott</cp:lastModifiedBy>
  <cp:revision>18</cp:revision>
  <dcterms:created xsi:type="dcterms:W3CDTF">2016-01-12T21:16:37Z</dcterms:created>
  <dcterms:modified xsi:type="dcterms:W3CDTF">2022-04-13T15:14:07Z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38cdeafd-d040-4639-8b0b-5f3635a8134d</vt:lpwstr>
  </property>
  <property fmtid="{D5CDD505-2E9C-101B-9397-08002B2CF9AE}" pid="3" name="ScannedBy">
    <vt:lpwstr>TCS-ContentScanned</vt:lpwstr>
  </property>
  <property fmtid="{D5CDD505-2E9C-101B-9397-08002B2CF9AE}" pid="4" name="HumanaClassification">
    <vt:lpwstr>I</vt:lpwstr>
  </property>
</Properties>
</file>