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handoutMasterIdLst>
    <p:handoutMasterId r:id="rId11"/>
  </p:handoutMasterIdLst>
  <p:sldIdLst>
    <p:sldId id="368" r:id="rId2"/>
    <p:sldId id="384" r:id="rId3"/>
    <p:sldId id="448" r:id="rId4"/>
    <p:sldId id="450" r:id="rId5"/>
    <p:sldId id="452" r:id="rId6"/>
    <p:sldId id="453" r:id="rId7"/>
    <p:sldId id="447" r:id="rId8"/>
    <p:sldId id="357" r:id="rId9"/>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191E"/>
    <a:srgbClr val="414042"/>
    <a:srgbClr val="56AE7C"/>
    <a:srgbClr val="54AF7C"/>
    <a:srgbClr val="7BA7BC"/>
    <a:srgbClr val="7AA7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79746" autoAdjust="0"/>
  </p:normalViewPr>
  <p:slideViewPr>
    <p:cSldViewPr snapToGrid="0">
      <p:cViewPr varScale="1">
        <p:scale>
          <a:sx n="58" d="100"/>
          <a:sy n="58" d="100"/>
        </p:scale>
        <p:origin x="1098" y="60"/>
      </p:cViewPr>
      <p:guideLst>
        <p:guide orient="horz" pos="2160"/>
        <p:guide pos="3840"/>
      </p:guideLst>
    </p:cSldViewPr>
  </p:slideViewPr>
  <p:notesTextViewPr>
    <p:cViewPr>
      <p:scale>
        <a:sx n="150" d="100"/>
        <a:sy n="150" d="100"/>
      </p:scale>
      <p:origin x="0" y="0"/>
    </p:cViewPr>
  </p:notesTextViewPr>
  <p:notesViewPr>
    <p:cSldViewPr snapToGrid="0">
      <p:cViewPr varScale="1">
        <p:scale>
          <a:sx n="109" d="100"/>
          <a:sy n="109" d="100"/>
        </p:scale>
        <p:origin x="246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5265809" y="0"/>
            <a:ext cx="4028440" cy="351737"/>
          </a:xfrm>
          <a:prstGeom prst="rect">
            <a:avLst/>
          </a:prstGeom>
        </p:spPr>
        <p:txBody>
          <a:bodyPr vert="horz" lIns="93177" tIns="46589" rIns="93177" bIns="46589" rtlCol="0"/>
          <a:lstStyle>
            <a:lvl1pPr algn="r">
              <a:defRPr sz="1200"/>
            </a:lvl1pPr>
          </a:lstStyle>
          <a:p>
            <a:fld id="{9E0A8FC2-D8DF-4887-BC6D-FF90031FDF64}" type="datetimeFigureOut">
              <a:rPr lang="en-US" smtClean="0"/>
              <a:t>4/29/2022</a:t>
            </a:fld>
            <a:endParaRPr lang="en-US" dirty="0"/>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37498BF3-8064-436A-A42F-D7E42467E624}" type="slidenum">
              <a:rPr lang="en-US" smtClean="0"/>
              <a:t>‹#›</a:t>
            </a:fld>
            <a:endParaRPr lang="en-US" dirty="0"/>
          </a:p>
        </p:txBody>
      </p:sp>
    </p:spTree>
    <p:extLst>
      <p:ext uri="{BB962C8B-B14F-4D97-AF65-F5344CB8AC3E}">
        <p14:creationId xmlns:p14="http://schemas.microsoft.com/office/powerpoint/2010/main" val="243561493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5265809" y="0"/>
            <a:ext cx="4028440" cy="351737"/>
          </a:xfrm>
          <a:prstGeom prst="rect">
            <a:avLst/>
          </a:prstGeom>
        </p:spPr>
        <p:txBody>
          <a:bodyPr vert="horz" lIns="93177" tIns="46589" rIns="93177" bIns="46589" rtlCol="0"/>
          <a:lstStyle>
            <a:lvl1pPr algn="r">
              <a:defRPr sz="1200"/>
            </a:lvl1pPr>
          </a:lstStyle>
          <a:p>
            <a:fld id="{D13C1995-3590-47AE-9883-3D0CD8A56A37}" type="datetimeFigureOut">
              <a:rPr lang="en-US" smtClean="0"/>
              <a:t>4/29/2022</a:t>
            </a:fld>
            <a:endParaRPr lang="en-US" dirty="0"/>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9640" y="3373755"/>
            <a:ext cx="7437120" cy="2760345"/>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23F92B0A-1AB1-47EE-80B3-8E74FDBCCE13}" type="slidenum">
              <a:rPr lang="en-US" smtClean="0"/>
              <a:t>‹#›</a:t>
            </a:fld>
            <a:endParaRPr lang="en-US" dirty="0"/>
          </a:p>
        </p:txBody>
      </p:sp>
    </p:spTree>
    <p:extLst>
      <p:ext uri="{BB962C8B-B14F-4D97-AF65-F5344CB8AC3E}">
        <p14:creationId xmlns:p14="http://schemas.microsoft.com/office/powerpoint/2010/main" val="258813351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22441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37059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35276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956413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Tree>
    <p:extLst>
      <p:ext uri="{BB962C8B-B14F-4D97-AF65-F5344CB8AC3E}">
        <p14:creationId xmlns:p14="http://schemas.microsoft.com/office/powerpoint/2010/main" val="1667628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908642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6442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983396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6" y="4764684"/>
            <a:ext cx="9144000" cy="734572"/>
          </a:xfrm>
        </p:spPr>
        <p:txBody>
          <a:bodyPr>
            <a:normAutofit/>
          </a:bodyPr>
          <a:lstStyle>
            <a:lvl1pPr marL="0" indent="0" algn="ctr">
              <a:buNone/>
              <a:defRPr sz="4800">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79714" cy="6858000"/>
          </a:xfrm>
          <a:prstGeom prst="rect">
            <a:avLst/>
          </a:prstGeom>
        </p:spPr>
      </p:pic>
      <p:pic>
        <p:nvPicPr>
          <p:cNvPr id="7" name="Picture 6" descr="A close up of a sign&#10;&#10;Description automatically generated">
            <a:extLst>
              <a:ext uri="{FF2B5EF4-FFF2-40B4-BE49-F238E27FC236}">
                <a16:creationId xmlns:a16="http://schemas.microsoft.com/office/drawing/2014/main" id="{E4087510-9ABC-462C-A908-11D99658608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840167" y="1358744"/>
            <a:ext cx="6511659" cy="2773002"/>
          </a:xfrm>
          <a:prstGeom prst="rect">
            <a:avLst/>
          </a:prstGeom>
        </p:spPr>
      </p:pic>
    </p:spTree>
    <p:extLst>
      <p:ext uri="{BB962C8B-B14F-4D97-AF65-F5344CB8AC3E}">
        <p14:creationId xmlns:p14="http://schemas.microsoft.com/office/powerpoint/2010/main" val="2438874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750" y="191095"/>
            <a:ext cx="10047407" cy="850474"/>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
        <p:nvSpPr>
          <p:cNvPr id="3" name="Content Placeholder 2"/>
          <p:cNvSpPr>
            <a:spLocks noGrp="1"/>
          </p:cNvSpPr>
          <p:nvPr>
            <p:ph idx="1"/>
          </p:nvPr>
        </p:nvSpPr>
        <p:spPr>
          <a:xfrm>
            <a:off x="1219750" y="1392315"/>
            <a:ext cx="10047407" cy="3366178"/>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p:cNvSpPr>
            <a:spLocks noGrp="1"/>
          </p:cNvSpPr>
          <p:nvPr>
            <p:ph type="sldNum" sz="quarter" idx="12"/>
          </p:nvPr>
        </p:nvSpPr>
        <p:spPr>
          <a:xfrm>
            <a:off x="1219750" y="6297188"/>
            <a:ext cx="1594757" cy="365125"/>
          </a:xfrm>
          <a:prstGeom prst="rect">
            <a:avLst/>
          </a:prstGeom>
        </p:spPr>
        <p:txBody>
          <a:bodyPr/>
          <a:lstStyle/>
          <a:p>
            <a:fld id="{8E20E216-FE68-48F4-BD41-FCB634EBE786}" type="slidenum">
              <a:rPr lang="en-US" smtClean="0"/>
              <a:t>‹#›</a:t>
            </a:fld>
            <a:endParaRPr lang="en-US" dirty="0"/>
          </a:p>
        </p:txBody>
      </p:sp>
      <p:pic>
        <p:nvPicPr>
          <p:cNvPr id="6" name="Picture 5" descr="A close up of a sign&#10;&#10;Description automatically generated">
            <a:extLst>
              <a:ext uri="{FF2B5EF4-FFF2-40B4-BE49-F238E27FC236}">
                <a16:creationId xmlns:a16="http://schemas.microsoft.com/office/drawing/2014/main" id="{11B22405-76B4-4B10-971C-FE09A9BF5BB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02021" y="5955957"/>
            <a:ext cx="1669473" cy="710948"/>
          </a:xfrm>
          <a:prstGeom prst="rect">
            <a:avLst/>
          </a:prstGeom>
        </p:spPr>
      </p:pic>
    </p:spTree>
    <p:extLst>
      <p:ext uri="{BB962C8B-B14F-4D97-AF65-F5344CB8AC3E}">
        <p14:creationId xmlns:p14="http://schemas.microsoft.com/office/powerpoint/2010/main" val="13396101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79714" y="18255"/>
            <a:ext cx="10374086"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79714" y="1825625"/>
            <a:ext cx="10374086"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5"/>
          <p:cNvSpPr>
            <a:spLocks noGrp="1"/>
          </p:cNvSpPr>
          <p:nvPr>
            <p:ph type="sldNum" sz="quarter" idx="4"/>
          </p:nvPr>
        </p:nvSpPr>
        <p:spPr>
          <a:xfrm>
            <a:off x="979714" y="6310312"/>
            <a:ext cx="1594757" cy="365125"/>
          </a:xfrm>
          <a:prstGeom prst="rect">
            <a:avLst/>
          </a:prstGeom>
        </p:spPr>
        <p:txBody>
          <a:bodyPr/>
          <a:lstStyle/>
          <a:p>
            <a:fld id="{8E20E216-FE68-48F4-BD41-FCB634EBE786}" type="slidenum">
              <a:rPr lang="en-US" smtClean="0"/>
              <a:t>‹#›</a:t>
            </a:fld>
            <a:endParaRPr lang="en-US" dirty="0"/>
          </a:p>
        </p:txBody>
      </p:sp>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0"/>
            <a:ext cx="979714" cy="6858000"/>
          </a:xfrm>
          <a:prstGeom prst="rect">
            <a:avLst/>
          </a:prstGeom>
        </p:spPr>
      </p:pic>
    </p:spTree>
    <p:extLst>
      <p:ext uri="{BB962C8B-B14F-4D97-AF65-F5344CB8AC3E}">
        <p14:creationId xmlns:p14="http://schemas.microsoft.com/office/powerpoint/2010/main" val="3124572520"/>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5.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jpeg"/><Relationship Id="rId7" Type="http://schemas.openxmlformats.org/officeDocument/2006/relationships/image" Target="../media/image18.sv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svg"/><Relationship Id="rId4" Type="http://schemas.openxmlformats.org/officeDocument/2006/relationships/image" Target="../media/image15.png"/><Relationship Id="rId9" Type="http://schemas.openxmlformats.org/officeDocument/2006/relationships/image" Target="../media/image20.svg"/></Relationships>
</file>

<file path=ppt/slides/_rels/slide6.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jpeg"/><Relationship Id="rId7" Type="http://schemas.openxmlformats.org/officeDocument/2006/relationships/image" Target="../media/image25.sv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svg"/><Relationship Id="rId4" Type="http://schemas.openxmlformats.org/officeDocument/2006/relationships/image" Target="../media/image22.png"/><Relationship Id="rId9" Type="http://schemas.openxmlformats.org/officeDocument/2006/relationships/image" Target="../media/image27.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3A70F-7EF4-4CA3-A60F-54C44399446C}"/>
              </a:ext>
            </a:extLst>
          </p:cNvPr>
          <p:cNvSpPr>
            <a:spLocks noGrp="1"/>
          </p:cNvSpPr>
          <p:nvPr>
            <p:ph type="title"/>
          </p:nvPr>
        </p:nvSpPr>
        <p:spPr>
          <a:xfrm>
            <a:off x="1219750" y="441170"/>
            <a:ext cx="10047407" cy="850474"/>
          </a:xfrm>
        </p:spPr>
        <p:txBody>
          <a:bodyPr/>
          <a:lstStyle/>
          <a:p>
            <a:r>
              <a:rPr lang="en-US" dirty="0">
                <a:solidFill>
                  <a:srgbClr val="AA191E"/>
                </a:solidFill>
              </a:rPr>
              <a:t>5 Key Benefits</a:t>
            </a:r>
          </a:p>
        </p:txBody>
      </p:sp>
      <p:sp>
        <p:nvSpPr>
          <p:cNvPr id="4" name="Slide Number Placeholder 3">
            <a:extLst>
              <a:ext uri="{FF2B5EF4-FFF2-40B4-BE49-F238E27FC236}">
                <a16:creationId xmlns:a16="http://schemas.microsoft.com/office/drawing/2014/main" id="{29B47074-08F3-4FBC-96DA-F9279CA3C6D1}"/>
              </a:ext>
            </a:extLst>
          </p:cNvPr>
          <p:cNvSpPr>
            <a:spLocks noGrp="1"/>
          </p:cNvSpPr>
          <p:nvPr>
            <p:ph type="sldNum" sz="quarter" idx="12"/>
          </p:nvPr>
        </p:nvSpPr>
        <p:spPr/>
        <p:txBody>
          <a:bodyPr/>
          <a:lstStyle/>
          <a:p>
            <a:fld id="{8E20E216-FE68-48F4-BD41-FCB634EBE786}" type="slidenum">
              <a:rPr lang="en-US" smtClean="0"/>
              <a:pPr/>
              <a:t>1</a:t>
            </a:fld>
            <a:endParaRPr lang="en-US" dirty="0"/>
          </a:p>
        </p:txBody>
      </p:sp>
      <p:grpSp>
        <p:nvGrpSpPr>
          <p:cNvPr id="24" name="Group 23">
            <a:extLst>
              <a:ext uri="{FF2B5EF4-FFF2-40B4-BE49-F238E27FC236}">
                <a16:creationId xmlns:a16="http://schemas.microsoft.com/office/drawing/2014/main" id="{13416943-A519-4D46-A17C-E422BE2D275E}"/>
              </a:ext>
            </a:extLst>
          </p:cNvPr>
          <p:cNvGrpSpPr/>
          <p:nvPr/>
        </p:nvGrpSpPr>
        <p:grpSpPr>
          <a:xfrm>
            <a:off x="1219750" y="1449145"/>
            <a:ext cx="10094794" cy="3922956"/>
            <a:chOff x="1219750" y="1449145"/>
            <a:chExt cx="10094794" cy="3922956"/>
          </a:xfrm>
        </p:grpSpPr>
        <p:grpSp>
          <p:nvGrpSpPr>
            <p:cNvPr id="19" name="Group 18">
              <a:extLst>
                <a:ext uri="{FF2B5EF4-FFF2-40B4-BE49-F238E27FC236}">
                  <a16:creationId xmlns:a16="http://schemas.microsoft.com/office/drawing/2014/main" id="{A0617378-96FC-42DB-A287-AB98DBE76E33}"/>
                </a:ext>
              </a:extLst>
            </p:cNvPr>
            <p:cNvGrpSpPr/>
            <p:nvPr/>
          </p:nvGrpSpPr>
          <p:grpSpPr>
            <a:xfrm>
              <a:off x="1219750" y="1449145"/>
              <a:ext cx="1940167" cy="3922956"/>
              <a:chOff x="1219750" y="1449145"/>
              <a:chExt cx="1940167" cy="3922956"/>
            </a:xfrm>
          </p:grpSpPr>
          <p:sp>
            <p:nvSpPr>
              <p:cNvPr id="5" name="Freeform: Shape 4">
                <a:extLst>
                  <a:ext uri="{FF2B5EF4-FFF2-40B4-BE49-F238E27FC236}">
                    <a16:creationId xmlns:a16="http://schemas.microsoft.com/office/drawing/2014/main" id="{6B6A655D-5DBC-41BE-ACB6-C24CDC220EF1}"/>
                  </a:ext>
                </a:extLst>
              </p:cNvPr>
              <p:cNvSpPr/>
              <p:nvPr/>
            </p:nvSpPr>
            <p:spPr>
              <a:xfrm>
                <a:off x="1219750" y="1449145"/>
                <a:ext cx="1940167" cy="3922956"/>
              </a:xfrm>
              <a:custGeom>
                <a:avLst/>
                <a:gdLst>
                  <a:gd name="connsiteX0" fmla="*/ 0 w 1940167"/>
                  <a:gd name="connsiteY0" fmla="*/ 194017 h 4005844"/>
                  <a:gd name="connsiteX1" fmla="*/ 194017 w 1940167"/>
                  <a:gd name="connsiteY1" fmla="*/ 0 h 4005844"/>
                  <a:gd name="connsiteX2" fmla="*/ 1746150 w 1940167"/>
                  <a:gd name="connsiteY2" fmla="*/ 0 h 4005844"/>
                  <a:gd name="connsiteX3" fmla="*/ 1940167 w 1940167"/>
                  <a:gd name="connsiteY3" fmla="*/ 194017 h 4005844"/>
                  <a:gd name="connsiteX4" fmla="*/ 1940167 w 1940167"/>
                  <a:gd name="connsiteY4" fmla="*/ 3811827 h 4005844"/>
                  <a:gd name="connsiteX5" fmla="*/ 1746150 w 1940167"/>
                  <a:gd name="connsiteY5" fmla="*/ 4005844 h 4005844"/>
                  <a:gd name="connsiteX6" fmla="*/ 194017 w 1940167"/>
                  <a:gd name="connsiteY6" fmla="*/ 4005844 h 4005844"/>
                  <a:gd name="connsiteX7" fmla="*/ 0 w 1940167"/>
                  <a:gd name="connsiteY7" fmla="*/ 3811827 h 4005844"/>
                  <a:gd name="connsiteX8" fmla="*/ 0 w 1940167"/>
                  <a:gd name="connsiteY8" fmla="*/ 194017 h 400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0167" h="4005844">
                    <a:moveTo>
                      <a:pt x="0" y="194017"/>
                    </a:moveTo>
                    <a:cubicBezTo>
                      <a:pt x="0" y="86864"/>
                      <a:pt x="86864" y="0"/>
                      <a:pt x="194017" y="0"/>
                    </a:cubicBezTo>
                    <a:lnTo>
                      <a:pt x="1746150" y="0"/>
                    </a:lnTo>
                    <a:cubicBezTo>
                      <a:pt x="1853303" y="0"/>
                      <a:pt x="1940167" y="86864"/>
                      <a:pt x="1940167" y="194017"/>
                    </a:cubicBezTo>
                    <a:lnTo>
                      <a:pt x="1940167" y="3811827"/>
                    </a:lnTo>
                    <a:cubicBezTo>
                      <a:pt x="1940167" y="3918980"/>
                      <a:pt x="1853303" y="4005844"/>
                      <a:pt x="1746150" y="4005844"/>
                    </a:cubicBezTo>
                    <a:lnTo>
                      <a:pt x="194017" y="4005844"/>
                    </a:lnTo>
                    <a:cubicBezTo>
                      <a:pt x="86864" y="4005844"/>
                      <a:pt x="0" y="3918980"/>
                      <a:pt x="0" y="3811827"/>
                    </a:cubicBezTo>
                    <a:lnTo>
                      <a:pt x="0" y="194017"/>
                    </a:lnTo>
                    <a:close/>
                  </a:path>
                </a:pathLst>
              </a:custGeom>
              <a:scene3d>
                <a:camera prst="orthographicFront"/>
                <a:lightRig rig="chilly" dir="t"/>
              </a:scene3d>
              <a:sp3d prstMaterial="translucentPowder">
                <a:bevelT w="127000" h="25400" prst="softRound"/>
              </a:sp3d>
            </p:spPr>
            <p:style>
              <a:lnRef idx="0">
                <a:schemeClr val="accent6">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28016" tIns="1730353" rIns="128016" bIns="929186" numCol="1" spcCol="1270" anchor="ctr" anchorCtr="0">
                <a:noAutofit/>
              </a:bodyPr>
              <a:lstStyle/>
              <a:p>
                <a:pPr marL="0" lvl="0" indent="0" algn="ctr" defTabSz="800100">
                  <a:lnSpc>
                    <a:spcPct val="90000"/>
                  </a:lnSpc>
                  <a:spcBef>
                    <a:spcPct val="0"/>
                  </a:spcBef>
                  <a:spcAft>
                    <a:spcPct val="35000"/>
                  </a:spcAft>
                  <a:buNone/>
                </a:pPr>
                <a:r>
                  <a:rPr lang="en-US" sz="1800" b="1" kern="1200" dirty="0">
                    <a:ln/>
                    <a:solidFill>
                      <a:srgbClr val="414042"/>
                    </a:solidFill>
                    <a:latin typeface="Open Sans" panose="020B0606030504020204" pitchFamily="34" charset="0"/>
                    <a:ea typeface="Open Sans" panose="020B0606030504020204" pitchFamily="34" charset="0"/>
                    <a:cs typeface="Open Sans" panose="020B0606030504020204" pitchFamily="34" charset="0"/>
                  </a:rPr>
                  <a:t>Supplemental Nutrition Assistance Program</a:t>
                </a:r>
              </a:p>
              <a:p>
                <a:pPr marL="0" lvl="0" indent="0" algn="ctr" defTabSz="800100">
                  <a:lnSpc>
                    <a:spcPct val="90000"/>
                  </a:lnSpc>
                  <a:spcBef>
                    <a:spcPct val="0"/>
                  </a:spcBef>
                  <a:spcAft>
                    <a:spcPct val="35000"/>
                  </a:spcAft>
                  <a:buNone/>
                </a:pPr>
                <a:r>
                  <a:rPr lang="en-US" sz="1800" b="1" kern="1200" dirty="0">
                    <a:ln/>
                    <a:solidFill>
                      <a:srgbClr val="414042"/>
                    </a:solidFill>
                    <a:latin typeface="Open Sans" panose="020B0606030504020204" pitchFamily="34" charset="0"/>
                    <a:ea typeface="Open Sans" panose="020B0606030504020204" pitchFamily="34" charset="0"/>
                    <a:cs typeface="Open Sans" panose="020B0606030504020204" pitchFamily="34" charset="0"/>
                  </a:rPr>
                  <a:t>(SNAP)</a:t>
                </a:r>
              </a:p>
            </p:txBody>
          </p:sp>
          <p:sp>
            <p:nvSpPr>
              <p:cNvPr id="6" name="Oval 5">
                <a:extLst>
                  <a:ext uri="{FF2B5EF4-FFF2-40B4-BE49-F238E27FC236}">
                    <a16:creationId xmlns:a16="http://schemas.microsoft.com/office/drawing/2014/main" id="{E0194584-368E-41B4-A747-DE5760B5B406}"/>
                  </a:ext>
                </a:extLst>
              </p:cNvPr>
              <p:cNvSpPr/>
              <p:nvPr/>
            </p:nvSpPr>
            <p:spPr>
              <a:xfrm>
                <a:off x="1618333" y="1651675"/>
                <a:ext cx="1143000" cy="1143000"/>
              </a:xfrm>
              <a:prstGeom prst="ellipse">
                <a:avLst/>
              </a:prstGeom>
              <a:blipFill>
                <a:blip r:embed="rId3" cstate="print">
                  <a:extLst>
                    <a:ext uri="{28A0092B-C50C-407E-A947-70E740481C1C}">
                      <a14:useLocalDpi xmlns:a14="http://schemas.microsoft.com/office/drawing/2010/main" val="0"/>
                    </a:ext>
                  </a:extLst>
                </a:blip>
                <a:srcRect/>
                <a:stretch>
                  <a:fillRect/>
                </a:stretch>
              </a:blipFill>
              <a:scene3d>
                <a:camera prst="orthographicFront"/>
                <a:lightRig rig="chilly" dir="t"/>
              </a:scene3d>
              <a:sp3d z="12700" extrusionH="12700" prstMaterial="translucentPowder">
                <a:bevelT w="25400" h="6350" prst="softRound"/>
                <a:bevelB w="0" h="0" prst="convex"/>
              </a:sp3d>
            </p:spPr>
            <p:style>
              <a:lnRef idx="0">
                <a:schemeClr val="accent6">
                  <a:shade val="80000"/>
                  <a:hueOff val="0"/>
                  <a:satOff val="0"/>
                  <a:lumOff val="0"/>
                  <a:alphaOff val="0"/>
                </a:schemeClr>
              </a:lnRef>
              <a:fillRef idx="1">
                <a:scrgbClr r="0" g="0" b="0"/>
              </a:fillRef>
              <a:effectRef idx="0">
                <a:schemeClr val="accent6">
                  <a:tint val="40000"/>
                  <a:hueOff val="0"/>
                  <a:satOff val="0"/>
                  <a:lumOff val="0"/>
                  <a:alphaOff val="0"/>
                </a:schemeClr>
              </a:effectRef>
              <a:fontRef idx="minor">
                <a:schemeClr val="lt1">
                  <a:hueOff val="0"/>
                  <a:satOff val="0"/>
                  <a:lumOff val="0"/>
                  <a:alphaOff val="0"/>
                </a:schemeClr>
              </a:fontRef>
            </p:style>
          </p:sp>
        </p:grpSp>
        <p:grpSp>
          <p:nvGrpSpPr>
            <p:cNvPr id="20" name="Group 19">
              <a:extLst>
                <a:ext uri="{FF2B5EF4-FFF2-40B4-BE49-F238E27FC236}">
                  <a16:creationId xmlns:a16="http://schemas.microsoft.com/office/drawing/2014/main" id="{243F1A05-CE35-457B-ADC1-B23AF7F8E0B9}"/>
                </a:ext>
              </a:extLst>
            </p:cNvPr>
            <p:cNvGrpSpPr/>
            <p:nvPr/>
          </p:nvGrpSpPr>
          <p:grpSpPr>
            <a:xfrm>
              <a:off x="3308461" y="1449145"/>
              <a:ext cx="1938528" cy="3922956"/>
              <a:chOff x="3299356" y="1445344"/>
              <a:chExt cx="1938528" cy="3922956"/>
            </a:xfrm>
          </p:grpSpPr>
          <p:sp>
            <p:nvSpPr>
              <p:cNvPr id="7" name="Freeform: Shape 6">
                <a:extLst>
                  <a:ext uri="{FF2B5EF4-FFF2-40B4-BE49-F238E27FC236}">
                    <a16:creationId xmlns:a16="http://schemas.microsoft.com/office/drawing/2014/main" id="{25326356-338F-416E-AA55-837BBFD3547B}"/>
                  </a:ext>
                </a:extLst>
              </p:cNvPr>
              <p:cNvSpPr/>
              <p:nvPr/>
            </p:nvSpPr>
            <p:spPr>
              <a:xfrm>
                <a:off x="3299356" y="1445344"/>
                <a:ext cx="1938528" cy="3922956"/>
              </a:xfrm>
              <a:custGeom>
                <a:avLst/>
                <a:gdLst>
                  <a:gd name="connsiteX0" fmla="*/ 0 w 1940167"/>
                  <a:gd name="connsiteY0" fmla="*/ 194017 h 4005844"/>
                  <a:gd name="connsiteX1" fmla="*/ 194017 w 1940167"/>
                  <a:gd name="connsiteY1" fmla="*/ 0 h 4005844"/>
                  <a:gd name="connsiteX2" fmla="*/ 1746150 w 1940167"/>
                  <a:gd name="connsiteY2" fmla="*/ 0 h 4005844"/>
                  <a:gd name="connsiteX3" fmla="*/ 1940167 w 1940167"/>
                  <a:gd name="connsiteY3" fmla="*/ 194017 h 4005844"/>
                  <a:gd name="connsiteX4" fmla="*/ 1940167 w 1940167"/>
                  <a:gd name="connsiteY4" fmla="*/ 3811827 h 4005844"/>
                  <a:gd name="connsiteX5" fmla="*/ 1746150 w 1940167"/>
                  <a:gd name="connsiteY5" fmla="*/ 4005844 h 4005844"/>
                  <a:gd name="connsiteX6" fmla="*/ 194017 w 1940167"/>
                  <a:gd name="connsiteY6" fmla="*/ 4005844 h 4005844"/>
                  <a:gd name="connsiteX7" fmla="*/ 0 w 1940167"/>
                  <a:gd name="connsiteY7" fmla="*/ 3811827 h 4005844"/>
                  <a:gd name="connsiteX8" fmla="*/ 0 w 1940167"/>
                  <a:gd name="connsiteY8" fmla="*/ 194017 h 400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0167" h="4005844">
                    <a:moveTo>
                      <a:pt x="0" y="194017"/>
                    </a:moveTo>
                    <a:cubicBezTo>
                      <a:pt x="0" y="86864"/>
                      <a:pt x="86864" y="0"/>
                      <a:pt x="194017" y="0"/>
                    </a:cubicBezTo>
                    <a:lnTo>
                      <a:pt x="1746150" y="0"/>
                    </a:lnTo>
                    <a:cubicBezTo>
                      <a:pt x="1853303" y="0"/>
                      <a:pt x="1940167" y="86864"/>
                      <a:pt x="1940167" y="194017"/>
                    </a:cubicBezTo>
                    <a:lnTo>
                      <a:pt x="1940167" y="3811827"/>
                    </a:lnTo>
                    <a:cubicBezTo>
                      <a:pt x="1940167" y="3918980"/>
                      <a:pt x="1853303" y="4005844"/>
                      <a:pt x="1746150" y="4005844"/>
                    </a:cubicBezTo>
                    <a:lnTo>
                      <a:pt x="194017" y="4005844"/>
                    </a:lnTo>
                    <a:cubicBezTo>
                      <a:pt x="86864" y="4005844"/>
                      <a:pt x="0" y="3918980"/>
                      <a:pt x="0" y="3811827"/>
                    </a:cubicBezTo>
                    <a:lnTo>
                      <a:pt x="0" y="194017"/>
                    </a:lnTo>
                    <a:close/>
                  </a:path>
                </a:pathLst>
              </a:custGeom>
              <a:scene3d>
                <a:camera prst="orthographicFront"/>
                <a:lightRig rig="chilly" dir="t"/>
              </a:scene3d>
              <a:sp3d prstMaterial="translucentPowder">
                <a:bevelT w="127000" h="25400" prst="softRound"/>
              </a:sp3d>
            </p:spPr>
            <p:style>
              <a:lnRef idx="0">
                <a:schemeClr val="accent6">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28016" tIns="731520" rIns="128016" bIns="932688" numCol="1" spcCol="1270" anchor="ctr" anchorCtr="0">
                <a:noAutofit/>
              </a:bodyPr>
              <a:lstStyle/>
              <a:p>
                <a:pPr marL="63500" lvl="0" defTabSz="889000">
                  <a:lnSpc>
                    <a:spcPct val="90000"/>
                  </a:lnSpc>
                  <a:spcBef>
                    <a:spcPct val="0"/>
                  </a:spcBef>
                  <a:spcAft>
                    <a:spcPct val="35000"/>
                  </a:spcAft>
                  <a:buNone/>
                </a:pPr>
                <a:r>
                  <a:rPr lang="en-US" sz="2000" b="1" kern="1200" dirty="0">
                    <a:solidFill>
                      <a:srgbClr val="414042"/>
                    </a:solidFill>
                    <a:latin typeface="Open Sans" panose="020B0606030504020204" pitchFamily="34" charset="0"/>
                    <a:ea typeface="Open Sans" panose="020B0606030504020204" pitchFamily="34" charset="0"/>
                    <a:cs typeface="Open Sans" panose="020B0606030504020204" pitchFamily="34" charset="0"/>
                  </a:rPr>
                  <a:t>Medicaid</a:t>
                </a:r>
              </a:p>
            </p:txBody>
          </p:sp>
          <p:sp>
            <p:nvSpPr>
              <p:cNvPr id="8" name="Oval 7">
                <a:extLst>
                  <a:ext uri="{FF2B5EF4-FFF2-40B4-BE49-F238E27FC236}">
                    <a16:creationId xmlns:a16="http://schemas.microsoft.com/office/drawing/2014/main" id="{1E0E23FF-6592-4355-A4A7-ECBA1311406E}"/>
                  </a:ext>
                </a:extLst>
              </p:cNvPr>
              <p:cNvSpPr/>
              <p:nvPr/>
            </p:nvSpPr>
            <p:spPr>
              <a:xfrm>
                <a:off x="3612236" y="1651675"/>
                <a:ext cx="1143000" cy="1143000"/>
              </a:xfrm>
              <a:prstGeom prst="ellipse">
                <a:avLst/>
              </a:prstGeom>
              <a:blipFill>
                <a:blip r:embed="rId4" cstate="print">
                  <a:extLst>
                    <a:ext uri="{28A0092B-C50C-407E-A947-70E740481C1C}">
                      <a14:useLocalDpi xmlns:a14="http://schemas.microsoft.com/office/drawing/2010/main" val="0"/>
                    </a:ext>
                  </a:extLst>
                </a:blip>
                <a:srcRect/>
                <a:stretch>
                  <a:fillRect/>
                </a:stretch>
              </a:blipFill>
              <a:scene3d>
                <a:camera prst="orthographicFront"/>
                <a:lightRig rig="chilly" dir="t"/>
              </a:scene3d>
              <a:sp3d z="12700" extrusionH="12700" prstMaterial="translucentPowder">
                <a:bevelT w="25400" h="6350" prst="softRound"/>
                <a:bevelB w="0" h="0" prst="convex"/>
              </a:sp3d>
            </p:spPr>
            <p:style>
              <a:lnRef idx="0">
                <a:schemeClr val="accent6">
                  <a:shade val="80000"/>
                  <a:hueOff val="0"/>
                  <a:satOff val="0"/>
                  <a:lumOff val="0"/>
                  <a:alphaOff val="0"/>
                </a:schemeClr>
              </a:lnRef>
              <a:fillRef idx="1">
                <a:scrgbClr r="0" g="0" b="0"/>
              </a:fillRef>
              <a:effectRef idx="0">
                <a:schemeClr val="accent6">
                  <a:tint val="40000"/>
                  <a:hueOff val="0"/>
                  <a:satOff val="0"/>
                  <a:lumOff val="0"/>
                  <a:alphaOff val="0"/>
                </a:schemeClr>
              </a:effectRef>
              <a:fontRef idx="minor">
                <a:schemeClr val="lt1">
                  <a:hueOff val="0"/>
                  <a:satOff val="0"/>
                  <a:lumOff val="0"/>
                  <a:alphaOff val="0"/>
                </a:schemeClr>
              </a:fontRef>
            </p:style>
            <p:txBody>
              <a:bodyPr/>
              <a:lstStyle/>
              <a:p>
                <a:endParaRPr lang="en-US" dirty="0"/>
              </a:p>
            </p:txBody>
          </p:sp>
        </p:grpSp>
        <p:grpSp>
          <p:nvGrpSpPr>
            <p:cNvPr id="21" name="Group 20">
              <a:extLst>
                <a:ext uri="{FF2B5EF4-FFF2-40B4-BE49-F238E27FC236}">
                  <a16:creationId xmlns:a16="http://schemas.microsoft.com/office/drawing/2014/main" id="{BD750539-D94E-4ECB-956C-AF00F9CD0B78}"/>
                </a:ext>
              </a:extLst>
            </p:cNvPr>
            <p:cNvGrpSpPr/>
            <p:nvPr/>
          </p:nvGrpSpPr>
          <p:grpSpPr>
            <a:xfrm>
              <a:off x="5361165" y="1449145"/>
              <a:ext cx="1940167" cy="3922956"/>
              <a:chOff x="5220991" y="1449145"/>
              <a:chExt cx="1940167" cy="3922956"/>
            </a:xfrm>
          </p:grpSpPr>
          <p:sp>
            <p:nvSpPr>
              <p:cNvPr id="9" name="Freeform: Shape 8">
                <a:extLst>
                  <a:ext uri="{FF2B5EF4-FFF2-40B4-BE49-F238E27FC236}">
                    <a16:creationId xmlns:a16="http://schemas.microsoft.com/office/drawing/2014/main" id="{EE4EE75A-10F4-42E7-BACC-FA700FBFD831}"/>
                  </a:ext>
                </a:extLst>
              </p:cNvPr>
              <p:cNvSpPr/>
              <p:nvPr/>
            </p:nvSpPr>
            <p:spPr>
              <a:xfrm>
                <a:off x="5220991" y="1449145"/>
                <a:ext cx="1940167" cy="3922956"/>
              </a:xfrm>
              <a:custGeom>
                <a:avLst/>
                <a:gdLst>
                  <a:gd name="connsiteX0" fmla="*/ 0 w 1940167"/>
                  <a:gd name="connsiteY0" fmla="*/ 194017 h 4005844"/>
                  <a:gd name="connsiteX1" fmla="*/ 194017 w 1940167"/>
                  <a:gd name="connsiteY1" fmla="*/ 0 h 4005844"/>
                  <a:gd name="connsiteX2" fmla="*/ 1746150 w 1940167"/>
                  <a:gd name="connsiteY2" fmla="*/ 0 h 4005844"/>
                  <a:gd name="connsiteX3" fmla="*/ 1940167 w 1940167"/>
                  <a:gd name="connsiteY3" fmla="*/ 194017 h 4005844"/>
                  <a:gd name="connsiteX4" fmla="*/ 1940167 w 1940167"/>
                  <a:gd name="connsiteY4" fmla="*/ 3811827 h 4005844"/>
                  <a:gd name="connsiteX5" fmla="*/ 1746150 w 1940167"/>
                  <a:gd name="connsiteY5" fmla="*/ 4005844 h 4005844"/>
                  <a:gd name="connsiteX6" fmla="*/ 194017 w 1940167"/>
                  <a:gd name="connsiteY6" fmla="*/ 4005844 h 4005844"/>
                  <a:gd name="connsiteX7" fmla="*/ 0 w 1940167"/>
                  <a:gd name="connsiteY7" fmla="*/ 3811827 h 4005844"/>
                  <a:gd name="connsiteX8" fmla="*/ 0 w 1940167"/>
                  <a:gd name="connsiteY8" fmla="*/ 194017 h 400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0167" h="4005844">
                    <a:moveTo>
                      <a:pt x="0" y="194017"/>
                    </a:moveTo>
                    <a:cubicBezTo>
                      <a:pt x="0" y="86864"/>
                      <a:pt x="86864" y="0"/>
                      <a:pt x="194017" y="0"/>
                    </a:cubicBezTo>
                    <a:lnTo>
                      <a:pt x="1746150" y="0"/>
                    </a:lnTo>
                    <a:cubicBezTo>
                      <a:pt x="1853303" y="0"/>
                      <a:pt x="1940167" y="86864"/>
                      <a:pt x="1940167" y="194017"/>
                    </a:cubicBezTo>
                    <a:lnTo>
                      <a:pt x="1940167" y="3811827"/>
                    </a:lnTo>
                    <a:cubicBezTo>
                      <a:pt x="1940167" y="3918980"/>
                      <a:pt x="1853303" y="4005844"/>
                      <a:pt x="1746150" y="4005844"/>
                    </a:cubicBezTo>
                    <a:lnTo>
                      <a:pt x="194017" y="4005844"/>
                    </a:lnTo>
                    <a:cubicBezTo>
                      <a:pt x="86864" y="4005844"/>
                      <a:pt x="0" y="3918980"/>
                      <a:pt x="0" y="3811827"/>
                    </a:cubicBezTo>
                    <a:lnTo>
                      <a:pt x="0" y="194017"/>
                    </a:lnTo>
                    <a:close/>
                  </a:path>
                </a:pathLst>
              </a:custGeom>
              <a:scene3d>
                <a:camera prst="orthographicFront"/>
                <a:lightRig rig="chilly" dir="t"/>
              </a:scene3d>
              <a:sp3d prstMaterial="translucentPowder">
                <a:bevelT w="127000" h="25400" prst="softRound"/>
              </a:sp3d>
            </p:spPr>
            <p:style>
              <a:lnRef idx="0">
                <a:schemeClr val="accent6">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42240" tIns="1744577" rIns="142240" bIns="943410" numCol="1" spcCol="1270" anchor="ctr" anchorCtr="0">
                <a:noAutofit/>
              </a:bodyPr>
              <a:lstStyle/>
              <a:p>
                <a:pPr marL="114300" lvl="0" algn="ctr" defTabSz="889000">
                  <a:lnSpc>
                    <a:spcPct val="90000"/>
                  </a:lnSpc>
                  <a:spcBef>
                    <a:spcPct val="0"/>
                  </a:spcBef>
                  <a:spcAft>
                    <a:spcPct val="35000"/>
                  </a:spcAft>
                  <a:buNone/>
                </a:pPr>
                <a:r>
                  <a:rPr lang="en-US" sz="2000" b="1" kern="1200" dirty="0">
                    <a:solidFill>
                      <a:srgbClr val="414042"/>
                    </a:solidFill>
                    <a:latin typeface="Open Sans" panose="020B0606030504020204" pitchFamily="34" charset="0"/>
                    <a:ea typeface="Open Sans" panose="020B0606030504020204" pitchFamily="34" charset="0"/>
                    <a:cs typeface="Open Sans" panose="020B0606030504020204" pitchFamily="34" charset="0"/>
                  </a:rPr>
                  <a:t>Medicare Savings Program</a:t>
                </a:r>
              </a:p>
              <a:p>
                <a:pPr marL="114300" lvl="0" algn="ctr" defTabSz="889000">
                  <a:lnSpc>
                    <a:spcPct val="90000"/>
                  </a:lnSpc>
                  <a:spcBef>
                    <a:spcPct val="0"/>
                  </a:spcBef>
                  <a:spcAft>
                    <a:spcPct val="35000"/>
                  </a:spcAft>
                  <a:buNone/>
                </a:pPr>
                <a:r>
                  <a:rPr lang="en-US" sz="2000" b="1" kern="1200" dirty="0">
                    <a:solidFill>
                      <a:srgbClr val="414042"/>
                    </a:solidFill>
                    <a:latin typeface="Open Sans" panose="020B0606030504020204" pitchFamily="34" charset="0"/>
                    <a:ea typeface="Open Sans" panose="020B0606030504020204" pitchFamily="34" charset="0"/>
                    <a:cs typeface="Open Sans" panose="020B0606030504020204" pitchFamily="34" charset="0"/>
                  </a:rPr>
                  <a:t>(MSP)</a:t>
                </a:r>
              </a:p>
            </p:txBody>
          </p:sp>
          <p:sp>
            <p:nvSpPr>
              <p:cNvPr id="10" name="Oval 9">
                <a:extLst>
                  <a:ext uri="{FF2B5EF4-FFF2-40B4-BE49-F238E27FC236}">
                    <a16:creationId xmlns:a16="http://schemas.microsoft.com/office/drawing/2014/main" id="{B96C1CD6-FFA8-4976-8406-CBB42590DA34}"/>
                  </a:ext>
                </a:extLst>
              </p:cNvPr>
              <p:cNvSpPr/>
              <p:nvPr/>
            </p:nvSpPr>
            <p:spPr>
              <a:xfrm>
                <a:off x="5728517" y="1651675"/>
                <a:ext cx="1143000" cy="1143000"/>
              </a:xfrm>
              <a:prstGeom prst="ellipse">
                <a:avLst/>
              </a:prstGeom>
              <a:blipFill>
                <a:blip r:embed="rId5" cstate="print">
                  <a:extLst>
                    <a:ext uri="{28A0092B-C50C-407E-A947-70E740481C1C}">
                      <a14:useLocalDpi xmlns:a14="http://schemas.microsoft.com/office/drawing/2010/main" val="0"/>
                    </a:ext>
                  </a:extLst>
                </a:blip>
                <a:srcRect/>
                <a:stretch>
                  <a:fillRect/>
                </a:stretch>
              </a:blipFill>
              <a:scene3d>
                <a:camera prst="orthographicFront"/>
                <a:lightRig rig="chilly" dir="t"/>
              </a:scene3d>
              <a:sp3d z="12700" extrusionH="12700" prstMaterial="translucentPowder">
                <a:bevelT w="25400" h="6350" prst="softRound"/>
                <a:bevelB w="0" h="0" prst="convex"/>
              </a:sp3d>
            </p:spPr>
            <p:style>
              <a:lnRef idx="0">
                <a:schemeClr val="accent6">
                  <a:shade val="80000"/>
                  <a:hueOff val="0"/>
                  <a:satOff val="0"/>
                  <a:lumOff val="0"/>
                  <a:alphaOff val="0"/>
                </a:schemeClr>
              </a:lnRef>
              <a:fillRef idx="1">
                <a:scrgbClr r="0" g="0" b="0"/>
              </a:fillRef>
              <a:effectRef idx="0">
                <a:schemeClr val="accent6">
                  <a:tint val="40000"/>
                  <a:hueOff val="0"/>
                  <a:satOff val="0"/>
                  <a:lumOff val="0"/>
                  <a:alphaOff val="0"/>
                </a:schemeClr>
              </a:effectRef>
              <a:fontRef idx="minor">
                <a:schemeClr val="lt1">
                  <a:hueOff val="0"/>
                  <a:satOff val="0"/>
                  <a:lumOff val="0"/>
                  <a:alphaOff val="0"/>
                </a:schemeClr>
              </a:fontRef>
            </p:style>
            <p:txBody>
              <a:bodyPr/>
              <a:lstStyle/>
              <a:p>
                <a:endParaRPr lang="en-US" dirty="0"/>
              </a:p>
            </p:txBody>
          </p:sp>
        </p:grpSp>
        <p:grpSp>
          <p:nvGrpSpPr>
            <p:cNvPr id="22" name="Group 21">
              <a:extLst>
                <a:ext uri="{FF2B5EF4-FFF2-40B4-BE49-F238E27FC236}">
                  <a16:creationId xmlns:a16="http://schemas.microsoft.com/office/drawing/2014/main" id="{A789F7AD-27D1-451D-8E1C-48B5DB314AAA}"/>
                </a:ext>
              </a:extLst>
            </p:cNvPr>
            <p:cNvGrpSpPr/>
            <p:nvPr/>
          </p:nvGrpSpPr>
          <p:grpSpPr>
            <a:xfrm>
              <a:off x="7485008" y="1449145"/>
              <a:ext cx="1855160" cy="3922956"/>
              <a:chOff x="7312713" y="1449145"/>
              <a:chExt cx="1855160" cy="3922956"/>
            </a:xfrm>
          </p:grpSpPr>
          <p:sp>
            <p:nvSpPr>
              <p:cNvPr id="11" name="Freeform: Shape 10">
                <a:extLst>
                  <a:ext uri="{FF2B5EF4-FFF2-40B4-BE49-F238E27FC236}">
                    <a16:creationId xmlns:a16="http://schemas.microsoft.com/office/drawing/2014/main" id="{E088D34D-D52C-4D1D-BF44-789E8BC0641D}"/>
                  </a:ext>
                </a:extLst>
              </p:cNvPr>
              <p:cNvSpPr/>
              <p:nvPr/>
            </p:nvSpPr>
            <p:spPr>
              <a:xfrm>
                <a:off x="7312713" y="1449145"/>
                <a:ext cx="1855160" cy="3922956"/>
              </a:xfrm>
              <a:custGeom>
                <a:avLst/>
                <a:gdLst>
                  <a:gd name="connsiteX0" fmla="*/ 0 w 1940167"/>
                  <a:gd name="connsiteY0" fmla="*/ 194017 h 4005844"/>
                  <a:gd name="connsiteX1" fmla="*/ 194017 w 1940167"/>
                  <a:gd name="connsiteY1" fmla="*/ 0 h 4005844"/>
                  <a:gd name="connsiteX2" fmla="*/ 1746150 w 1940167"/>
                  <a:gd name="connsiteY2" fmla="*/ 0 h 4005844"/>
                  <a:gd name="connsiteX3" fmla="*/ 1940167 w 1940167"/>
                  <a:gd name="connsiteY3" fmla="*/ 194017 h 4005844"/>
                  <a:gd name="connsiteX4" fmla="*/ 1940167 w 1940167"/>
                  <a:gd name="connsiteY4" fmla="*/ 3811827 h 4005844"/>
                  <a:gd name="connsiteX5" fmla="*/ 1746150 w 1940167"/>
                  <a:gd name="connsiteY5" fmla="*/ 4005844 h 4005844"/>
                  <a:gd name="connsiteX6" fmla="*/ 194017 w 1940167"/>
                  <a:gd name="connsiteY6" fmla="*/ 4005844 h 4005844"/>
                  <a:gd name="connsiteX7" fmla="*/ 0 w 1940167"/>
                  <a:gd name="connsiteY7" fmla="*/ 3811827 h 4005844"/>
                  <a:gd name="connsiteX8" fmla="*/ 0 w 1940167"/>
                  <a:gd name="connsiteY8" fmla="*/ 194017 h 400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0167" h="4005844">
                    <a:moveTo>
                      <a:pt x="0" y="194017"/>
                    </a:moveTo>
                    <a:cubicBezTo>
                      <a:pt x="0" y="86864"/>
                      <a:pt x="86864" y="0"/>
                      <a:pt x="194017" y="0"/>
                    </a:cubicBezTo>
                    <a:lnTo>
                      <a:pt x="1746150" y="0"/>
                    </a:lnTo>
                    <a:cubicBezTo>
                      <a:pt x="1853303" y="0"/>
                      <a:pt x="1940167" y="86864"/>
                      <a:pt x="1940167" y="194017"/>
                    </a:cubicBezTo>
                    <a:lnTo>
                      <a:pt x="1940167" y="3811827"/>
                    </a:lnTo>
                    <a:cubicBezTo>
                      <a:pt x="1940167" y="3918980"/>
                      <a:pt x="1853303" y="4005844"/>
                      <a:pt x="1746150" y="4005844"/>
                    </a:cubicBezTo>
                    <a:lnTo>
                      <a:pt x="194017" y="4005844"/>
                    </a:lnTo>
                    <a:cubicBezTo>
                      <a:pt x="86864" y="4005844"/>
                      <a:pt x="0" y="3918980"/>
                      <a:pt x="0" y="3811827"/>
                    </a:cubicBezTo>
                    <a:lnTo>
                      <a:pt x="0" y="194017"/>
                    </a:lnTo>
                    <a:close/>
                  </a:path>
                </a:pathLst>
              </a:custGeom>
              <a:scene3d>
                <a:camera prst="orthographicFront"/>
                <a:lightRig rig="chilly" dir="t"/>
              </a:scene3d>
              <a:sp3d prstMaterial="translucentPowder">
                <a:bevelT w="127000" h="25400" prst="softRound"/>
              </a:sp3d>
            </p:spPr>
            <p:style>
              <a:lnRef idx="0">
                <a:schemeClr val="accent6">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42240" tIns="1744577" rIns="142240" bIns="943410" numCol="1" spcCol="1270" anchor="ctr" anchorCtr="0">
                <a:noAutofit/>
              </a:bodyPr>
              <a:lstStyle/>
              <a:p>
                <a:pPr marL="0" lvl="0" indent="0" algn="ctr" defTabSz="889000">
                  <a:lnSpc>
                    <a:spcPct val="90000"/>
                  </a:lnSpc>
                  <a:spcBef>
                    <a:spcPct val="0"/>
                  </a:spcBef>
                  <a:spcAft>
                    <a:spcPct val="35000"/>
                  </a:spcAft>
                  <a:buNone/>
                </a:pPr>
                <a:endParaRPr lang="en-US" sz="2000" b="1" kern="1200" dirty="0">
                  <a:solidFill>
                    <a:srgbClr val="414042"/>
                  </a:solidFill>
                  <a:latin typeface="Open Sans" panose="020B0606030504020204" pitchFamily="34" charset="0"/>
                  <a:ea typeface="Open Sans" panose="020B0606030504020204" pitchFamily="34" charset="0"/>
                  <a:cs typeface="Open Sans" panose="020B0606030504020204" pitchFamily="34" charset="0"/>
                </a:endParaRPr>
              </a:p>
              <a:p>
                <a:pPr marL="0" lvl="0" indent="0" algn="ctr" defTabSz="889000">
                  <a:lnSpc>
                    <a:spcPct val="90000"/>
                  </a:lnSpc>
                  <a:spcBef>
                    <a:spcPct val="0"/>
                  </a:spcBef>
                  <a:spcAft>
                    <a:spcPct val="35000"/>
                  </a:spcAft>
                  <a:buNone/>
                </a:pPr>
                <a:r>
                  <a:rPr lang="en-US" sz="2000" b="1" kern="1200" dirty="0">
                    <a:solidFill>
                      <a:srgbClr val="414042"/>
                    </a:solidFill>
                    <a:latin typeface="Open Sans" panose="020B0606030504020204" pitchFamily="34" charset="0"/>
                    <a:ea typeface="Open Sans" panose="020B0606030504020204" pitchFamily="34" charset="0"/>
                    <a:cs typeface="Open Sans" panose="020B0606030504020204" pitchFamily="34" charset="0"/>
                  </a:rPr>
                  <a:t>Medicare Extra Help/Low Income Subsidy (LIS)</a:t>
                </a:r>
              </a:p>
            </p:txBody>
          </p:sp>
          <p:sp>
            <p:nvSpPr>
              <p:cNvPr id="12" name="Oval 11">
                <a:extLst>
                  <a:ext uri="{FF2B5EF4-FFF2-40B4-BE49-F238E27FC236}">
                    <a16:creationId xmlns:a16="http://schemas.microsoft.com/office/drawing/2014/main" id="{80473A97-23C6-4F6E-B5E0-A524C1D89D07}"/>
                  </a:ext>
                </a:extLst>
              </p:cNvPr>
              <p:cNvSpPr/>
              <p:nvPr/>
            </p:nvSpPr>
            <p:spPr>
              <a:xfrm>
                <a:off x="7668684" y="1651675"/>
                <a:ext cx="1143000" cy="1143000"/>
              </a:xfrm>
              <a:prstGeom prst="ellipse">
                <a:avLst/>
              </a:prstGeom>
              <a:blipFill>
                <a:blip r:embed="rId6" cstate="print">
                  <a:extLst>
                    <a:ext uri="{28A0092B-C50C-407E-A947-70E740481C1C}">
                      <a14:useLocalDpi xmlns:a14="http://schemas.microsoft.com/office/drawing/2010/main" val="0"/>
                    </a:ext>
                  </a:extLst>
                </a:blip>
                <a:srcRect/>
                <a:stretch>
                  <a:fillRect/>
                </a:stretch>
              </a:blipFill>
              <a:scene3d>
                <a:camera prst="orthographicFront"/>
                <a:lightRig rig="chilly" dir="t"/>
              </a:scene3d>
              <a:sp3d z="12700" extrusionH="12700" prstMaterial="translucentPowder">
                <a:bevelT w="25400" h="6350" prst="softRound"/>
                <a:bevelB w="0" h="0" prst="convex"/>
              </a:sp3d>
            </p:spPr>
            <p:style>
              <a:lnRef idx="0">
                <a:schemeClr val="accent6">
                  <a:shade val="80000"/>
                  <a:hueOff val="0"/>
                  <a:satOff val="0"/>
                  <a:lumOff val="0"/>
                  <a:alphaOff val="0"/>
                </a:schemeClr>
              </a:lnRef>
              <a:fillRef idx="1">
                <a:scrgbClr r="0" g="0" b="0"/>
              </a:fillRef>
              <a:effectRef idx="0">
                <a:schemeClr val="accent6">
                  <a:tint val="40000"/>
                  <a:hueOff val="0"/>
                  <a:satOff val="0"/>
                  <a:lumOff val="0"/>
                  <a:alphaOff val="0"/>
                </a:schemeClr>
              </a:effectRef>
              <a:fontRef idx="minor">
                <a:schemeClr val="lt1">
                  <a:hueOff val="0"/>
                  <a:satOff val="0"/>
                  <a:lumOff val="0"/>
                  <a:alphaOff val="0"/>
                </a:schemeClr>
              </a:fontRef>
            </p:style>
            <p:txBody>
              <a:bodyPr/>
              <a:lstStyle/>
              <a:p>
                <a:endParaRPr lang="en-US" dirty="0"/>
              </a:p>
            </p:txBody>
          </p:sp>
        </p:grpSp>
        <p:grpSp>
          <p:nvGrpSpPr>
            <p:cNvPr id="23" name="Group 22">
              <a:extLst>
                <a:ext uri="{FF2B5EF4-FFF2-40B4-BE49-F238E27FC236}">
                  <a16:creationId xmlns:a16="http://schemas.microsoft.com/office/drawing/2014/main" id="{BDE838AC-BFF4-4367-BA35-1235138C1672}"/>
                </a:ext>
              </a:extLst>
            </p:cNvPr>
            <p:cNvGrpSpPr/>
            <p:nvPr/>
          </p:nvGrpSpPr>
          <p:grpSpPr>
            <a:xfrm>
              <a:off x="9523844" y="1449145"/>
              <a:ext cx="1790700" cy="3922956"/>
              <a:chOff x="9319427" y="1449145"/>
              <a:chExt cx="1790700" cy="3922956"/>
            </a:xfrm>
          </p:grpSpPr>
          <p:sp>
            <p:nvSpPr>
              <p:cNvPr id="13" name="Freeform: Shape 12">
                <a:extLst>
                  <a:ext uri="{FF2B5EF4-FFF2-40B4-BE49-F238E27FC236}">
                    <a16:creationId xmlns:a16="http://schemas.microsoft.com/office/drawing/2014/main" id="{85263B21-07CA-4C4B-BD07-3364D1F79AED}"/>
                  </a:ext>
                </a:extLst>
              </p:cNvPr>
              <p:cNvSpPr/>
              <p:nvPr/>
            </p:nvSpPr>
            <p:spPr>
              <a:xfrm>
                <a:off x="9319427" y="1449145"/>
                <a:ext cx="1790700" cy="3922956"/>
              </a:xfrm>
              <a:custGeom>
                <a:avLst/>
                <a:gdLst>
                  <a:gd name="connsiteX0" fmla="*/ 0 w 1940167"/>
                  <a:gd name="connsiteY0" fmla="*/ 194017 h 4005844"/>
                  <a:gd name="connsiteX1" fmla="*/ 194017 w 1940167"/>
                  <a:gd name="connsiteY1" fmla="*/ 0 h 4005844"/>
                  <a:gd name="connsiteX2" fmla="*/ 1746150 w 1940167"/>
                  <a:gd name="connsiteY2" fmla="*/ 0 h 4005844"/>
                  <a:gd name="connsiteX3" fmla="*/ 1940167 w 1940167"/>
                  <a:gd name="connsiteY3" fmla="*/ 194017 h 4005844"/>
                  <a:gd name="connsiteX4" fmla="*/ 1940167 w 1940167"/>
                  <a:gd name="connsiteY4" fmla="*/ 3811827 h 4005844"/>
                  <a:gd name="connsiteX5" fmla="*/ 1746150 w 1940167"/>
                  <a:gd name="connsiteY5" fmla="*/ 4005844 h 4005844"/>
                  <a:gd name="connsiteX6" fmla="*/ 194017 w 1940167"/>
                  <a:gd name="connsiteY6" fmla="*/ 4005844 h 4005844"/>
                  <a:gd name="connsiteX7" fmla="*/ 0 w 1940167"/>
                  <a:gd name="connsiteY7" fmla="*/ 3811827 h 4005844"/>
                  <a:gd name="connsiteX8" fmla="*/ 0 w 1940167"/>
                  <a:gd name="connsiteY8" fmla="*/ 194017 h 400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0167" h="4005844">
                    <a:moveTo>
                      <a:pt x="0" y="194017"/>
                    </a:moveTo>
                    <a:cubicBezTo>
                      <a:pt x="0" y="86864"/>
                      <a:pt x="86864" y="0"/>
                      <a:pt x="194017" y="0"/>
                    </a:cubicBezTo>
                    <a:lnTo>
                      <a:pt x="1746150" y="0"/>
                    </a:lnTo>
                    <a:cubicBezTo>
                      <a:pt x="1853303" y="0"/>
                      <a:pt x="1940167" y="86864"/>
                      <a:pt x="1940167" y="194017"/>
                    </a:cubicBezTo>
                    <a:lnTo>
                      <a:pt x="1940167" y="3811827"/>
                    </a:lnTo>
                    <a:cubicBezTo>
                      <a:pt x="1940167" y="3918980"/>
                      <a:pt x="1853303" y="4005844"/>
                      <a:pt x="1746150" y="4005844"/>
                    </a:cubicBezTo>
                    <a:lnTo>
                      <a:pt x="194017" y="4005844"/>
                    </a:lnTo>
                    <a:cubicBezTo>
                      <a:pt x="86864" y="4005844"/>
                      <a:pt x="0" y="3918980"/>
                      <a:pt x="0" y="3811827"/>
                    </a:cubicBezTo>
                    <a:lnTo>
                      <a:pt x="0" y="194017"/>
                    </a:lnTo>
                    <a:close/>
                  </a:path>
                </a:pathLst>
              </a:custGeom>
              <a:scene3d>
                <a:camera prst="orthographicFront"/>
                <a:lightRig rig="chilly" dir="t"/>
              </a:scene3d>
              <a:sp3d prstMaterial="translucentPowder">
                <a:bevelT w="127000" h="25400" prst="softRound"/>
              </a:sp3d>
            </p:spPr>
            <p:style>
              <a:lnRef idx="0">
                <a:schemeClr val="accent6">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42240" tIns="1744577" rIns="142240" bIns="94341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rgbClr val="414042"/>
                    </a:solidFill>
                    <a:latin typeface="Open Sans" panose="020B0606030504020204" pitchFamily="34" charset="0"/>
                    <a:ea typeface="Open Sans" panose="020B0606030504020204" pitchFamily="34" charset="0"/>
                    <a:cs typeface="Open Sans" panose="020B0606030504020204" pitchFamily="34" charset="0"/>
                  </a:rPr>
                  <a:t>State Emergency Relief</a:t>
                </a:r>
              </a:p>
              <a:p>
                <a:pPr marL="0" lvl="0" indent="0" algn="ctr" defTabSz="889000">
                  <a:lnSpc>
                    <a:spcPct val="90000"/>
                  </a:lnSpc>
                  <a:spcBef>
                    <a:spcPct val="0"/>
                  </a:spcBef>
                  <a:spcAft>
                    <a:spcPct val="35000"/>
                  </a:spcAft>
                  <a:buNone/>
                </a:pPr>
                <a:r>
                  <a:rPr lang="en-US" sz="2000" b="1" kern="1200" dirty="0">
                    <a:solidFill>
                      <a:srgbClr val="414042"/>
                    </a:solidFill>
                    <a:latin typeface="Open Sans" panose="020B0606030504020204" pitchFamily="34" charset="0"/>
                    <a:ea typeface="Open Sans" panose="020B0606030504020204" pitchFamily="34" charset="0"/>
                    <a:cs typeface="Open Sans" panose="020B0606030504020204" pitchFamily="34" charset="0"/>
                  </a:rPr>
                  <a:t>(SER)</a:t>
                </a:r>
              </a:p>
            </p:txBody>
          </p:sp>
          <p:sp>
            <p:nvSpPr>
              <p:cNvPr id="14" name="Oval 13">
                <a:extLst>
                  <a:ext uri="{FF2B5EF4-FFF2-40B4-BE49-F238E27FC236}">
                    <a16:creationId xmlns:a16="http://schemas.microsoft.com/office/drawing/2014/main" id="{9C9CD0F3-70A5-49FF-9723-EF13635F13DD}"/>
                  </a:ext>
                </a:extLst>
              </p:cNvPr>
              <p:cNvSpPr/>
              <p:nvPr/>
            </p:nvSpPr>
            <p:spPr>
              <a:xfrm>
                <a:off x="9643277" y="1651675"/>
                <a:ext cx="1143000" cy="1143000"/>
              </a:xfrm>
              <a:prstGeom prst="ellipse">
                <a:avLst/>
              </a:prstGeom>
              <a:blipFill>
                <a:blip r:embed="rId7" cstate="print">
                  <a:extLst>
                    <a:ext uri="{28A0092B-C50C-407E-A947-70E740481C1C}">
                      <a14:useLocalDpi xmlns:a14="http://schemas.microsoft.com/office/drawing/2010/main" val="0"/>
                    </a:ext>
                  </a:extLst>
                </a:blip>
                <a:srcRect/>
                <a:stretch>
                  <a:fillRect/>
                </a:stretch>
              </a:blipFill>
              <a:scene3d>
                <a:camera prst="orthographicFront"/>
                <a:lightRig rig="chilly" dir="t"/>
              </a:scene3d>
              <a:sp3d z="12700" extrusionH="12700" prstMaterial="translucentPowder">
                <a:bevelT w="25400" h="6350" prst="softRound"/>
                <a:bevelB w="0" h="0" prst="convex"/>
              </a:sp3d>
            </p:spPr>
            <p:style>
              <a:lnRef idx="0">
                <a:schemeClr val="accent6">
                  <a:shade val="80000"/>
                  <a:hueOff val="0"/>
                  <a:satOff val="0"/>
                  <a:lumOff val="0"/>
                  <a:alphaOff val="0"/>
                </a:schemeClr>
              </a:lnRef>
              <a:fillRef idx="1">
                <a:scrgbClr r="0" g="0" b="0"/>
              </a:fillRef>
              <a:effectRef idx="0">
                <a:schemeClr val="accent6">
                  <a:tint val="40000"/>
                  <a:hueOff val="0"/>
                  <a:satOff val="0"/>
                  <a:lumOff val="0"/>
                  <a:alphaOff val="0"/>
                </a:schemeClr>
              </a:effectRef>
              <a:fontRef idx="minor">
                <a:schemeClr val="lt1">
                  <a:hueOff val="0"/>
                  <a:satOff val="0"/>
                  <a:lumOff val="0"/>
                  <a:alphaOff val="0"/>
                </a:schemeClr>
              </a:fontRef>
            </p:style>
          </p:sp>
        </p:grpSp>
      </p:grpSp>
      <p:sp>
        <p:nvSpPr>
          <p:cNvPr id="16" name="Arrow: Left-Right 15">
            <a:extLst>
              <a:ext uri="{FF2B5EF4-FFF2-40B4-BE49-F238E27FC236}">
                <a16:creationId xmlns:a16="http://schemas.microsoft.com/office/drawing/2014/main" id="{BB854EE5-E0FA-4032-90E6-DE43661E705B}"/>
              </a:ext>
            </a:extLst>
          </p:cNvPr>
          <p:cNvSpPr/>
          <p:nvPr/>
        </p:nvSpPr>
        <p:spPr>
          <a:xfrm>
            <a:off x="1534461" y="5083801"/>
            <a:ext cx="9437789" cy="365125"/>
          </a:xfrm>
          <a:prstGeom prst="leftRightArrow">
            <a:avLst/>
          </a:prstGeom>
          <a:solidFill>
            <a:srgbClr val="7BA7BC"/>
          </a:solidFill>
          <a:scene3d>
            <a:camera prst="orthographicFront"/>
            <a:lightRig rig="chilly" dir="t"/>
          </a:scene3d>
          <a:sp3d z="12700" extrusionH="1700" prstMaterial="translucentPowder">
            <a:bevelT w="25400" h="6350" prst="softRound"/>
            <a:bevelB w="0" h="0" prst="convex"/>
          </a:sp3d>
        </p:spPr>
        <p:style>
          <a:lnRef idx="0">
            <a:schemeClr val="lt1">
              <a:hueOff val="0"/>
              <a:satOff val="0"/>
              <a:lumOff val="0"/>
              <a:alphaOff val="0"/>
            </a:schemeClr>
          </a:lnRef>
          <a:fillRef idx="1">
            <a:scrgbClr r="0" g="0" b="0"/>
          </a:fillRef>
          <a:effectRef idx="0">
            <a:schemeClr val="accent6">
              <a:tint val="60000"/>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30799050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3A70F-7EF4-4CA3-A60F-54C44399446C}"/>
              </a:ext>
            </a:extLst>
          </p:cNvPr>
          <p:cNvSpPr>
            <a:spLocks noGrp="1"/>
          </p:cNvSpPr>
          <p:nvPr>
            <p:ph type="title"/>
          </p:nvPr>
        </p:nvSpPr>
        <p:spPr>
          <a:xfrm>
            <a:off x="1219750" y="480441"/>
            <a:ext cx="10047407" cy="850474"/>
          </a:xfrm>
        </p:spPr>
        <p:txBody>
          <a:bodyPr>
            <a:normAutofit fontScale="90000"/>
          </a:bodyPr>
          <a:lstStyle/>
          <a:p>
            <a:r>
              <a:rPr lang="en-US" dirty="0">
                <a:solidFill>
                  <a:srgbClr val="AA191E"/>
                </a:solidFill>
              </a:rPr>
              <a:t>Supplemental Nutrition Assistance Program (SNAP)</a:t>
            </a:r>
          </a:p>
        </p:txBody>
      </p:sp>
      <p:sp>
        <p:nvSpPr>
          <p:cNvPr id="4" name="Slide Number Placeholder 3">
            <a:extLst>
              <a:ext uri="{FF2B5EF4-FFF2-40B4-BE49-F238E27FC236}">
                <a16:creationId xmlns:a16="http://schemas.microsoft.com/office/drawing/2014/main" id="{29B47074-08F3-4FBC-96DA-F9279CA3C6D1}"/>
              </a:ext>
            </a:extLst>
          </p:cNvPr>
          <p:cNvSpPr>
            <a:spLocks noGrp="1"/>
          </p:cNvSpPr>
          <p:nvPr>
            <p:ph type="sldNum" sz="quarter" idx="12"/>
          </p:nvPr>
        </p:nvSpPr>
        <p:spPr/>
        <p:txBody>
          <a:bodyPr/>
          <a:lstStyle/>
          <a:p>
            <a:fld id="{8E20E216-FE68-48F4-BD41-FCB634EBE786}" type="slidenum">
              <a:rPr lang="en-US" smtClean="0"/>
              <a:pPr/>
              <a:t>2</a:t>
            </a:fld>
            <a:endParaRPr lang="en-US" dirty="0"/>
          </a:p>
        </p:txBody>
      </p:sp>
      <p:sp>
        <p:nvSpPr>
          <p:cNvPr id="12" name="TextBox 11">
            <a:extLst>
              <a:ext uri="{FF2B5EF4-FFF2-40B4-BE49-F238E27FC236}">
                <a16:creationId xmlns:a16="http://schemas.microsoft.com/office/drawing/2014/main" id="{5B095857-87D5-4ECE-AB1C-117A2D65E675}"/>
              </a:ext>
            </a:extLst>
          </p:cNvPr>
          <p:cNvSpPr txBox="1"/>
          <p:nvPr/>
        </p:nvSpPr>
        <p:spPr>
          <a:xfrm>
            <a:off x="1296697" y="1752919"/>
            <a:ext cx="6451537" cy="1200329"/>
          </a:xfrm>
          <a:prstGeom prst="rect">
            <a:avLst/>
          </a:prstGeom>
          <a:noFill/>
        </p:spPr>
        <p:txBody>
          <a:bodyPr wrap="square" rtlCol="0">
            <a:spAutoFit/>
          </a:bodyPr>
          <a:lstStyle/>
          <a:p>
            <a:r>
              <a:rPr lang="en-US" dirty="0">
                <a:solidFill>
                  <a:srgbClr val="414042"/>
                </a:solidFill>
                <a:latin typeface="Open Sans" panose="020B0606030504020204" pitchFamily="34" charset="0"/>
                <a:ea typeface="Open Sans" panose="020B0606030504020204" pitchFamily="34" charset="0"/>
                <a:cs typeface="Open Sans" panose="020B0606030504020204" pitchFamily="34" charset="0"/>
              </a:rPr>
              <a:t>Supplemental Nutrition Assistance Program is a federal program that provides nutrition benefits to low-income individuals and families.</a:t>
            </a:r>
          </a:p>
          <a:p>
            <a:endParaRPr lang="en-US"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3" name="Group 2">
            <a:extLst>
              <a:ext uri="{FF2B5EF4-FFF2-40B4-BE49-F238E27FC236}">
                <a16:creationId xmlns:a16="http://schemas.microsoft.com/office/drawing/2014/main" id="{C780AA91-110D-40A1-986E-F6A1020CA67F}"/>
              </a:ext>
            </a:extLst>
          </p:cNvPr>
          <p:cNvGrpSpPr/>
          <p:nvPr/>
        </p:nvGrpSpPr>
        <p:grpSpPr>
          <a:xfrm>
            <a:off x="7933126" y="981884"/>
            <a:ext cx="3767137" cy="4894232"/>
            <a:chOff x="7933126" y="981884"/>
            <a:chExt cx="3767137" cy="4894232"/>
          </a:xfrm>
        </p:grpSpPr>
        <p:pic>
          <p:nvPicPr>
            <p:cNvPr id="17" name="Picture 2">
              <a:extLst>
                <a:ext uri="{FF2B5EF4-FFF2-40B4-BE49-F238E27FC236}">
                  <a16:creationId xmlns:a16="http://schemas.microsoft.com/office/drawing/2014/main" id="{8F428D53-82C7-4851-BAA7-E73E78618F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3126" y="3524464"/>
              <a:ext cx="3767137" cy="235165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10D0E481-13E7-4FFD-A5AC-D35105961F4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67368" y="981884"/>
              <a:ext cx="3498654" cy="2332436"/>
            </a:xfrm>
            <a:prstGeom prst="rect">
              <a:avLst/>
            </a:prstGeom>
          </p:spPr>
        </p:pic>
      </p:grpSp>
      <p:sp>
        <p:nvSpPr>
          <p:cNvPr id="9" name="TextBox 8">
            <a:extLst>
              <a:ext uri="{FF2B5EF4-FFF2-40B4-BE49-F238E27FC236}">
                <a16:creationId xmlns:a16="http://schemas.microsoft.com/office/drawing/2014/main" id="{1582F74D-578F-4015-BD21-5A9F048FA972}"/>
              </a:ext>
            </a:extLst>
          </p:cNvPr>
          <p:cNvSpPr txBox="1"/>
          <p:nvPr/>
        </p:nvSpPr>
        <p:spPr>
          <a:xfrm>
            <a:off x="1296697" y="2852655"/>
            <a:ext cx="6451537" cy="923330"/>
          </a:xfrm>
          <a:prstGeom prst="rect">
            <a:avLst/>
          </a:prstGeom>
          <a:noFill/>
        </p:spPr>
        <p:txBody>
          <a:bodyPr wrap="square" rtlCol="0">
            <a:spAutoFit/>
          </a:bodyPr>
          <a:lstStyle/>
          <a:p>
            <a:r>
              <a:rPr lang="en-US" dirty="0">
                <a:solidFill>
                  <a:srgbClr val="414042"/>
                </a:solidFill>
                <a:latin typeface="Open Sans" panose="020B0606030504020204" pitchFamily="34" charset="0"/>
                <a:ea typeface="Open Sans" panose="020B0606030504020204" pitchFamily="34" charset="0"/>
                <a:cs typeface="Open Sans" panose="020B0606030504020204" pitchFamily="34" charset="0"/>
              </a:rPr>
              <a:t>SNAP benefits are issued via the Michigan Bridge Card and recipients can use them at participating stores and farmers markets to purchase food. </a:t>
            </a:r>
          </a:p>
        </p:txBody>
      </p:sp>
      <p:sp>
        <p:nvSpPr>
          <p:cNvPr id="10" name="TextBox 9">
            <a:extLst>
              <a:ext uri="{FF2B5EF4-FFF2-40B4-BE49-F238E27FC236}">
                <a16:creationId xmlns:a16="http://schemas.microsoft.com/office/drawing/2014/main" id="{7EE3FFA2-3432-4D27-8352-DD85902BB39C}"/>
              </a:ext>
            </a:extLst>
          </p:cNvPr>
          <p:cNvSpPr txBox="1"/>
          <p:nvPr/>
        </p:nvSpPr>
        <p:spPr>
          <a:xfrm>
            <a:off x="1296697" y="3998558"/>
            <a:ext cx="6451537" cy="1754326"/>
          </a:xfrm>
          <a:prstGeom prst="rect">
            <a:avLst/>
          </a:prstGeom>
          <a:noFill/>
        </p:spPr>
        <p:txBody>
          <a:bodyPr wrap="square" rtlCol="0">
            <a:spAutoFit/>
          </a:bodyPr>
          <a:lstStyle/>
          <a:p>
            <a:r>
              <a:rPr lang="en-US" dirty="0">
                <a:solidFill>
                  <a:srgbClr val="414042"/>
                </a:solidFill>
                <a:latin typeface="Open Sans" panose="020B0606030504020204" pitchFamily="34" charset="0"/>
                <a:ea typeface="Open Sans" panose="020B0606030504020204" pitchFamily="34" charset="0"/>
                <a:cs typeface="Open Sans" panose="020B0606030504020204" pitchFamily="34" charset="0"/>
              </a:rPr>
              <a:t>Over 48% of seniors eligible for SNAP do not apply for or receive the benefit. The purpose of SNAP is to end hunger, improve nutrition, and improve health. Seniors facing hunger have an increased risk of developing health issues like heart attack and congestive heart failure.</a:t>
            </a:r>
          </a:p>
          <a:p>
            <a:endParaRPr lang="en-US"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1596076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randombar(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randombar(horizontal)">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3A70F-7EF4-4CA3-A60F-54C44399446C}"/>
              </a:ext>
            </a:extLst>
          </p:cNvPr>
          <p:cNvSpPr>
            <a:spLocks noGrp="1"/>
          </p:cNvSpPr>
          <p:nvPr>
            <p:ph type="title"/>
          </p:nvPr>
        </p:nvSpPr>
        <p:spPr>
          <a:xfrm>
            <a:off x="1219750" y="480441"/>
            <a:ext cx="10047407" cy="850474"/>
          </a:xfrm>
        </p:spPr>
        <p:txBody>
          <a:bodyPr>
            <a:normAutofit/>
          </a:bodyPr>
          <a:lstStyle/>
          <a:p>
            <a:r>
              <a:rPr lang="en-US" dirty="0">
                <a:solidFill>
                  <a:srgbClr val="AA191E"/>
                </a:solidFill>
              </a:rPr>
              <a:t>Medicaid</a:t>
            </a:r>
          </a:p>
        </p:txBody>
      </p:sp>
      <p:sp>
        <p:nvSpPr>
          <p:cNvPr id="4" name="Slide Number Placeholder 3">
            <a:extLst>
              <a:ext uri="{FF2B5EF4-FFF2-40B4-BE49-F238E27FC236}">
                <a16:creationId xmlns:a16="http://schemas.microsoft.com/office/drawing/2014/main" id="{29B47074-08F3-4FBC-96DA-F9279CA3C6D1}"/>
              </a:ext>
            </a:extLst>
          </p:cNvPr>
          <p:cNvSpPr>
            <a:spLocks noGrp="1"/>
          </p:cNvSpPr>
          <p:nvPr>
            <p:ph type="sldNum" sz="quarter" idx="12"/>
          </p:nvPr>
        </p:nvSpPr>
        <p:spPr/>
        <p:txBody>
          <a:bodyPr/>
          <a:lstStyle/>
          <a:p>
            <a:fld id="{8E20E216-FE68-48F4-BD41-FCB634EBE786}" type="slidenum">
              <a:rPr lang="en-US" smtClean="0"/>
              <a:pPr/>
              <a:t>3</a:t>
            </a:fld>
            <a:endParaRPr lang="en-US" dirty="0"/>
          </a:p>
        </p:txBody>
      </p:sp>
      <p:sp>
        <p:nvSpPr>
          <p:cNvPr id="12" name="TextBox 11">
            <a:extLst>
              <a:ext uri="{FF2B5EF4-FFF2-40B4-BE49-F238E27FC236}">
                <a16:creationId xmlns:a16="http://schemas.microsoft.com/office/drawing/2014/main" id="{5B095857-87D5-4ECE-AB1C-117A2D65E675}"/>
              </a:ext>
            </a:extLst>
          </p:cNvPr>
          <p:cNvSpPr txBox="1"/>
          <p:nvPr/>
        </p:nvSpPr>
        <p:spPr>
          <a:xfrm>
            <a:off x="1296697" y="1752919"/>
            <a:ext cx="6451537" cy="2585323"/>
          </a:xfrm>
          <a:prstGeom prst="rect">
            <a:avLst/>
          </a:prstGeom>
          <a:noFill/>
        </p:spPr>
        <p:txBody>
          <a:bodyPr wrap="square" rtlCol="0">
            <a:spAutoFit/>
          </a:bodyPr>
          <a:lstStyle/>
          <a:p>
            <a:r>
              <a:rPr lang="en-US" dirty="0">
                <a:latin typeface="Open Sans" panose="020B0606030504020204" pitchFamily="34" charset="0"/>
                <a:ea typeface="Open Sans" panose="020B0606030504020204" pitchFamily="34" charset="0"/>
                <a:cs typeface="Open Sans" panose="020B0606030504020204" pitchFamily="34" charset="0"/>
              </a:rPr>
              <a:t>Medicaid is a low-income healthcare program that is funded by the state and federal government and run by the state. </a:t>
            </a:r>
          </a:p>
          <a:p>
            <a:endParaRPr lang="en-US" dirty="0">
              <a:latin typeface="Open Sans" panose="020B0606030504020204" pitchFamily="34" charset="0"/>
              <a:ea typeface="Open Sans" panose="020B0606030504020204" pitchFamily="34" charset="0"/>
              <a:cs typeface="Open Sans" panose="020B0606030504020204" pitchFamily="34" charset="0"/>
            </a:endParaRPr>
          </a:p>
          <a:p>
            <a:r>
              <a:rPr lang="en-US" dirty="0">
                <a:latin typeface="Open Sans" panose="020B0606030504020204" pitchFamily="34" charset="0"/>
                <a:ea typeface="Open Sans" panose="020B0606030504020204" pitchFamily="34" charset="0"/>
                <a:cs typeface="Open Sans" panose="020B0606030504020204" pitchFamily="34" charset="0"/>
              </a:rPr>
              <a:t>Available to low-income p</a:t>
            </a:r>
            <a:r>
              <a:rPr lang="en-US" dirty="0">
                <a:solidFill>
                  <a:srgbClr val="333333"/>
                </a:solidFill>
                <a:latin typeface="Open Sans" panose="020B0606030504020204" pitchFamily="34" charset="0"/>
                <a:ea typeface="Open Sans" panose="020B0606030504020204" pitchFamily="34" charset="0"/>
                <a:cs typeface="Open Sans" panose="020B0606030504020204" pitchFamily="34" charset="0"/>
              </a:rPr>
              <a:t>ersons aged 65 or older; blind or permanently disabled persons; members of families with dependent children; children in foster care homes; pregnant women; and individuals under age 21 in psychiatric hospitals.</a:t>
            </a:r>
            <a:endParaRPr lang="en-US"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3" name="Group 2">
            <a:extLst>
              <a:ext uri="{FF2B5EF4-FFF2-40B4-BE49-F238E27FC236}">
                <a16:creationId xmlns:a16="http://schemas.microsoft.com/office/drawing/2014/main" id="{0F351743-AA87-44FC-9EFE-1D1CAF5898C1}"/>
              </a:ext>
            </a:extLst>
          </p:cNvPr>
          <p:cNvGrpSpPr/>
          <p:nvPr/>
        </p:nvGrpSpPr>
        <p:grpSpPr>
          <a:xfrm>
            <a:off x="8126361" y="981884"/>
            <a:ext cx="3380666" cy="4723429"/>
            <a:chOff x="8126361" y="981884"/>
            <a:chExt cx="3380666" cy="4723429"/>
          </a:xfrm>
        </p:grpSpPr>
        <p:pic>
          <p:nvPicPr>
            <p:cNvPr id="5" name="Picture 4" descr="A person wearing a blue shirt&#10;&#10;Description automatically generated">
              <a:extLst>
                <a:ext uri="{FF2B5EF4-FFF2-40B4-BE49-F238E27FC236}">
                  <a16:creationId xmlns:a16="http://schemas.microsoft.com/office/drawing/2014/main" id="{72B5D63D-E6A1-437D-9B80-F9C586A2C7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26361" y="981884"/>
              <a:ext cx="3380666" cy="2253778"/>
            </a:xfrm>
            <a:prstGeom prst="rect">
              <a:avLst/>
            </a:prstGeom>
          </p:spPr>
        </p:pic>
        <p:pic>
          <p:nvPicPr>
            <p:cNvPr id="9" name="Picture 19" descr="mihealth_card_on_51703_7">
              <a:extLst>
                <a:ext uri="{FF2B5EF4-FFF2-40B4-BE49-F238E27FC236}">
                  <a16:creationId xmlns:a16="http://schemas.microsoft.com/office/drawing/2014/main" id="{DB39936B-4044-47DA-824D-E9B9C48034B6}"/>
                </a:ext>
              </a:extLst>
            </p:cNvPr>
            <p:cNvPicPr>
              <a:picLocks noChangeAspect="1" noChangeArrowheads="1"/>
            </p:cNvPicPr>
            <p:nvPr/>
          </p:nvPicPr>
          <p:blipFill>
            <a:blip r:embed="rId4"/>
            <a:srcRect/>
            <a:stretch>
              <a:fillRect/>
            </a:stretch>
          </p:blipFill>
          <p:spPr bwMode="auto">
            <a:xfrm>
              <a:off x="8126361" y="3574267"/>
              <a:ext cx="3380666" cy="2131046"/>
            </a:xfrm>
            <a:prstGeom prst="rect">
              <a:avLst/>
            </a:prstGeom>
            <a:noFill/>
            <a:ln w="9525">
              <a:noFill/>
              <a:miter lim="800000"/>
              <a:headEnd/>
              <a:tailEnd/>
            </a:ln>
          </p:spPr>
        </p:pic>
      </p:grpSp>
    </p:spTree>
    <p:extLst>
      <p:ext uri="{BB962C8B-B14F-4D97-AF65-F5344CB8AC3E}">
        <p14:creationId xmlns:p14="http://schemas.microsoft.com/office/powerpoint/2010/main" val="33664109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3A70F-7EF4-4CA3-A60F-54C44399446C}"/>
              </a:ext>
            </a:extLst>
          </p:cNvPr>
          <p:cNvSpPr>
            <a:spLocks noGrp="1"/>
          </p:cNvSpPr>
          <p:nvPr>
            <p:ph type="title"/>
          </p:nvPr>
        </p:nvSpPr>
        <p:spPr>
          <a:xfrm>
            <a:off x="1219750" y="480441"/>
            <a:ext cx="10047407" cy="850474"/>
          </a:xfrm>
        </p:spPr>
        <p:txBody>
          <a:bodyPr>
            <a:normAutofit fontScale="90000"/>
          </a:bodyPr>
          <a:lstStyle/>
          <a:p>
            <a:r>
              <a:rPr lang="en-US" dirty="0">
                <a:solidFill>
                  <a:srgbClr val="AA191E"/>
                </a:solidFill>
              </a:rPr>
              <a:t>Medicare and Medicare Savings Program</a:t>
            </a:r>
          </a:p>
        </p:txBody>
      </p:sp>
      <p:sp>
        <p:nvSpPr>
          <p:cNvPr id="4" name="Slide Number Placeholder 3">
            <a:extLst>
              <a:ext uri="{FF2B5EF4-FFF2-40B4-BE49-F238E27FC236}">
                <a16:creationId xmlns:a16="http://schemas.microsoft.com/office/drawing/2014/main" id="{29B47074-08F3-4FBC-96DA-F9279CA3C6D1}"/>
              </a:ext>
            </a:extLst>
          </p:cNvPr>
          <p:cNvSpPr>
            <a:spLocks noGrp="1"/>
          </p:cNvSpPr>
          <p:nvPr>
            <p:ph type="sldNum" sz="quarter" idx="12"/>
          </p:nvPr>
        </p:nvSpPr>
        <p:spPr/>
        <p:txBody>
          <a:bodyPr/>
          <a:lstStyle/>
          <a:p>
            <a:fld id="{8E20E216-FE68-48F4-BD41-FCB634EBE786}" type="slidenum">
              <a:rPr lang="en-US" smtClean="0"/>
              <a:pPr/>
              <a:t>4</a:t>
            </a:fld>
            <a:endParaRPr lang="en-US" dirty="0"/>
          </a:p>
        </p:txBody>
      </p:sp>
      <p:sp>
        <p:nvSpPr>
          <p:cNvPr id="12" name="TextBox 11">
            <a:extLst>
              <a:ext uri="{FF2B5EF4-FFF2-40B4-BE49-F238E27FC236}">
                <a16:creationId xmlns:a16="http://schemas.microsoft.com/office/drawing/2014/main" id="{5B095857-87D5-4ECE-AB1C-117A2D65E675}"/>
              </a:ext>
            </a:extLst>
          </p:cNvPr>
          <p:cNvSpPr txBox="1"/>
          <p:nvPr/>
        </p:nvSpPr>
        <p:spPr>
          <a:xfrm>
            <a:off x="1219747" y="1330915"/>
            <a:ext cx="8190065" cy="1200329"/>
          </a:xfrm>
          <a:prstGeom prst="rect">
            <a:avLst/>
          </a:prstGeom>
          <a:noFill/>
        </p:spPr>
        <p:txBody>
          <a:bodyPr wrap="square" rtlCol="0">
            <a:spAutoFit/>
          </a:bodyPr>
          <a:lstStyle/>
          <a:p>
            <a:r>
              <a:rPr lang="en-US" dirty="0">
                <a:solidFill>
                  <a:srgbClr val="414042"/>
                </a:solidFill>
                <a:latin typeface="Open Sans" panose="020B0606030504020204" pitchFamily="34" charset="0"/>
                <a:ea typeface="Open Sans" panose="020B0606030504020204" pitchFamily="34" charset="0"/>
                <a:cs typeface="Open Sans" panose="020B0606030504020204" pitchFamily="34" charset="0"/>
              </a:rPr>
              <a:t>Medicare is federal health insurance program available, regardless of income, medical history, or health status, to persons who are 65 or older, certain younger people with disabilities and people diagnosed with end-stage renal disease (ESRD) and amyotrophic lateral sclerosis (ALS)</a:t>
            </a:r>
            <a:endParaRPr lang="en-US" dirty="0">
              <a:solidFill>
                <a:srgbClr val="414042"/>
              </a:solidFill>
            </a:endParaRPr>
          </a:p>
        </p:txBody>
      </p:sp>
      <p:grpSp>
        <p:nvGrpSpPr>
          <p:cNvPr id="5" name="Group 4">
            <a:extLst>
              <a:ext uri="{FF2B5EF4-FFF2-40B4-BE49-F238E27FC236}">
                <a16:creationId xmlns:a16="http://schemas.microsoft.com/office/drawing/2014/main" id="{68414034-DB0A-4445-B474-567B9A2E919D}"/>
              </a:ext>
            </a:extLst>
          </p:cNvPr>
          <p:cNvGrpSpPr/>
          <p:nvPr/>
        </p:nvGrpSpPr>
        <p:grpSpPr>
          <a:xfrm>
            <a:off x="9505507" y="1330915"/>
            <a:ext cx="2350960" cy="3525876"/>
            <a:chOff x="9165265" y="1480219"/>
            <a:chExt cx="2350960" cy="3525876"/>
          </a:xfrm>
        </p:grpSpPr>
        <p:pic>
          <p:nvPicPr>
            <p:cNvPr id="3" name="Picture 22" descr="MedicareCard_96834_7">
              <a:extLst>
                <a:ext uri="{FF2B5EF4-FFF2-40B4-BE49-F238E27FC236}">
                  <a16:creationId xmlns:a16="http://schemas.microsoft.com/office/drawing/2014/main" id="{EEDD8C42-FF8A-46DF-B841-A08C5AF44F6F}"/>
                </a:ext>
              </a:extLst>
            </p:cNvPr>
            <p:cNvPicPr>
              <a:picLocks noChangeAspect="1" noChangeArrowheads="1"/>
            </p:cNvPicPr>
            <p:nvPr/>
          </p:nvPicPr>
          <p:blipFill>
            <a:blip r:embed="rId3"/>
            <a:srcRect/>
            <a:stretch>
              <a:fillRect/>
            </a:stretch>
          </p:blipFill>
          <p:spPr bwMode="auto">
            <a:xfrm>
              <a:off x="9165265" y="3196681"/>
              <a:ext cx="2350960" cy="1809414"/>
            </a:xfrm>
            <a:prstGeom prst="rect">
              <a:avLst/>
            </a:prstGeom>
            <a:noFill/>
            <a:ln w="9525">
              <a:noFill/>
              <a:miter lim="800000"/>
              <a:headEnd/>
              <a:tailEnd/>
            </a:ln>
          </p:spPr>
        </p:pic>
        <p:pic>
          <p:nvPicPr>
            <p:cNvPr id="8" name="Picture 7" descr="A group of items on a table&#10;&#10;Description automatically generated">
              <a:extLst>
                <a:ext uri="{FF2B5EF4-FFF2-40B4-BE49-F238E27FC236}">
                  <a16:creationId xmlns:a16="http://schemas.microsoft.com/office/drawing/2014/main" id="{97E3FB9D-1914-445E-9343-25BFD05AAC4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65265" y="1480219"/>
              <a:ext cx="2350960" cy="1567158"/>
            </a:xfrm>
            <a:prstGeom prst="rect">
              <a:avLst/>
            </a:prstGeom>
          </p:spPr>
        </p:pic>
      </p:grpSp>
      <p:sp>
        <p:nvSpPr>
          <p:cNvPr id="11" name="TextBox 10">
            <a:extLst>
              <a:ext uri="{FF2B5EF4-FFF2-40B4-BE49-F238E27FC236}">
                <a16:creationId xmlns:a16="http://schemas.microsoft.com/office/drawing/2014/main" id="{17290C7C-C876-4982-85F7-4B2C3AD1A430}"/>
              </a:ext>
            </a:extLst>
          </p:cNvPr>
          <p:cNvSpPr txBox="1"/>
          <p:nvPr/>
        </p:nvSpPr>
        <p:spPr>
          <a:xfrm>
            <a:off x="1219747" y="2630220"/>
            <a:ext cx="8190064" cy="1631216"/>
          </a:xfrm>
          <a:prstGeom prst="rect">
            <a:avLst/>
          </a:prstGeom>
          <a:noFill/>
        </p:spPr>
        <p:txBody>
          <a:bodyPr wrap="square" rtlCol="0">
            <a:spAutoFit/>
          </a:bodyPr>
          <a:lstStyle/>
          <a:p>
            <a:r>
              <a:rPr lang="en-US" dirty="0">
                <a:solidFill>
                  <a:srgbClr val="414042"/>
                </a:solidFill>
                <a:latin typeface="Arial" panose="020B0604020202020204" pitchFamily="34" charset="0"/>
              </a:rPr>
              <a:t>Medicare consists of:</a:t>
            </a:r>
          </a:p>
          <a:p>
            <a:r>
              <a:rPr lang="en-US" b="1" dirty="0">
                <a:solidFill>
                  <a:srgbClr val="414042"/>
                </a:solidFill>
                <a:latin typeface="Arial" panose="020B0604020202020204" pitchFamily="34" charset="0"/>
              </a:rPr>
              <a:t>Medicare Part A (</a:t>
            </a:r>
            <a:r>
              <a:rPr lang="en-US" b="1" dirty="0">
                <a:solidFill>
                  <a:srgbClr val="414042"/>
                </a:solidFill>
                <a:latin typeface="Open Sans" panose="020B0606030504020204" pitchFamily="34" charset="0"/>
                <a:ea typeface="Open Sans" panose="020B0606030504020204" pitchFamily="34" charset="0"/>
                <a:cs typeface="Open Sans" panose="020B0606030504020204" pitchFamily="34" charset="0"/>
              </a:rPr>
              <a:t>Hospital Insurance)</a:t>
            </a:r>
          </a:p>
          <a:p>
            <a:pPr lvl="1">
              <a:buFont typeface="Arial" panose="020B0604020202020204" pitchFamily="34" charset="0"/>
              <a:buChar char="•"/>
            </a:pPr>
            <a:r>
              <a:rPr lang="en-US" sz="1600" b="1" dirty="0">
                <a:solidFill>
                  <a:srgbClr val="414042"/>
                </a:solidFill>
                <a:latin typeface="Open Sans" panose="020B0606030504020204" pitchFamily="34" charset="0"/>
                <a:ea typeface="Open Sans" panose="020B0606030504020204" pitchFamily="34" charset="0"/>
                <a:cs typeface="Open Sans" panose="020B0606030504020204" pitchFamily="34" charset="0"/>
              </a:rPr>
              <a:t>Premium-Free Part A: </a:t>
            </a:r>
            <a:r>
              <a:rPr lang="en-US" sz="1600" dirty="0">
                <a:solidFill>
                  <a:srgbClr val="414042"/>
                </a:solidFill>
                <a:latin typeface="Open Sans" panose="020B0606030504020204" pitchFamily="34" charset="0"/>
                <a:ea typeface="Open Sans" panose="020B0606030504020204" pitchFamily="34" charset="0"/>
                <a:cs typeface="Open Sans" panose="020B0606030504020204" pitchFamily="34" charset="0"/>
              </a:rPr>
              <a:t>Eligible for Social Security Retirement and paid payroll taxes for 10 or more years</a:t>
            </a:r>
          </a:p>
          <a:p>
            <a:pPr lvl="1">
              <a:buFont typeface="Arial" panose="020B0604020202020204" pitchFamily="34" charset="0"/>
              <a:buChar char="•"/>
            </a:pPr>
            <a:r>
              <a:rPr lang="en-US" sz="1600" b="1" dirty="0">
                <a:solidFill>
                  <a:srgbClr val="414042"/>
                </a:solidFill>
                <a:latin typeface="Open Sans" panose="020B0606030504020204" pitchFamily="34" charset="0"/>
                <a:ea typeface="Open Sans" panose="020B0606030504020204" pitchFamily="34" charset="0"/>
                <a:cs typeface="Open Sans" panose="020B0606030504020204" pitchFamily="34" charset="0"/>
              </a:rPr>
              <a:t>Premium for Part A: </a:t>
            </a:r>
            <a:r>
              <a:rPr lang="en-US" sz="1600" dirty="0">
                <a:solidFill>
                  <a:srgbClr val="414042"/>
                </a:solidFill>
                <a:latin typeface="Open Sans" panose="020B0606030504020204" pitchFamily="34" charset="0"/>
                <a:ea typeface="Open Sans" panose="020B0606030504020204" pitchFamily="34" charset="0"/>
                <a:cs typeface="Open Sans" panose="020B0606030504020204" pitchFamily="34" charset="0"/>
              </a:rPr>
              <a:t>Either $499 a month or $274 depending on work history/payroll taxes.</a:t>
            </a:r>
          </a:p>
        </p:txBody>
      </p:sp>
      <p:sp>
        <p:nvSpPr>
          <p:cNvPr id="9" name="TextBox 8">
            <a:extLst>
              <a:ext uri="{FF2B5EF4-FFF2-40B4-BE49-F238E27FC236}">
                <a16:creationId xmlns:a16="http://schemas.microsoft.com/office/drawing/2014/main" id="{BD1E2212-A89C-4199-93C0-06FA949FCCD4}"/>
              </a:ext>
            </a:extLst>
          </p:cNvPr>
          <p:cNvSpPr txBox="1"/>
          <p:nvPr/>
        </p:nvSpPr>
        <p:spPr>
          <a:xfrm>
            <a:off x="1219747" y="5224342"/>
            <a:ext cx="8190064" cy="1107996"/>
          </a:xfrm>
          <a:prstGeom prst="rect">
            <a:avLst/>
          </a:prstGeom>
          <a:noFill/>
        </p:spPr>
        <p:txBody>
          <a:bodyPr wrap="square" rtlCol="0">
            <a:spAutoFit/>
          </a:bodyPr>
          <a:lstStyle/>
          <a:p>
            <a:r>
              <a:rPr lang="en-US" b="1" dirty="0">
                <a:solidFill>
                  <a:srgbClr val="414042"/>
                </a:solidFill>
                <a:latin typeface="Open Sans" panose="020B0606030504020204" pitchFamily="34" charset="0"/>
                <a:ea typeface="Open Sans" panose="020B0606030504020204" pitchFamily="34" charset="0"/>
                <a:cs typeface="Open Sans" panose="020B0606030504020204" pitchFamily="34" charset="0"/>
              </a:rPr>
              <a:t>Medicare Part D (prescription drug coverage)</a:t>
            </a:r>
          </a:p>
          <a:p>
            <a:pPr lvl="1">
              <a:buFont typeface="Arial" panose="020B0604020202020204" pitchFamily="34" charset="0"/>
              <a:buChar char="•"/>
            </a:pPr>
            <a:r>
              <a:rPr lang="en-US" sz="1600" dirty="0">
                <a:solidFill>
                  <a:srgbClr val="414042"/>
                </a:solidFill>
                <a:latin typeface="Open Sans" panose="020B0606030504020204" pitchFamily="34" charset="0"/>
                <a:ea typeface="Open Sans" panose="020B0606030504020204" pitchFamily="34" charset="0"/>
                <a:cs typeface="Open Sans" panose="020B0606030504020204" pitchFamily="34" charset="0"/>
              </a:rPr>
              <a:t>Government contracts with private companies and therefore the Part D monthly premium varies by plan (unless eligible for the Medicare Extra help/Low-income subsidy, which we will cover soon)</a:t>
            </a:r>
            <a:endParaRPr lang="en-US" dirty="0">
              <a:solidFill>
                <a:srgbClr val="41404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TextBox 9">
            <a:extLst>
              <a:ext uri="{FF2B5EF4-FFF2-40B4-BE49-F238E27FC236}">
                <a16:creationId xmlns:a16="http://schemas.microsoft.com/office/drawing/2014/main" id="{618846FF-020D-4E8E-8306-B8953D27802E}"/>
              </a:ext>
            </a:extLst>
          </p:cNvPr>
          <p:cNvSpPr txBox="1"/>
          <p:nvPr/>
        </p:nvSpPr>
        <p:spPr>
          <a:xfrm>
            <a:off x="1219747" y="4352710"/>
            <a:ext cx="8190064" cy="861774"/>
          </a:xfrm>
          <a:prstGeom prst="rect">
            <a:avLst/>
          </a:prstGeom>
          <a:noFill/>
        </p:spPr>
        <p:txBody>
          <a:bodyPr wrap="square" rtlCol="0">
            <a:spAutoFit/>
          </a:bodyPr>
          <a:lstStyle/>
          <a:p>
            <a:r>
              <a:rPr lang="en-US" b="1" dirty="0">
                <a:solidFill>
                  <a:srgbClr val="414042"/>
                </a:solidFill>
                <a:latin typeface="Open Sans" panose="020B0606030504020204" pitchFamily="34" charset="0"/>
                <a:ea typeface="Open Sans" panose="020B0606030504020204" pitchFamily="34" charset="0"/>
                <a:cs typeface="Open Sans" panose="020B0606030504020204" pitchFamily="34" charset="0"/>
              </a:rPr>
              <a:t>Medicare Part B (Medical Insurance)</a:t>
            </a:r>
          </a:p>
          <a:p>
            <a:pPr lvl="1">
              <a:buFont typeface="Arial" panose="020B0604020202020204" pitchFamily="34" charset="0"/>
              <a:buChar char="•"/>
            </a:pPr>
            <a:r>
              <a:rPr lang="en-US" sz="1600" dirty="0">
                <a:solidFill>
                  <a:srgbClr val="414042"/>
                </a:solidFill>
                <a:latin typeface="Open Sans" panose="020B0606030504020204" pitchFamily="34" charset="0"/>
                <a:ea typeface="Open Sans" panose="020B0606030504020204" pitchFamily="34" charset="0"/>
                <a:cs typeface="Open Sans" panose="020B0606030504020204" pitchFamily="34" charset="0"/>
              </a:rPr>
              <a:t>Part B premium amount in 2021 is $170.10 (unless eligible for the Medicare Savings Program, which we will cover soon)</a:t>
            </a:r>
          </a:p>
        </p:txBody>
      </p:sp>
    </p:spTree>
    <p:extLst>
      <p:ext uri="{BB962C8B-B14F-4D97-AF65-F5344CB8AC3E}">
        <p14:creationId xmlns:p14="http://schemas.microsoft.com/office/powerpoint/2010/main" val="25370740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1"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3A70F-7EF4-4CA3-A60F-54C44399446C}"/>
              </a:ext>
            </a:extLst>
          </p:cNvPr>
          <p:cNvSpPr>
            <a:spLocks noGrp="1"/>
          </p:cNvSpPr>
          <p:nvPr>
            <p:ph type="title"/>
          </p:nvPr>
        </p:nvSpPr>
        <p:spPr>
          <a:xfrm>
            <a:off x="1219750" y="480441"/>
            <a:ext cx="10047407" cy="850474"/>
          </a:xfrm>
        </p:spPr>
        <p:txBody>
          <a:bodyPr>
            <a:normAutofit/>
          </a:bodyPr>
          <a:lstStyle/>
          <a:p>
            <a:r>
              <a:rPr lang="en-US" dirty="0">
                <a:solidFill>
                  <a:srgbClr val="AA191E"/>
                </a:solidFill>
              </a:rPr>
              <a:t>Medicare Extra Help</a:t>
            </a:r>
          </a:p>
        </p:txBody>
      </p:sp>
      <p:sp>
        <p:nvSpPr>
          <p:cNvPr id="4" name="Slide Number Placeholder 3">
            <a:extLst>
              <a:ext uri="{FF2B5EF4-FFF2-40B4-BE49-F238E27FC236}">
                <a16:creationId xmlns:a16="http://schemas.microsoft.com/office/drawing/2014/main" id="{29B47074-08F3-4FBC-96DA-F9279CA3C6D1}"/>
              </a:ext>
            </a:extLst>
          </p:cNvPr>
          <p:cNvSpPr>
            <a:spLocks noGrp="1"/>
          </p:cNvSpPr>
          <p:nvPr>
            <p:ph type="sldNum" sz="quarter" idx="12"/>
          </p:nvPr>
        </p:nvSpPr>
        <p:spPr/>
        <p:txBody>
          <a:bodyPr/>
          <a:lstStyle/>
          <a:p>
            <a:fld id="{8E20E216-FE68-48F4-BD41-FCB634EBE786}" type="slidenum">
              <a:rPr lang="en-US" smtClean="0"/>
              <a:pPr/>
              <a:t>5</a:t>
            </a:fld>
            <a:endParaRPr lang="en-US" dirty="0"/>
          </a:p>
        </p:txBody>
      </p:sp>
      <p:sp>
        <p:nvSpPr>
          <p:cNvPr id="12" name="TextBox 11">
            <a:extLst>
              <a:ext uri="{FF2B5EF4-FFF2-40B4-BE49-F238E27FC236}">
                <a16:creationId xmlns:a16="http://schemas.microsoft.com/office/drawing/2014/main" id="{5B095857-87D5-4ECE-AB1C-117A2D65E675}"/>
              </a:ext>
            </a:extLst>
          </p:cNvPr>
          <p:cNvSpPr txBox="1"/>
          <p:nvPr/>
        </p:nvSpPr>
        <p:spPr>
          <a:xfrm>
            <a:off x="1219750" y="1264020"/>
            <a:ext cx="8190065" cy="2062103"/>
          </a:xfrm>
          <a:prstGeom prst="rect">
            <a:avLst/>
          </a:prstGeom>
          <a:noFill/>
        </p:spPr>
        <p:txBody>
          <a:bodyPr wrap="square" rtlCol="0">
            <a:spAutoFit/>
          </a:bodyPr>
          <a:lstStyle/>
          <a:p>
            <a:r>
              <a:rPr lang="en-US" sz="1600" dirty="0">
                <a:solidFill>
                  <a:srgbClr val="414042"/>
                </a:solidFill>
                <a:latin typeface="Open Sans" panose="020B0606030504020204" pitchFamily="34" charset="0"/>
              </a:rPr>
              <a:t>Medicare Extra Help can help individuals with limited resources and income “get Extra Help with the costs — monthly premiums, annual deductibles, and prescription co-payments — related to a Medicare prescription drug plan. Social Security/Medicare decides if you qualify for the program known as “Extra Help” that helps with drug costs.</a:t>
            </a:r>
          </a:p>
          <a:p>
            <a:endParaRPr lang="en-US" sz="1600" dirty="0">
              <a:solidFill>
                <a:srgbClr val="414042"/>
              </a:solidFill>
              <a:latin typeface="Open Sans" panose="020B0606030504020204" pitchFamily="34" charset="0"/>
              <a:ea typeface="Open Sans" panose="020B0606030504020204" pitchFamily="34" charset="0"/>
              <a:cs typeface="Open Sans" panose="020B0606030504020204" pitchFamily="34" charset="0"/>
            </a:endParaRPr>
          </a:p>
          <a:p>
            <a:r>
              <a:rPr lang="en-US" sz="1600" dirty="0">
                <a:solidFill>
                  <a:srgbClr val="414042"/>
                </a:solidFill>
                <a:latin typeface="Open Sans" panose="020B0606030504020204" pitchFamily="34" charset="0"/>
                <a:ea typeface="Open Sans" panose="020B0606030504020204" pitchFamily="34" charset="0"/>
                <a:cs typeface="Open Sans" panose="020B0606030504020204" pitchFamily="34" charset="0"/>
              </a:rPr>
              <a:t>Qualifications for Medicare Extra Help/Low Income Subsidy is based on income and asset (resources) limits. </a:t>
            </a:r>
            <a:endParaRPr lang="en-US" sz="1600" dirty="0">
              <a:solidFill>
                <a:srgbClr val="414042"/>
              </a:solidFill>
            </a:endParaRPr>
          </a:p>
        </p:txBody>
      </p:sp>
      <p:pic>
        <p:nvPicPr>
          <p:cNvPr id="8" name="Picture 7" descr="A group of items on a table&#10;&#10;Description automatically generated">
            <a:extLst>
              <a:ext uri="{FF2B5EF4-FFF2-40B4-BE49-F238E27FC236}">
                <a16:creationId xmlns:a16="http://schemas.microsoft.com/office/drawing/2014/main" id="{97E3FB9D-1914-445E-9343-25BFD05AAC4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13533" y="480441"/>
            <a:ext cx="2350960" cy="1567158"/>
          </a:xfrm>
          <a:prstGeom prst="rect">
            <a:avLst/>
          </a:prstGeom>
        </p:spPr>
      </p:pic>
      <p:grpSp>
        <p:nvGrpSpPr>
          <p:cNvPr id="21" name="Group 20">
            <a:extLst>
              <a:ext uri="{FF2B5EF4-FFF2-40B4-BE49-F238E27FC236}">
                <a16:creationId xmlns:a16="http://schemas.microsoft.com/office/drawing/2014/main" id="{59A9663B-FF9E-4285-806C-CBA6CF2F6ED8}"/>
              </a:ext>
            </a:extLst>
          </p:cNvPr>
          <p:cNvGrpSpPr/>
          <p:nvPr/>
        </p:nvGrpSpPr>
        <p:grpSpPr>
          <a:xfrm>
            <a:off x="2597313" y="3429000"/>
            <a:ext cx="2082141" cy="2961914"/>
            <a:chOff x="2514600" y="3531878"/>
            <a:chExt cx="2082141" cy="2961914"/>
          </a:xfrm>
        </p:grpSpPr>
        <p:sp>
          <p:nvSpPr>
            <p:cNvPr id="10" name="Freeform: Shape 9">
              <a:extLst>
                <a:ext uri="{FF2B5EF4-FFF2-40B4-BE49-F238E27FC236}">
                  <a16:creationId xmlns:a16="http://schemas.microsoft.com/office/drawing/2014/main" id="{A7DC00C5-FF8D-4CD0-B939-72CD90E1B52B}"/>
                </a:ext>
              </a:extLst>
            </p:cNvPr>
            <p:cNvSpPr/>
            <p:nvPr/>
          </p:nvSpPr>
          <p:spPr>
            <a:xfrm>
              <a:off x="2514600" y="3531878"/>
              <a:ext cx="2082141" cy="2961914"/>
            </a:xfrm>
            <a:custGeom>
              <a:avLst/>
              <a:gdLst>
                <a:gd name="connsiteX0" fmla="*/ 0 w 1631713"/>
                <a:gd name="connsiteY0" fmla="*/ 163171 h 3167669"/>
                <a:gd name="connsiteX1" fmla="*/ 163171 w 1631713"/>
                <a:gd name="connsiteY1" fmla="*/ 0 h 3167669"/>
                <a:gd name="connsiteX2" fmla="*/ 1468542 w 1631713"/>
                <a:gd name="connsiteY2" fmla="*/ 0 h 3167669"/>
                <a:gd name="connsiteX3" fmla="*/ 1631713 w 1631713"/>
                <a:gd name="connsiteY3" fmla="*/ 163171 h 3167669"/>
                <a:gd name="connsiteX4" fmla="*/ 1631713 w 1631713"/>
                <a:gd name="connsiteY4" fmla="*/ 3004498 h 3167669"/>
                <a:gd name="connsiteX5" fmla="*/ 1468542 w 1631713"/>
                <a:gd name="connsiteY5" fmla="*/ 3167669 h 3167669"/>
                <a:gd name="connsiteX6" fmla="*/ 163171 w 1631713"/>
                <a:gd name="connsiteY6" fmla="*/ 3167669 h 3167669"/>
                <a:gd name="connsiteX7" fmla="*/ 0 w 1631713"/>
                <a:gd name="connsiteY7" fmla="*/ 3004498 h 3167669"/>
                <a:gd name="connsiteX8" fmla="*/ 0 w 1631713"/>
                <a:gd name="connsiteY8" fmla="*/ 163171 h 3167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1713" h="3167669">
                  <a:moveTo>
                    <a:pt x="0" y="163171"/>
                  </a:moveTo>
                  <a:cubicBezTo>
                    <a:pt x="0" y="73054"/>
                    <a:pt x="73054" y="0"/>
                    <a:pt x="163171" y="0"/>
                  </a:cubicBezTo>
                  <a:lnTo>
                    <a:pt x="1468542" y="0"/>
                  </a:lnTo>
                  <a:cubicBezTo>
                    <a:pt x="1558659" y="0"/>
                    <a:pt x="1631713" y="73054"/>
                    <a:pt x="1631713" y="163171"/>
                  </a:cubicBezTo>
                  <a:lnTo>
                    <a:pt x="1631713" y="3004498"/>
                  </a:lnTo>
                  <a:cubicBezTo>
                    <a:pt x="1631713" y="3094615"/>
                    <a:pt x="1558659" y="3167669"/>
                    <a:pt x="1468542" y="3167669"/>
                  </a:cubicBezTo>
                  <a:lnTo>
                    <a:pt x="163171" y="3167669"/>
                  </a:lnTo>
                  <a:cubicBezTo>
                    <a:pt x="73054" y="3167669"/>
                    <a:pt x="0" y="3094615"/>
                    <a:pt x="0" y="3004498"/>
                  </a:cubicBezTo>
                  <a:lnTo>
                    <a:pt x="0" y="163171"/>
                  </a:lnTo>
                  <a:close/>
                </a:path>
              </a:pathLst>
            </a:custGeom>
            <a:scene3d>
              <a:camera prst="orthographicFront"/>
              <a:lightRig rig="threePt" dir="t">
                <a:rot lat="0" lon="0" rev="7500000"/>
              </a:lightRig>
            </a:scene3d>
            <a:sp3d prstMaterial="plastic">
              <a:bevelT w="127000" h="25400" prst="relaxedInset"/>
            </a:sp3d>
          </p:spPr>
          <p:style>
            <a:lnRef idx="0">
              <a:schemeClr val="dk1">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spcFirstLastPara="0" vert="horz" wrap="square" lIns="113792" tIns="1380860" rIns="113792" bIns="747325" numCol="1" spcCol="1270" anchor="ctr" anchorCtr="1">
              <a:noAutofit/>
            </a:bodyPr>
            <a:lstStyle/>
            <a:p>
              <a:pPr marL="0" lvl="0" indent="0" defTabSz="711200">
                <a:lnSpc>
                  <a:spcPct val="90000"/>
                </a:lnSpc>
                <a:spcBef>
                  <a:spcPct val="0"/>
                </a:spcBef>
                <a:spcAft>
                  <a:spcPct val="35000"/>
                </a:spcAft>
                <a:buNone/>
              </a:pPr>
              <a:r>
                <a:rPr lang="en-US" sz="1600" b="1" kern="1200" dirty="0">
                  <a:solidFill>
                    <a:srgbClr val="414042"/>
                  </a:solidFill>
                  <a:latin typeface="Open Sans" panose="020B0606030504020204" pitchFamily="34" charset="0"/>
                  <a:ea typeface="Open Sans" panose="020B0606030504020204" pitchFamily="34" charset="0"/>
                  <a:cs typeface="Open Sans" panose="020B0606030504020204" pitchFamily="34" charset="0"/>
                </a:rPr>
                <a:t>Applicant</a:t>
              </a:r>
            </a:p>
            <a:p>
              <a:pPr marL="114300" lvl="1" indent="-114300" defTabSz="622300">
                <a:lnSpc>
                  <a:spcPct val="90000"/>
                </a:lnSpc>
                <a:spcBef>
                  <a:spcPct val="0"/>
                </a:spcBef>
                <a:spcAft>
                  <a:spcPct val="15000"/>
                </a:spcAft>
                <a:buChar char="•"/>
              </a:pPr>
              <a:r>
                <a:rPr lang="en-US" sz="1400" kern="1200" dirty="0">
                  <a:solidFill>
                    <a:srgbClr val="414042"/>
                  </a:solidFill>
                  <a:latin typeface="Open Sans" panose="020B0606030504020204" pitchFamily="34" charset="0"/>
                  <a:ea typeface="Open Sans" panose="020B0606030504020204" pitchFamily="34" charset="0"/>
                  <a:cs typeface="Open Sans" panose="020B0606030504020204" pitchFamily="34" charset="0"/>
                </a:rPr>
                <a:t>Individual</a:t>
              </a:r>
            </a:p>
            <a:p>
              <a:pPr marL="114300" lvl="1" indent="-114300" defTabSz="622300">
                <a:lnSpc>
                  <a:spcPct val="90000"/>
                </a:lnSpc>
                <a:spcBef>
                  <a:spcPct val="0"/>
                </a:spcBef>
                <a:spcAft>
                  <a:spcPct val="15000"/>
                </a:spcAft>
                <a:buChar char="•"/>
              </a:pPr>
              <a:r>
                <a:rPr lang="en-US" sz="1400" kern="1200" dirty="0">
                  <a:solidFill>
                    <a:srgbClr val="414042"/>
                  </a:solidFill>
                  <a:latin typeface="Open Sans" panose="020B0606030504020204" pitchFamily="34" charset="0"/>
                  <a:ea typeface="Open Sans" panose="020B0606030504020204" pitchFamily="34" charset="0"/>
                  <a:cs typeface="Open Sans" panose="020B0606030504020204" pitchFamily="34" charset="0"/>
                </a:rPr>
                <a:t>Couple</a:t>
              </a:r>
            </a:p>
          </p:txBody>
        </p:sp>
        <p:pic>
          <p:nvPicPr>
            <p:cNvPr id="15" name="Graphic 14" descr="Man and woman with solid fill">
              <a:extLst>
                <a:ext uri="{FF2B5EF4-FFF2-40B4-BE49-F238E27FC236}">
                  <a16:creationId xmlns:a16="http://schemas.microsoft.com/office/drawing/2014/main" id="{0A1E2061-F942-499B-A9C6-C82016785B1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098470" y="3719396"/>
              <a:ext cx="914400" cy="914400"/>
            </a:xfrm>
            <a:prstGeom prst="rect">
              <a:avLst/>
            </a:prstGeom>
          </p:spPr>
        </p:pic>
      </p:grpSp>
      <p:grpSp>
        <p:nvGrpSpPr>
          <p:cNvPr id="22" name="Group 21">
            <a:extLst>
              <a:ext uri="{FF2B5EF4-FFF2-40B4-BE49-F238E27FC236}">
                <a16:creationId xmlns:a16="http://schemas.microsoft.com/office/drawing/2014/main" id="{247E0645-1968-42AD-A808-46B90EF76B55}"/>
              </a:ext>
            </a:extLst>
          </p:cNvPr>
          <p:cNvGrpSpPr/>
          <p:nvPr/>
        </p:nvGrpSpPr>
        <p:grpSpPr>
          <a:xfrm>
            <a:off x="4964518" y="3429000"/>
            <a:ext cx="1977901" cy="2961914"/>
            <a:chOff x="4896648" y="3531878"/>
            <a:chExt cx="1977901" cy="2961914"/>
          </a:xfrm>
        </p:grpSpPr>
        <p:sp>
          <p:nvSpPr>
            <p:cNvPr id="7" name="Freeform: Shape 6">
              <a:extLst>
                <a:ext uri="{FF2B5EF4-FFF2-40B4-BE49-F238E27FC236}">
                  <a16:creationId xmlns:a16="http://schemas.microsoft.com/office/drawing/2014/main" id="{6B50D30D-135A-4486-B26A-2619D5E4DBEE}"/>
                </a:ext>
              </a:extLst>
            </p:cNvPr>
            <p:cNvSpPr/>
            <p:nvPr/>
          </p:nvSpPr>
          <p:spPr>
            <a:xfrm>
              <a:off x="4896648" y="3531878"/>
              <a:ext cx="1977901" cy="2961914"/>
            </a:xfrm>
            <a:custGeom>
              <a:avLst/>
              <a:gdLst>
                <a:gd name="connsiteX0" fmla="*/ 0 w 1461589"/>
                <a:gd name="connsiteY0" fmla="*/ 146159 h 3167669"/>
                <a:gd name="connsiteX1" fmla="*/ 146159 w 1461589"/>
                <a:gd name="connsiteY1" fmla="*/ 0 h 3167669"/>
                <a:gd name="connsiteX2" fmla="*/ 1315430 w 1461589"/>
                <a:gd name="connsiteY2" fmla="*/ 0 h 3167669"/>
                <a:gd name="connsiteX3" fmla="*/ 1461589 w 1461589"/>
                <a:gd name="connsiteY3" fmla="*/ 146159 h 3167669"/>
                <a:gd name="connsiteX4" fmla="*/ 1461589 w 1461589"/>
                <a:gd name="connsiteY4" fmla="*/ 3021510 h 3167669"/>
                <a:gd name="connsiteX5" fmla="*/ 1315430 w 1461589"/>
                <a:gd name="connsiteY5" fmla="*/ 3167669 h 3167669"/>
                <a:gd name="connsiteX6" fmla="*/ 146159 w 1461589"/>
                <a:gd name="connsiteY6" fmla="*/ 3167669 h 3167669"/>
                <a:gd name="connsiteX7" fmla="*/ 0 w 1461589"/>
                <a:gd name="connsiteY7" fmla="*/ 3021510 h 3167669"/>
                <a:gd name="connsiteX8" fmla="*/ 0 w 1461589"/>
                <a:gd name="connsiteY8" fmla="*/ 146159 h 3167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1589" h="3167669">
                  <a:moveTo>
                    <a:pt x="0" y="146159"/>
                  </a:moveTo>
                  <a:cubicBezTo>
                    <a:pt x="0" y="65438"/>
                    <a:pt x="65438" y="0"/>
                    <a:pt x="146159" y="0"/>
                  </a:cubicBezTo>
                  <a:lnTo>
                    <a:pt x="1315430" y="0"/>
                  </a:lnTo>
                  <a:cubicBezTo>
                    <a:pt x="1396151" y="0"/>
                    <a:pt x="1461589" y="65438"/>
                    <a:pt x="1461589" y="146159"/>
                  </a:cubicBezTo>
                  <a:lnTo>
                    <a:pt x="1461589" y="3021510"/>
                  </a:lnTo>
                  <a:cubicBezTo>
                    <a:pt x="1461589" y="3102231"/>
                    <a:pt x="1396151" y="3167669"/>
                    <a:pt x="1315430" y="3167669"/>
                  </a:cubicBezTo>
                  <a:lnTo>
                    <a:pt x="146159" y="3167669"/>
                  </a:lnTo>
                  <a:cubicBezTo>
                    <a:pt x="65438" y="3167669"/>
                    <a:pt x="0" y="3102231"/>
                    <a:pt x="0" y="3021510"/>
                  </a:cubicBezTo>
                  <a:lnTo>
                    <a:pt x="0" y="146159"/>
                  </a:lnTo>
                  <a:close/>
                </a:path>
              </a:pathLst>
            </a:custGeom>
            <a:scene3d>
              <a:camera prst="orthographicFront"/>
              <a:lightRig rig="threePt" dir="t">
                <a:rot lat="0" lon="0" rev="7500000"/>
              </a:lightRig>
            </a:scene3d>
            <a:sp3d prstMaterial="plastic">
              <a:bevelT w="127000" h="25400" prst="relaxedInset"/>
            </a:sp3d>
          </p:spPr>
          <p:style>
            <a:lnRef idx="0">
              <a:schemeClr val="dk1">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spcFirstLastPara="0" vert="horz" wrap="square" lIns="113792" tIns="1380860" rIns="113792" bIns="747325" numCol="1" spcCol="1270" anchor="t" anchorCtr="1">
              <a:noAutofit/>
            </a:bodyPr>
            <a:lstStyle/>
            <a:p>
              <a:pPr marL="0" lvl="0" indent="0" algn="ctr" defTabSz="711200">
                <a:lnSpc>
                  <a:spcPct val="90000"/>
                </a:lnSpc>
                <a:spcBef>
                  <a:spcPct val="0"/>
                </a:spcBef>
                <a:spcAft>
                  <a:spcPct val="35000"/>
                </a:spcAft>
                <a:buNone/>
              </a:pPr>
              <a:r>
                <a:rPr lang="en-US" sz="1600" b="1" kern="1200" dirty="0">
                  <a:latin typeface="Open Sans" panose="020B0606030504020204" pitchFamily="34" charset="0"/>
                  <a:ea typeface="Open Sans" panose="020B0606030504020204" pitchFamily="34" charset="0"/>
                  <a:cs typeface="Open Sans" panose="020B0606030504020204" pitchFamily="34" charset="0"/>
                </a:rPr>
                <a:t>Assets</a:t>
              </a:r>
              <a:endParaRPr lang="en-US" sz="1400" b="1" kern="1200" dirty="0">
                <a:latin typeface="Open Sans" panose="020B0606030504020204" pitchFamily="34" charset="0"/>
                <a:ea typeface="Open Sans" panose="020B0606030504020204" pitchFamily="34" charset="0"/>
                <a:cs typeface="Open Sans" panose="020B0606030504020204" pitchFamily="34" charset="0"/>
              </a:endParaRPr>
            </a:p>
            <a:p>
              <a:pPr marL="114300" lvl="1" indent="-114300" algn="ctr" defTabSz="622300">
                <a:lnSpc>
                  <a:spcPct val="90000"/>
                </a:lnSpc>
                <a:spcBef>
                  <a:spcPct val="0"/>
                </a:spcBef>
                <a:spcAft>
                  <a:spcPct val="15000"/>
                </a:spcAft>
                <a:buChar char="•"/>
              </a:pPr>
              <a:r>
                <a:rPr lang="en-US" sz="1400" kern="1200" dirty="0">
                  <a:latin typeface="Open Sans" panose="020B0606030504020204" pitchFamily="34" charset="0"/>
                  <a:ea typeface="Open Sans" panose="020B0606030504020204" pitchFamily="34" charset="0"/>
                  <a:cs typeface="Open Sans" panose="020B0606030504020204" pitchFamily="34" charset="0"/>
                </a:rPr>
                <a:t>$15,510</a:t>
              </a:r>
            </a:p>
            <a:p>
              <a:pPr marL="114300" lvl="1" indent="-114300" algn="ctr" defTabSz="622300">
                <a:lnSpc>
                  <a:spcPct val="90000"/>
                </a:lnSpc>
                <a:spcBef>
                  <a:spcPct val="0"/>
                </a:spcBef>
                <a:spcAft>
                  <a:spcPct val="15000"/>
                </a:spcAft>
                <a:buChar char="•"/>
              </a:pPr>
              <a:r>
                <a:rPr lang="en-US" sz="1400" kern="1200" dirty="0">
                  <a:latin typeface="Open Sans" panose="020B0606030504020204" pitchFamily="34" charset="0"/>
                  <a:ea typeface="Open Sans" panose="020B0606030504020204" pitchFamily="34" charset="0"/>
                  <a:cs typeface="Open Sans" panose="020B0606030504020204" pitchFamily="34" charset="0"/>
                </a:rPr>
                <a:t>$</a:t>
              </a:r>
              <a:r>
                <a:rPr lang="en-US" sz="1400" dirty="0">
                  <a:latin typeface="Open Sans" panose="020B0606030504020204" pitchFamily="34" charset="0"/>
                  <a:ea typeface="Open Sans" panose="020B0606030504020204" pitchFamily="34" charset="0"/>
                  <a:cs typeface="Open Sans" panose="020B0606030504020204" pitchFamily="34" charset="0"/>
                </a:rPr>
                <a:t>30,950</a:t>
              </a:r>
              <a:endParaRPr lang="en-US" sz="1400" kern="1200" dirty="0">
                <a:latin typeface="Open Sans" panose="020B0606030504020204" pitchFamily="34" charset="0"/>
                <a:ea typeface="Open Sans" panose="020B0606030504020204" pitchFamily="34" charset="0"/>
                <a:cs typeface="Open Sans" panose="020B0606030504020204" pitchFamily="34" charset="0"/>
              </a:endParaRPr>
            </a:p>
          </p:txBody>
        </p:sp>
        <p:pic>
          <p:nvPicPr>
            <p:cNvPr id="17" name="Graphic 16" descr="House with solid fill">
              <a:extLst>
                <a:ext uri="{FF2B5EF4-FFF2-40B4-BE49-F238E27FC236}">
                  <a16:creationId xmlns:a16="http://schemas.microsoft.com/office/drawing/2014/main" id="{1BAFDEAC-6ECC-431E-B3A8-2278BB9DBB2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428398" y="3719396"/>
              <a:ext cx="914400" cy="914400"/>
            </a:xfrm>
            <a:prstGeom prst="rect">
              <a:avLst/>
            </a:prstGeom>
          </p:spPr>
        </p:pic>
      </p:grpSp>
      <p:grpSp>
        <p:nvGrpSpPr>
          <p:cNvPr id="23" name="Group 22">
            <a:extLst>
              <a:ext uri="{FF2B5EF4-FFF2-40B4-BE49-F238E27FC236}">
                <a16:creationId xmlns:a16="http://schemas.microsoft.com/office/drawing/2014/main" id="{40566440-A6E9-4805-B32A-4975985E5084}"/>
              </a:ext>
            </a:extLst>
          </p:cNvPr>
          <p:cNvGrpSpPr/>
          <p:nvPr/>
        </p:nvGrpSpPr>
        <p:grpSpPr>
          <a:xfrm>
            <a:off x="7227483" y="3429000"/>
            <a:ext cx="1876767" cy="2961914"/>
            <a:chOff x="7174456" y="3531878"/>
            <a:chExt cx="1876767" cy="2961914"/>
          </a:xfrm>
        </p:grpSpPr>
        <p:sp>
          <p:nvSpPr>
            <p:cNvPr id="5" name="Freeform: Shape 4">
              <a:extLst>
                <a:ext uri="{FF2B5EF4-FFF2-40B4-BE49-F238E27FC236}">
                  <a16:creationId xmlns:a16="http://schemas.microsoft.com/office/drawing/2014/main" id="{33E59D05-3288-462D-AFCA-EB4EBE5F7F24}"/>
                </a:ext>
              </a:extLst>
            </p:cNvPr>
            <p:cNvSpPr/>
            <p:nvPr/>
          </p:nvSpPr>
          <p:spPr>
            <a:xfrm>
              <a:off x="7174456" y="3531878"/>
              <a:ext cx="1876767" cy="2961914"/>
            </a:xfrm>
            <a:custGeom>
              <a:avLst/>
              <a:gdLst>
                <a:gd name="connsiteX0" fmla="*/ 0 w 1395088"/>
                <a:gd name="connsiteY0" fmla="*/ 139509 h 3167669"/>
                <a:gd name="connsiteX1" fmla="*/ 139509 w 1395088"/>
                <a:gd name="connsiteY1" fmla="*/ 0 h 3167669"/>
                <a:gd name="connsiteX2" fmla="*/ 1255579 w 1395088"/>
                <a:gd name="connsiteY2" fmla="*/ 0 h 3167669"/>
                <a:gd name="connsiteX3" fmla="*/ 1395088 w 1395088"/>
                <a:gd name="connsiteY3" fmla="*/ 139509 h 3167669"/>
                <a:gd name="connsiteX4" fmla="*/ 1395088 w 1395088"/>
                <a:gd name="connsiteY4" fmla="*/ 3028160 h 3167669"/>
                <a:gd name="connsiteX5" fmla="*/ 1255579 w 1395088"/>
                <a:gd name="connsiteY5" fmla="*/ 3167669 h 3167669"/>
                <a:gd name="connsiteX6" fmla="*/ 139509 w 1395088"/>
                <a:gd name="connsiteY6" fmla="*/ 3167669 h 3167669"/>
                <a:gd name="connsiteX7" fmla="*/ 0 w 1395088"/>
                <a:gd name="connsiteY7" fmla="*/ 3028160 h 3167669"/>
                <a:gd name="connsiteX8" fmla="*/ 0 w 1395088"/>
                <a:gd name="connsiteY8" fmla="*/ 139509 h 3167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5088" h="3167669">
                  <a:moveTo>
                    <a:pt x="0" y="139509"/>
                  </a:moveTo>
                  <a:cubicBezTo>
                    <a:pt x="0" y="62460"/>
                    <a:pt x="62460" y="0"/>
                    <a:pt x="139509" y="0"/>
                  </a:cubicBezTo>
                  <a:lnTo>
                    <a:pt x="1255579" y="0"/>
                  </a:lnTo>
                  <a:cubicBezTo>
                    <a:pt x="1332628" y="0"/>
                    <a:pt x="1395088" y="62460"/>
                    <a:pt x="1395088" y="139509"/>
                  </a:cubicBezTo>
                  <a:lnTo>
                    <a:pt x="1395088" y="3028160"/>
                  </a:lnTo>
                  <a:cubicBezTo>
                    <a:pt x="1395088" y="3105209"/>
                    <a:pt x="1332628" y="3167669"/>
                    <a:pt x="1255579" y="3167669"/>
                  </a:cubicBezTo>
                  <a:lnTo>
                    <a:pt x="139509" y="3167669"/>
                  </a:lnTo>
                  <a:cubicBezTo>
                    <a:pt x="62460" y="3167669"/>
                    <a:pt x="0" y="3105209"/>
                    <a:pt x="0" y="3028160"/>
                  </a:cubicBezTo>
                  <a:lnTo>
                    <a:pt x="0" y="139509"/>
                  </a:lnTo>
                  <a:close/>
                </a:path>
              </a:pathLst>
            </a:custGeom>
            <a:scene3d>
              <a:camera prst="orthographicFront"/>
              <a:lightRig rig="threePt" dir="t">
                <a:rot lat="0" lon="0" rev="7500000"/>
              </a:lightRig>
            </a:scene3d>
            <a:sp3d prstMaterial="plastic">
              <a:bevelT w="127000" h="25400" prst="relaxedInset"/>
            </a:sp3d>
          </p:spPr>
          <p:style>
            <a:lnRef idx="0">
              <a:schemeClr val="dk1">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spcFirstLastPara="0" vert="horz" wrap="square" lIns="128016" tIns="1395084" rIns="128016" bIns="761549" numCol="1" spcCol="1270" anchor="t" anchorCtr="0">
              <a:noAutofit/>
            </a:bodyPr>
            <a:lstStyle/>
            <a:p>
              <a:pPr marL="0" lvl="0" indent="0" algn="ctr" defTabSz="711200">
                <a:lnSpc>
                  <a:spcPct val="90000"/>
                </a:lnSpc>
                <a:spcBef>
                  <a:spcPct val="0"/>
                </a:spcBef>
                <a:spcAft>
                  <a:spcPct val="35000"/>
                </a:spcAft>
                <a:buNone/>
                <a:tabLst>
                  <a:tab pos="404813" algn="l"/>
                </a:tabLst>
              </a:pPr>
              <a:r>
                <a:rPr lang="en-US" sz="1600" b="1" kern="1200" dirty="0">
                  <a:latin typeface="Open Sans" panose="020B0606030504020204" pitchFamily="34" charset="0"/>
                  <a:ea typeface="Open Sans" panose="020B0606030504020204" pitchFamily="34" charset="0"/>
                  <a:cs typeface="Open Sans" panose="020B0606030504020204" pitchFamily="34" charset="0"/>
                </a:rPr>
                <a:t>Income</a:t>
              </a:r>
              <a:r>
                <a:rPr lang="en-US" sz="1100" b="1" kern="1200" dirty="0">
                  <a:latin typeface="Open Sans" panose="020B0606030504020204" pitchFamily="34" charset="0"/>
                  <a:ea typeface="Open Sans" panose="020B0606030504020204" pitchFamily="34" charset="0"/>
                  <a:cs typeface="Open Sans" panose="020B0606030504020204" pitchFamily="34" charset="0"/>
                </a:rPr>
                <a:t> </a:t>
              </a:r>
            </a:p>
            <a:p>
              <a:pPr marL="0" lvl="0" indent="0" algn="ctr" defTabSz="711200">
                <a:lnSpc>
                  <a:spcPct val="90000"/>
                </a:lnSpc>
                <a:spcBef>
                  <a:spcPct val="0"/>
                </a:spcBef>
                <a:spcAft>
                  <a:spcPct val="35000"/>
                </a:spcAft>
                <a:buNone/>
              </a:pPr>
              <a:r>
                <a:rPr lang="en-US" sz="1400" b="1" kern="1200" dirty="0">
                  <a:latin typeface="Open Sans" panose="020B0606030504020204" pitchFamily="34" charset="0"/>
                  <a:ea typeface="Open Sans" panose="020B0606030504020204" pitchFamily="34" charset="0"/>
                  <a:cs typeface="Open Sans" panose="020B0606030504020204" pitchFamily="34" charset="0"/>
                </a:rPr>
                <a:t>(135-150% FPL)</a:t>
              </a:r>
            </a:p>
            <a:p>
              <a:pPr marL="114300" lvl="1" indent="-114300" algn="ctr" defTabSz="577850">
                <a:lnSpc>
                  <a:spcPct val="90000"/>
                </a:lnSpc>
                <a:spcBef>
                  <a:spcPct val="0"/>
                </a:spcBef>
                <a:spcAft>
                  <a:spcPct val="15000"/>
                </a:spcAft>
                <a:buChar char="•"/>
              </a:pPr>
              <a:r>
                <a:rPr lang="en-US" sz="1300" kern="1200" dirty="0">
                  <a:latin typeface="Open Sans" panose="020B0606030504020204" pitchFamily="34" charset="0"/>
                  <a:ea typeface="Open Sans" panose="020B0606030504020204" pitchFamily="34" charset="0"/>
                  <a:cs typeface="Open Sans" panose="020B0606030504020204" pitchFamily="34" charset="0"/>
                </a:rPr>
                <a:t>$1,719</a:t>
              </a:r>
            </a:p>
            <a:p>
              <a:pPr marL="114300" lvl="1" indent="-114300" algn="ctr" defTabSz="577850">
                <a:lnSpc>
                  <a:spcPct val="90000"/>
                </a:lnSpc>
                <a:spcBef>
                  <a:spcPct val="0"/>
                </a:spcBef>
                <a:spcAft>
                  <a:spcPct val="15000"/>
                </a:spcAft>
                <a:buChar char="•"/>
              </a:pPr>
              <a:r>
                <a:rPr lang="en-US" sz="1300" kern="1200" dirty="0">
                  <a:latin typeface="Open Sans" panose="020B0606030504020204" pitchFamily="34" charset="0"/>
                  <a:ea typeface="Open Sans" panose="020B0606030504020204" pitchFamily="34" charset="0"/>
                  <a:cs typeface="Open Sans" panose="020B0606030504020204" pitchFamily="34" charset="0"/>
                </a:rPr>
                <a:t>$2,309</a:t>
              </a:r>
            </a:p>
          </p:txBody>
        </p:sp>
        <p:pic>
          <p:nvPicPr>
            <p:cNvPr id="20" name="Graphic 19" descr="Money with solid fill">
              <a:extLst>
                <a:ext uri="{FF2B5EF4-FFF2-40B4-BE49-F238E27FC236}">
                  <a16:creationId xmlns:a16="http://schemas.microsoft.com/office/drawing/2014/main" id="{A3CD4723-C0E7-4E0E-82D9-EB2D6CDE95E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655639" y="3652502"/>
              <a:ext cx="914400" cy="914400"/>
            </a:xfrm>
            <a:prstGeom prst="rect">
              <a:avLst/>
            </a:prstGeom>
          </p:spPr>
        </p:pic>
      </p:grpSp>
      <p:sp>
        <p:nvSpPr>
          <p:cNvPr id="13" name="Rectangle 12">
            <a:extLst>
              <a:ext uri="{FF2B5EF4-FFF2-40B4-BE49-F238E27FC236}">
                <a16:creationId xmlns:a16="http://schemas.microsoft.com/office/drawing/2014/main" id="{7C4888DD-F29F-45AD-9A1E-F4086006C96E}"/>
              </a:ext>
            </a:extLst>
          </p:cNvPr>
          <p:cNvSpPr/>
          <p:nvPr/>
        </p:nvSpPr>
        <p:spPr>
          <a:xfrm flipV="1">
            <a:off x="2814507" y="6377559"/>
            <a:ext cx="5757993" cy="116232"/>
          </a:xfrm>
          <a:prstGeom prst="rect">
            <a:avLst/>
          </a:prstGeom>
          <a:solidFill>
            <a:srgbClr val="AA191E"/>
          </a:solidFill>
          <a:scene3d>
            <a:camera prst="orthographicFront"/>
            <a:lightRig rig="threePt" dir="t">
              <a:rot lat="0" lon="0" rev="7500000"/>
            </a:lightRig>
          </a:scene3d>
          <a:sp3d z="152400" extrusionH="63500" prstMaterial="matte">
            <a:bevelT w="50800" h="19050" prst="relaxedInset"/>
            <a:contourClr>
              <a:schemeClr val="bg1"/>
            </a:contourClr>
          </a:sp3d>
        </p:spPr>
        <p:style>
          <a:lnRef idx="0">
            <a:schemeClr val="lt1">
              <a:hueOff val="0"/>
              <a:satOff val="0"/>
              <a:lumOff val="0"/>
              <a:alphaOff val="0"/>
            </a:schemeClr>
          </a:lnRef>
          <a:fillRef idx="1">
            <a:schemeClr val="dk1">
              <a:tint val="60000"/>
              <a:hueOff val="0"/>
              <a:satOff val="0"/>
              <a:lumOff val="0"/>
              <a:alphaOff val="0"/>
            </a:schemeClr>
          </a:fillRef>
          <a:effectRef idx="2">
            <a:schemeClr val="dk1">
              <a:tint val="60000"/>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236229271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3A70F-7EF4-4CA3-A60F-54C44399446C}"/>
              </a:ext>
            </a:extLst>
          </p:cNvPr>
          <p:cNvSpPr>
            <a:spLocks noGrp="1"/>
          </p:cNvSpPr>
          <p:nvPr>
            <p:ph type="title"/>
          </p:nvPr>
        </p:nvSpPr>
        <p:spPr>
          <a:xfrm>
            <a:off x="1219750" y="480441"/>
            <a:ext cx="10047407" cy="850474"/>
          </a:xfrm>
        </p:spPr>
        <p:txBody>
          <a:bodyPr>
            <a:normAutofit fontScale="90000"/>
          </a:bodyPr>
          <a:lstStyle/>
          <a:p>
            <a:r>
              <a:rPr lang="en-US" dirty="0">
                <a:solidFill>
                  <a:srgbClr val="AA191E"/>
                </a:solidFill>
              </a:rPr>
              <a:t>State Emergency Relief Program </a:t>
            </a:r>
            <a:br>
              <a:rPr lang="en-US" dirty="0">
                <a:solidFill>
                  <a:srgbClr val="AA191E"/>
                </a:solidFill>
              </a:rPr>
            </a:br>
            <a:r>
              <a:rPr lang="en-US" dirty="0">
                <a:solidFill>
                  <a:srgbClr val="AA191E"/>
                </a:solidFill>
              </a:rPr>
              <a:t>(SER)</a:t>
            </a:r>
          </a:p>
        </p:txBody>
      </p:sp>
      <p:sp>
        <p:nvSpPr>
          <p:cNvPr id="4" name="Slide Number Placeholder 3">
            <a:extLst>
              <a:ext uri="{FF2B5EF4-FFF2-40B4-BE49-F238E27FC236}">
                <a16:creationId xmlns:a16="http://schemas.microsoft.com/office/drawing/2014/main" id="{29B47074-08F3-4FBC-96DA-F9279CA3C6D1}"/>
              </a:ext>
            </a:extLst>
          </p:cNvPr>
          <p:cNvSpPr>
            <a:spLocks noGrp="1"/>
          </p:cNvSpPr>
          <p:nvPr>
            <p:ph type="sldNum" sz="quarter" idx="12"/>
          </p:nvPr>
        </p:nvSpPr>
        <p:spPr/>
        <p:txBody>
          <a:bodyPr/>
          <a:lstStyle/>
          <a:p>
            <a:fld id="{8E20E216-FE68-48F4-BD41-FCB634EBE786}" type="slidenum">
              <a:rPr lang="en-US" smtClean="0"/>
              <a:pPr/>
              <a:t>6</a:t>
            </a:fld>
            <a:endParaRPr lang="en-US" dirty="0"/>
          </a:p>
        </p:txBody>
      </p:sp>
      <p:sp>
        <p:nvSpPr>
          <p:cNvPr id="12" name="TextBox 11">
            <a:extLst>
              <a:ext uri="{FF2B5EF4-FFF2-40B4-BE49-F238E27FC236}">
                <a16:creationId xmlns:a16="http://schemas.microsoft.com/office/drawing/2014/main" id="{5B095857-87D5-4ECE-AB1C-117A2D65E675}"/>
              </a:ext>
            </a:extLst>
          </p:cNvPr>
          <p:cNvSpPr txBox="1"/>
          <p:nvPr/>
        </p:nvSpPr>
        <p:spPr>
          <a:xfrm>
            <a:off x="1219750" y="1587819"/>
            <a:ext cx="7014294" cy="1754326"/>
          </a:xfrm>
          <a:prstGeom prst="rect">
            <a:avLst/>
          </a:prstGeom>
          <a:noFill/>
        </p:spPr>
        <p:txBody>
          <a:bodyPr wrap="square" rtlCol="0">
            <a:spAutoFit/>
          </a:bodyPr>
          <a:lstStyle/>
          <a:p>
            <a:r>
              <a:rPr lang="en-US" dirty="0">
                <a:solidFill>
                  <a:srgbClr val="414042"/>
                </a:solidFill>
                <a:latin typeface="Open Sans" panose="020B0606030504020204" pitchFamily="34" charset="0"/>
                <a:ea typeface="Open Sans" panose="020B0606030504020204" pitchFamily="34" charset="0"/>
                <a:cs typeface="Open Sans" panose="020B0606030504020204" pitchFamily="34" charset="0"/>
              </a:rPr>
              <a:t>The State Emergency Relief Program (SER) provides financial assistance/money quickly for emergencies such as to prevent an eviction, stop a utility shut off, or pay for a burial. </a:t>
            </a:r>
          </a:p>
          <a:p>
            <a:endParaRPr lang="en-US" dirty="0">
              <a:solidFill>
                <a:srgbClr val="414042"/>
              </a:solidFill>
              <a:latin typeface="Open Sans" panose="020B0606030504020204" pitchFamily="34" charset="0"/>
              <a:ea typeface="Open Sans" panose="020B0606030504020204" pitchFamily="34" charset="0"/>
              <a:cs typeface="Open Sans" panose="020B0606030504020204" pitchFamily="34" charset="0"/>
            </a:endParaRPr>
          </a:p>
          <a:p>
            <a:r>
              <a:rPr lang="en-US" dirty="0">
                <a:solidFill>
                  <a:srgbClr val="414042"/>
                </a:solidFill>
                <a:latin typeface="Open Sans" panose="020B0606030504020204" pitchFamily="34" charset="0"/>
                <a:ea typeface="Open Sans" panose="020B0606030504020204" pitchFamily="34" charset="0"/>
                <a:cs typeface="Open Sans" panose="020B0606030504020204" pitchFamily="34" charset="0"/>
              </a:rPr>
              <a:t>SER eligibility is based on the household composition, monthly income and countable assets.</a:t>
            </a:r>
          </a:p>
        </p:txBody>
      </p:sp>
      <p:pic>
        <p:nvPicPr>
          <p:cNvPr id="6" name="Picture 5" descr="A hand holding an object in his hand&#10;&#10;Description automatically generated">
            <a:extLst>
              <a:ext uri="{FF2B5EF4-FFF2-40B4-BE49-F238E27FC236}">
                <a16:creationId xmlns:a16="http://schemas.microsoft.com/office/drawing/2014/main" id="{9594D51B-85AA-473E-98A3-58FAF48F2B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34044" y="1165152"/>
            <a:ext cx="3394712" cy="2263848"/>
          </a:xfrm>
          <a:prstGeom prst="rect">
            <a:avLst/>
          </a:prstGeom>
        </p:spPr>
      </p:pic>
      <p:grpSp>
        <p:nvGrpSpPr>
          <p:cNvPr id="23" name="Group 22">
            <a:extLst>
              <a:ext uri="{FF2B5EF4-FFF2-40B4-BE49-F238E27FC236}">
                <a16:creationId xmlns:a16="http://schemas.microsoft.com/office/drawing/2014/main" id="{C8C39876-8EBE-4063-9972-572DD0939121}"/>
              </a:ext>
            </a:extLst>
          </p:cNvPr>
          <p:cNvGrpSpPr/>
          <p:nvPr/>
        </p:nvGrpSpPr>
        <p:grpSpPr>
          <a:xfrm>
            <a:off x="1701801" y="3429001"/>
            <a:ext cx="1668441" cy="2717800"/>
            <a:chOff x="1701801" y="3429001"/>
            <a:chExt cx="1668441" cy="2717800"/>
          </a:xfrm>
        </p:grpSpPr>
        <p:sp>
          <p:nvSpPr>
            <p:cNvPr id="10" name="Freeform: Shape 9">
              <a:extLst>
                <a:ext uri="{FF2B5EF4-FFF2-40B4-BE49-F238E27FC236}">
                  <a16:creationId xmlns:a16="http://schemas.microsoft.com/office/drawing/2014/main" id="{2AAFD00A-A416-44D4-A6AD-D3EE556199C7}"/>
                </a:ext>
              </a:extLst>
            </p:cNvPr>
            <p:cNvSpPr/>
            <p:nvPr/>
          </p:nvSpPr>
          <p:spPr>
            <a:xfrm>
              <a:off x="1701801" y="3429001"/>
              <a:ext cx="1668441" cy="2717800"/>
            </a:xfrm>
            <a:custGeom>
              <a:avLst/>
              <a:gdLst>
                <a:gd name="connsiteX0" fmla="*/ 0 w 1631713"/>
                <a:gd name="connsiteY0" fmla="*/ 163171 h 3167669"/>
                <a:gd name="connsiteX1" fmla="*/ 163171 w 1631713"/>
                <a:gd name="connsiteY1" fmla="*/ 0 h 3167669"/>
                <a:gd name="connsiteX2" fmla="*/ 1468542 w 1631713"/>
                <a:gd name="connsiteY2" fmla="*/ 0 h 3167669"/>
                <a:gd name="connsiteX3" fmla="*/ 1631713 w 1631713"/>
                <a:gd name="connsiteY3" fmla="*/ 163171 h 3167669"/>
                <a:gd name="connsiteX4" fmla="*/ 1631713 w 1631713"/>
                <a:gd name="connsiteY4" fmla="*/ 3004498 h 3167669"/>
                <a:gd name="connsiteX5" fmla="*/ 1468542 w 1631713"/>
                <a:gd name="connsiteY5" fmla="*/ 3167669 h 3167669"/>
                <a:gd name="connsiteX6" fmla="*/ 163171 w 1631713"/>
                <a:gd name="connsiteY6" fmla="*/ 3167669 h 3167669"/>
                <a:gd name="connsiteX7" fmla="*/ 0 w 1631713"/>
                <a:gd name="connsiteY7" fmla="*/ 3004498 h 3167669"/>
                <a:gd name="connsiteX8" fmla="*/ 0 w 1631713"/>
                <a:gd name="connsiteY8" fmla="*/ 163171 h 3167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1713" h="3167669">
                  <a:moveTo>
                    <a:pt x="0" y="163171"/>
                  </a:moveTo>
                  <a:cubicBezTo>
                    <a:pt x="0" y="73054"/>
                    <a:pt x="73054" y="0"/>
                    <a:pt x="163171" y="0"/>
                  </a:cubicBezTo>
                  <a:lnTo>
                    <a:pt x="1468542" y="0"/>
                  </a:lnTo>
                  <a:cubicBezTo>
                    <a:pt x="1558659" y="0"/>
                    <a:pt x="1631713" y="73054"/>
                    <a:pt x="1631713" y="163171"/>
                  </a:cubicBezTo>
                  <a:lnTo>
                    <a:pt x="1631713" y="3004498"/>
                  </a:lnTo>
                  <a:cubicBezTo>
                    <a:pt x="1631713" y="3094615"/>
                    <a:pt x="1558659" y="3167669"/>
                    <a:pt x="1468542" y="3167669"/>
                  </a:cubicBezTo>
                  <a:lnTo>
                    <a:pt x="163171" y="3167669"/>
                  </a:lnTo>
                  <a:cubicBezTo>
                    <a:pt x="73054" y="3167669"/>
                    <a:pt x="0" y="3094615"/>
                    <a:pt x="0" y="3004498"/>
                  </a:cubicBezTo>
                  <a:lnTo>
                    <a:pt x="0" y="163171"/>
                  </a:lnTo>
                  <a:close/>
                </a:path>
              </a:pathLst>
            </a:custGeom>
            <a:scene3d>
              <a:camera prst="orthographicFront"/>
              <a:lightRig rig="threePt" dir="t">
                <a:rot lat="0" lon="0" rev="7500000"/>
              </a:lightRig>
            </a:scene3d>
            <a:sp3d prstMaterial="plastic">
              <a:bevelT w="127000" h="25400" prst="relaxedInset"/>
            </a:sp3d>
          </p:spPr>
          <p:style>
            <a:lnRef idx="0">
              <a:schemeClr val="accent5">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spcFirstLastPara="0" vert="horz" wrap="square" lIns="113792" tIns="1380860" rIns="113792" bIns="747325" numCol="1" spcCol="1270" anchor="ctr" anchorCtr="1">
              <a:noAutofit/>
            </a:bodyPr>
            <a:lstStyle/>
            <a:p>
              <a:pPr marL="0" lvl="0" indent="0" algn="l" defTabSz="711200">
                <a:lnSpc>
                  <a:spcPct val="90000"/>
                </a:lnSpc>
                <a:spcBef>
                  <a:spcPct val="0"/>
                </a:spcBef>
                <a:spcAft>
                  <a:spcPct val="35000"/>
                </a:spcAft>
                <a:buNone/>
              </a:pPr>
              <a:r>
                <a:rPr lang="en-US" sz="1600" b="1" kern="1200" dirty="0">
                  <a:solidFill>
                    <a:srgbClr val="414042"/>
                  </a:solidFill>
                  <a:latin typeface="Open Sans" panose="020B0606030504020204" pitchFamily="34" charset="0"/>
                  <a:ea typeface="Open Sans" panose="020B0606030504020204" pitchFamily="34" charset="0"/>
                  <a:cs typeface="Open Sans" panose="020B0606030504020204" pitchFamily="34" charset="0"/>
                </a:rPr>
                <a:t>Applicant</a:t>
              </a:r>
            </a:p>
            <a:p>
              <a:pPr marL="114300" lvl="1" indent="-114300" algn="l" defTabSz="622300">
                <a:lnSpc>
                  <a:spcPct val="90000"/>
                </a:lnSpc>
                <a:spcBef>
                  <a:spcPct val="0"/>
                </a:spcBef>
                <a:spcAft>
                  <a:spcPct val="15000"/>
                </a:spcAft>
                <a:buChar char="•"/>
              </a:pPr>
              <a:r>
                <a:rPr lang="en-US" sz="1400" kern="1200" dirty="0">
                  <a:solidFill>
                    <a:srgbClr val="414042"/>
                  </a:solidFill>
                  <a:latin typeface="Open Sans" panose="020B0606030504020204" pitchFamily="34" charset="0"/>
                  <a:ea typeface="Open Sans" panose="020B0606030504020204" pitchFamily="34" charset="0"/>
                  <a:cs typeface="Open Sans" panose="020B0606030504020204" pitchFamily="34" charset="0"/>
                </a:rPr>
                <a:t>Individual</a:t>
              </a:r>
            </a:p>
            <a:p>
              <a:pPr marL="114300" lvl="1" indent="-114300" algn="l" defTabSz="622300">
                <a:lnSpc>
                  <a:spcPct val="90000"/>
                </a:lnSpc>
                <a:spcBef>
                  <a:spcPct val="0"/>
                </a:spcBef>
                <a:spcAft>
                  <a:spcPct val="15000"/>
                </a:spcAft>
                <a:buChar char="•"/>
              </a:pPr>
              <a:r>
                <a:rPr lang="en-US" sz="1400" kern="1200" dirty="0">
                  <a:solidFill>
                    <a:srgbClr val="414042"/>
                  </a:solidFill>
                  <a:latin typeface="Open Sans" panose="020B0606030504020204" pitchFamily="34" charset="0"/>
                  <a:ea typeface="Open Sans" panose="020B0606030504020204" pitchFamily="34" charset="0"/>
                  <a:cs typeface="Open Sans" panose="020B0606030504020204" pitchFamily="34" charset="0"/>
                </a:rPr>
                <a:t>Couple</a:t>
              </a:r>
            </a:p>
          </p:txBody>
        </p:sp>
        <p:pic>
          <p:nvPicPr>
            <p:cNvPr id="15" name="Graphic 14" descr="Man and woman with solid fill">
              <a:extLst>
                <a:ext uri="{FF2B5EF4-FFF2-40B4-BE49-F238E27FC236}">
                  <a16:creationId xmlns:a16="http://schemas.microsoft.com/office/drawing/2014/main" id="{26A91F9B-2E90-4874-B369-2F34506DE6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78821" y="3634967"/>
              <a:ext cx="914400" cy="914400"/>
            </a:xfrm>
            <a:prstGeom prst="rect">
              <a:avLst/>
            </a:prstGeom>
          </p:spPr>
        </p:pic>
      </p:grpSp>
      <p:grpSp>
        <p:nvGrpSpPr>
          <p:cNvPr id="24" name="Group 23">
            <a:extLst>
              <a:ext uri="{FF2B5EF4-FFF2-40B4-BE49-F238E27FC236}">
                <a16:creationId xmlns:a16="http://schemas.microsoft.com/office/drawing/2014/main" id="{BC65428D-481D-42B2-8F29-DEF7ABB414C5}"/>
              </a:ext>
            </a:extLst>
          </p:cNvPr>
          <p:cNvGrpSpPr/>
          <p:nvPr/>
        </p:nvGrpSpPr>
        <p:grpSpPr>
          <a:xfrm>
            <a:off x="3753794" y="3429001"/>
            <a:ext cx="1668441" cy="2717800"/>
            <a:chOff x="3753794" y="3429001"/>
            <a:chExt cx="1668441" cy="2717800"/>
          </a:xfrm>
        </p:grpSpPr>
        <p:sp>
          <p:nvSpPr>
            <p:cNvPr id="8" name="Freeform: Shape 7">
              <a:extLst>
                <a:ext uri="{FF2B5EF4-FFF2-40B4-BE49-F238E27FC236}">
                  <a16:creationId xmlns:a16="http://schemas.microsoft.com/office/drawing/2014/main" id="{CD416DF5-38B2-4F46-B680-B11C8D997CD4}"/>
                </a:ext>
              </a:extLst>
            </p:cNvPr>
            <p:cNvSpPr/>
            <p:nvPr/>
          </p:nvSpPr>
          <p:spPr>
            <a:xfrm>
              <a:off x="3753794" y="3429001"/>
              <a:ext cx="1668441" cy="2717800"/>
            </a:xfrm>
            <a:custGeom>
              <a:avLst/>
              <a:gdLst>
                <a:gd name="connsiteX0" fmla="*/ 0 w 1461589"/>
                <a:gd name="connsiteY0" fmla="*/ 146159 h 3167669"/>
                <a:gd name="connsiteX1" fmla="*/ 146159 w 1461589"/>
                <a:gd name="connsiteY1" fmla="*/ 0 h 3167669"/>
                <a:gd name="connsiteX2" fmla="*/ 1315430 w 1461589"/>
                <a:gd name="connsiteY2" fmla="*/ 0 h 3167669"/>
                <a:gd name="connsiteX3" fmla="*/ 1461589 w 1461589"/>
                <a:gd name="connsiteY3" fmla="*/ 146159 h 3167669"/>
                <a:gd name="connsiteX4" fmla="*/ 1461589 w 1461589"/>
                <a:gd name="connsiteY4" fmla="*/ 3021510 h 3167669"/>
                <a:gd name="connsiteX5" fmla="*/ 1315430 w 1461589"/>
                <a:gd name="connsiteY5" fmla="*/ 3167669 h 3167669"/>
                <a:gd name="connsiteX6" fmla="*/ 146159 w 1461589"/>
                <a:gd name="connsiteY6" fmla="*/ 3167669 h 3167669"/>
                <a:gd name="connsiteX7" fmla="*/ 0 w 1461589"/>
                <a:gd name="connsiteY7" fmla="*/ 3021510 h 3167669"/>
                <a:gd name="connsiteX8" fmla="*/ 0 w 1461589"/>
                <a:gd name="connsiteY8" fmla="*/ 146159 h 3167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1589" h="3167669">
                  <a:moveTo>
                    <a:pt x="0" y="146159"/>
                  </a:moveTo>
                  <a:cubicBezTo>
                    <a:pt x="0" y="65438"/>
                    <a:pt x="65438" y="0"/>
                    <a:pt x="146159" y="0"/>
                  </a:cubicBezTo>
                  <a:lnTo>
                    <a:pt x="1315430" y="0"/>
                  </a:lnTo>
                  <a:cubicBezTo>
                    <a:pt x="1396151" y="0"/>
                    <a:pt x="1461589" y="65438"/>
                    <a:pt x="1461589" y="146159"/>
                  </a:cubicBezTo>
                  <a:lnTo>
                    <a:pt x="1461589" y="3021510"/>
                  </a:lnTo>
                  <a:cubicBezTo>
                    <a:pt x="1461589" y="3102231"/>
                    <a:pt x="1396151" y="3167669"/>
                    <a:pt x="1315430" y="3167669"/>
                  </a:cubicBezTo>
                  <a:lnTo>
                    <a:pt x="146159" y="3167669"/>
                  </a:lnTo>
                  <a:cubicBezTo>
                    <a:pt x="65438" y="3167669"/>
                    <a:pt x="0" y="3102231"/>
                    <a:pt x="0" y="3021510"/>
                  </a:cubicBezTo>
                  <a:lnTo>
                    <a:pt x="0" y="146159"/>
                  </a:lnTo>
                  <a:close/>
                </a:path>
              </a:pathLst>
            </a:custGeom>
            <a:scene3d>
              <a:camera prst="orthographicFront"/>
              <a:lightRig rig="threePt" dir="t">
                <a:rot lat="0" lon="0" rev="7500000"/>
              </a:lightRig>
            </a:scene3d>
            <a:sp3d prstMaterial="plastic">
              <a:bevelT w="127000" h="25400" prst="relaxedInset"/>
            </a:sp3d>
          </p:spPr>
          <p:style>
            <a:lnRef idx="0">
              <a:schemeClr val="accent5">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spcFirstLastPara="0" vert="horz" wrap="square" lIns="113792" tIns="1380860" rIns="113792" bIns="747325" numCol="1" spcCol="1270" anchor="t" anchorCtr="1">
              <a:noAutofit/>
            </a:bodyPr>
            <a:lstStyle/>
            <a:p>
              <a:pPr marL="0" lvl="0" indent="0" algn="l" defTabSz="711200">
                <a:lnSpc>
                  <a:spcPct val="90000"/>
                </a:lnSpc>
                <a:spcBef>
                  <a:spcPct val="0"/>
                </a:spcBef>
                <a:spcAft>
                  <a:spcPct val="35000"/>
                </a:spcAft>
                <a:buNone/>
              </a:pPr>
              <a:r>
                <a:rPr lang="en-US" sz="1600" b="1" kern="1200" dirty="0">
                  <a:solidFill>
                    <a:srgbClr val="414042"/>
                  </a:solidFill>
                  <a:latin typeface="Open Sans" panose="020B0606030504020204" pitchFamily="34" charset="0"/>
                  <a:ea typeface="Open Sans" panose="020B0606030504020204" pitchFamily="34" charset="0"/>
                  <a:cs typeface="Open Sans" panose="020B0606030504020204" pitchFamily="34" charset="0"/>
                </a:rPr>
                <a:t>Assets</a:t>
              </a:r>
              <a:endParaRPr lang="en-US" sz="1400" b="1" kern="1200" dirty="0">
                <a:solidFill>
                  <a:srgbClr val="414042"/>
                </a:solidFill>
                <a:latin typeface="Open Sans" panose="020B0606030504020204" pitchFamily="34" charset="0"/>
                <a:ea typeface="Open Sans" panose="020B0606030504020204" pitchFamily="34" charset="0"/>
                <a:cs typeface="Open Sans" panose="020B0606030504020204" pitchFamily="34" charset="0"/>
              </a:endParaRPr>
            </a:p>
            <a:p>
              <a:pPr marL="114300" lvl="1" indent="-114300" algn="l" defTabSz="622300">
                <a:lnSpc>
                  <a:spcPct val="90000"/>
                </a:lnSpc>
                <a:spcBef>
                  <a:spcPct val="0"/>
                </a:spcBef>
                <a:spcAft>
                  <a:spcPct val="15000"/>
                </a:spcAft>
                <a:buChar char="•"/>
              </a:pPr>
              <a:r>
                <a:rPr lang="en-US" sz="1400" kern="1200" dirty="0">
                  <a:solidFill>
                    <a:srgbClr val="414042"/>
                  </a:solidFill>
                  <a:latin typeface="Open Sans" panose="020B0606030504020204" pitchFamily="34" charset="0"/>
                  <a:ea typeface="Open Sans" panose="020B0606030504020204" pitchFamily="34" charset="0"/>
                  <a:cs typeface="Open Sans" panose="020B0606030504020204" pitchFamily="34" charset="0"/>
                </a:rPr>
                <a:t>$15,000</a:t>
              </a:r>
            </a:p>
            <a:p>
              <a:pPr marL="114300" lvl="1" indent="-114300" algn="l" defTabSz="622300">
                <a:lnSpc>
                  <a:spcPct val="90000"/>
                </a:lnSpc>
                <a:spcBef>
                  <a:spcPct val="0"/>
                </a:spcBef>
                <a:spcAft>
                  <a:spcPct val="15000"/>
                </a:spcAft>
                <a:buChar char="•"/>
              </a:pPr>
              <a:endParaRPr lang="en-US" sz="1400" kern="1200" dirty="0">
                <a:solidFill>
                  <a:srgbClr val="414042"/>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7" name="Graphic 16" descr="House with solid fill">
              <a:extLst>
                <a:ext uri="{FF2B5EF4-FFF2-40B4-BE49-F238E27FC236}">
                  <a16:creationId xmlns:a16="http://schemas.microsoft.com/office/drawing/2014/main" id="{A06C6D3E-DE46-4277-AB82-E12DC5B98F4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130814" y="3634967"/>
              <a:ext cx="914400" cy="914400"/>
            </a:xfrm>
            <a:prstGeom prst="rect">
              <a:avLst/>
            </a:prstGeom>
          </p:spPr>
        </p:pic>
      </p:grpSp>
      <p:grpSp>
        <p:nvGrpSpPr>
          <p:cNvPr id="25" name="Group 24">
            <a:extLst>
              <a:ext uri="{FF2B5EF4-FFF2-40B4-BE49-F238E27FC236}">
                <a16:creationId xmlns:a16="http://schemas.microsoft.com/office/drawing/2014/main" id="{90DF9E2F-9089-4754-B0FC-F7237ADB2405}"/>
              </a:ext>
            </a:extLst>
          </p:cNvPr>
          <p:cNvGrpSpPr/>
          <p:nvPr/>
        </p:nvGrpSpPr>
        <p:grpSpPr>
          <a:xfrm>
            <a:off x="5805787" y="3428559"/>
            <a:ext cx="1761523" cy="2717800"/>
            <a:chOff x="5805787" y="3428559"/>
            <a:chExt cx="1761523" cy="2717800"/>
          </a:xfrm>
        </p:grpSpPr>
        <p:sp>
          <p:nvSpPr>
            <p:cNvPr id="5" name="Freeform: Shape 4">
              <a:extLst>
                <a:ext uri="{FF2B5EF4-FFF2-40B4-BE49-F238E27FC236}">
                  <a16:creationId xmlns:a16="http://schemas.microsoft.com/office/drawing/2014/main" id="{096642D0-F892-4238-A316-830CBF8D612A}"/>
                </a:ext>
              </a:extLst>
            </p:cNvPr>
            <p:cNvSpPr/>
            <p:nvPr/>
          </p:nvSpPr>
          <p:spPr>
            <a:xfrm>
              <a:off x="5805787" y="3428559"/>
              <a:ext cx="1761523" cy="2717800"/>
            </a:xfrm>
            <a:custGeom>
              <a:avLst/>
              <a:gdLst>
                <a:gd name="connsiteX0" fmla="*/ 0 w 1395088"/>
                <a:gd name="connsiteY0" fmla="*/ 139509 h 3167669"/>
                <a:gd name="connsiteX1" fmla="*/ 139509 w 1395088"/>
                <a:gd name="connsiteY1" fmla="*/ 0 h 3167669"/>
                <a:gd name="connsiteX2" fmla="*/ 1255579 w 1395088"/>
                <a:gd name="connsiteY2" fmla="*/ 0 h 3167669"/>
                <a:gd name="connsiteX3" fmla="*/ 1395088 w 1395088"/>
                <a:gd name="connsiteY3" fmla="*/ 139509 h 3167669"/>
                <a:gd name="connsiteX4" fmla="*/ 1395088 w 1395088"/>
                <a:gd name="connsiteY4" fmla="*/ 3028160 h 3167669"/>
                <a:gd name="connsiteX5" fmla="*/ 1255579 w 1395088"/>
                <a:gd name="connsiteY5" fmla="*/ 3167669 h 3167669"/>
                <a:gd name="connsiteX6" fmla="*/ 139509 w 1395088"/>
                <a:gd name="connsiteY6" fmla="*/ 3167669 h 3167669"/>
                <a:gd name="connsiteX7" fmla="*/ 0 w 1395088"/>
                <a:gd name="connsiteY7" fmla="*/ 3028160 h 3167669"/>
                <a:gd name="connsiteX8" fmla="*/ 0 w 1395088"/>
                <a:gd name="connsiteY8" fmla="*/ 139509 h 3167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5088" h="3167669">
                  <a:moveTo>
                    <a:pt x="0" y="139509"/>
                  </a:moveTo>
                  <a:cubicBezTo>
                    <a:pt x="0" y="62460"/>
                    <a:pt x="62460" y="0"/>
                    <a:pt x="139509" y="0"/>
                  </a:cubicBezTo>
                  <a:lnTo>
                    <a:pt x="1255579" y="0"/>
                  </a:lnTo>
                  <a:cubicBezTo>
                    <a:pt x="1332628" y="0"/>
                    <a:pt x="1395088" y="62460"/>
                    <a:pt x="1395088" y="139509"/>
                  </a:cubicBezTo>
                  <a:lnTo>
                    <a:pt x="1395088" y="3028160"/>
                  </a:lnTo>
                  <a:cubicBezTo>
                    <a:pt x="1395088" y="3105209"/>
                    <a:pt x="1332628" y="3167669"/>
                    <a:pt x="1255579" y="3167669"/>
                  </a:cubicBezTo>
                  <a:lnTo>
                    <a:pt x="139509" y="3167669"/>
                  </a:lnTo>
                  <a:cubicBezTo>
                    <a:pt x="62460" y="3167669"/>
                    <a:pt x="0" y="3105209"/>
                    <a:pt x="0" y="3028160"/>
                  </a:cubicBezTo>
                  <a:lnTo>
                    <a:pt x="0" y="139509"/>
                  </a:lnTo>
                  <a:close/>
                </a:path>
              </a:pathLst>
            </a:custGeom>
            <a:scene3d>
              <a:camera prst="orthographicFront"/>
              <a:lightRig rig="threePt" dir="t">
                <a:rot lat="0" lon="0" rev="7500000"/>
              </a:lightRig>
            </a:scene3d>
            <a:sp3d prstMaterial="plastic">
              <a:bevelT w="127000" h="25400" prst="relaxedInset"/>
            </a:sp3d>
          </p:spPr>
          <p:style>
            <a:lnRef idx="0">
              <a:schemeClr val="accent5">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spcFirstLastPara="0" vert="horz" wrap="square" lIns="128016" tIns="1395084" rIns="128016" bIns="761549" numCol="1" spcCol="1270" anchor="t" anchorCtr="0">
              <a:noAutofit/>
            </a:bodyPr>
            <a:lstStyle/>
            <a:p>
              <a:pPr marL="0" lvl="0" indent="0" algn="l" defTabSz="711200">
                <a:lnSpc>
                  <a:spcPct val="90000"/>
                </a:lnSpc>
                <a:spcBef>
                  <a:spcPct val="0"/>
                </a:spcBef>
                <a:spcAft>
                  <a:spcPct val="35000"/>
                </a:spcAft>
                <a:buNone/>
                <a:tabLst>
                  <a:tab pos="404813" algn="l"/>
                </a:tabLst>
              </a:pPr>
              <a:r>
                <a:rPr lang="en-US" sz="1600" b="1" kern="1200" dirty="0">
                  <a:solidFill>
                    <a:srgbClr val="414042"/>
                  </a:solidFill>
                  <a:latin typeface="Open Sans" panose="020B0606030504020204" pitchFamily="34" charset="0"/>
                  <a:ea typeface="Open Sans" panose="020B0606030504020204" pitchFamily="34" charset="0"/>
                  <a:cs typeface="Open Sans" panose="020B0606030504020204" pitchFamily="34" charset="0"/>
                </a:rPr>
                <a:t>Income</a:t>
              </a:r>
              <a:r>
                <a:rPr lang="en-US" sz="1100" b="1" kern="1200" dirty="0">
                  <a:solidFill>
                    <a:srgbClr val="414042"/>
                  </a:solidFill>
                  <a:latin typeface="Open Sans" panose="020B0606030504020204" pitchFamily="34" charset="0"/>
                  <a:ea typeface="Open Sans" panose="020B0606030504020204" pitchFamily="34" charset="0"/>
                  <a:cs typeface="Open Sans" panose="020B0606030504020204" pitchFamily="34" charset="0"/>
                </a:rPr>
                <a:t> –LIHEAP/Energy</a:t>
              </a:r>
            </a:p>
            <a:p>
              <a:pPr marL="0" lvl="0" indent="0" algn="l" defTabSz="711200">
                <a:lnSpc>
                  <a:spcPct val="90000"/>
                </a:lnSpc>
                <a:spcBef>
                  <a:spcPct val="0"/>
                </a:spcBef>
                <a:spcAft>
                  <a:spcPct val="35000"/>
                </a:spcAft>
                <a:buNone/>
              </a:pPr>
              <a:r>
                <a:rPr lang="en-US" sz="1400" b="1" kern="1200" dirty="0">
                  <a:solidFill>
                    <a:srgbClr val="414042"/>
                  </a:solidFill>
                  <a:latin typeface="Open Sans" panose="020B0606030504020204" pitchFamily="34" charset="0"/>
                  <a:ea typeface="Open Sans" panose="020B0606030504020204" pitchFamily="34" charset="0"/>
                  <a:cs typeface="Open Sans" panose="020B0606030504020204" pitchFamily="34" charset="0"/>
                </a:rPr>
                <a:t>(150% FPL)</a:t>
              </a:r>
            </a:p>
            <a:p>
              <a:pPr marL="114300" lvl="1" indent="-114300" algn="l" defTabSz="577850">
                <a:lnSpc>
                  <a:spcPct val="90000"/>
                </a:lnSpc>
                <a:spcBef>
                  <a:spcPct val="0"/>
                </a:spcBef>
                <a:spcAft>
                  <a:spcPct val="15000"/>
                </a:spcAft>
                <a:buChar char="•"/>
              </a:pPr>
              <a:r>
                <a:rPr lang="en-US" sz="1300" kern="1200" dirty="0">
                  <a:solidFill>
                    <a:srgbClr val="414042"/>
                  </a:solidFill>
                  <a:latin typeface="Open Sans" panose="020B0606030504020204" pitchFamily="34" charset="0"/>
                  <a:ea typeface="Open Sans" panose="020B0606030504020204" pitchFamily="34" charset="0"/>
                  <a:cs typeface="Open Sans" panose="020B0606030504020204" pitchFamily="34" charset="0"/>
                </a:rPr>
                <a:t>$1,699</a:t>
              </a:r>
            </a:p>
            <a:p>
              <a:pPr marL="114300" lvl="1" indent="-114300" algn="l" defTabSz="577850">
                <a:lnSpc>
                  <a:spcPct val="90000"/>
                </a:lnSpc>
                <a:spcBef>
                  <a:spcPct val="0"/>
                </a:spcBef>
                <a:spcAft>
                  <a:spcPct val="15000"/>
                </a:spcAft>
                <a:buChar char="•"/>
              </a:pPr>
              <a:r>
                <a:rPr lang="en-US" sz="1300" kern="1200">
                  <a:solidFill>
                    <a:srgbClr val="414042"/>
                  </a:solidFill>
                  <a:latin typeface="Open Sans" panose="020B0606030504020204" pitchFamily="34" charset="0"/>
                  <a:ea typeface="Open Sans" panose="020B0606030504020204" pitchFamily="34" charset="0"/>
                  <a:cs typeface="Open Sans" panose="020B0606030504020204" pitchFamily="34" charset="0"/>
                </a:rPr>
                <a:t>$2,289</a:t>
              </a:r>
              <a:endParaRPr lang="en-US" sz="1300" kern="1200" dirty="0">
                <a:solidFill>
                  <a:srgbClr val="414042"/>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20" name="Graphic 19" descr="Money with solid fill">
              <a:extLst>
                <a:ext uri="{FF2B5EF4-FFF2-40B4-BE49-F238E27FC236}">
                  <a16:creationId xmlns:a16="http://schemas.microsoft.com/office/drawing/2014/main" id="{413371CB-7B8A-4FC4-8615-C8F23A9C460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229348" y="3634967"/>
              <a:ext cx="914400" cy="914400"/>
            </a:xfrm>
            <a:prstGeom prst="rect">
              <a:avLst/>
            </a:prstGeom>
          </p:spPr>
        </p:pic>
      </p:grpSp>
      <p:sp>
        <p:nvSpPr>
          <p:cNvPr id="13" name="Rectangle 12">
            <a:extLst>
              <a:ext uri="{FF2B5EF4-FFF2-40B4-BE49-F238E27FC236}">
                <a16:creationId xmlns:a16="http://schemas.microsoft.com/office/drawing/2014/main" id="{07E19FCE-1F08-4BCB-AE9F-F128CF0301A5}"/>
              </a:ext>
            </a:extLst>
          </p:cNvPr>
          <p:cNvSpPr/>
          <p:nvPr/>
        </p:nvSpPr>
        <p:spPr>
          <a:xfrm flipV="1">
            <a:off x="1889347" y="6060039"/>
            <a:ext cx="5459430" cy="86320"/>
          </a:xfrm>
          <a:prstGeom prst="rect">
            <a:avLst/>
          </a:prstGeom>
          <a:solidFill>
            <a:srgbClr val="54AF7C"/>
          </a:solidFill>
          <a:scene3d>
            <a:camera prst="orthographicFront"/>
            <a:lightRig rig="threePt" dir="t">
              <a:rot lat="0" lon="0" rev="7500000"/>
            </a:lightRig>
          </a:scene3d>
          <a:sp3d z="152400" extrusionH="63500" prstMaterial="matte">
            <a:bevelT w="50800" h="19050" prst="relaxedInset"/>
            <a:contourClr>
              <a:schemeClr val="bg1"/>
            </a:contourClr>
          </a:sp3d>
        </p:spPr>
        <p:style>
          <a:lnRef idx="0">
            <a:schemeClr val="lt1">
              <a:hueOff val="0"/>
              <a:satOff val="0"/>
              <a:lumOff val="0"/>
              <a:alphaOff val="0"/>
            </a:schemeClr>
          </a:lnRef>
          <a:fillRef idx="1">
            <a:schemeClr val="accent5">
              <a:tint val="60000"/>
              <a:hueOff val="0"/>
              <a:satOff val="0"/>
              <a:lumOff val="0"/>
              <a:alphaOff val="0"/>
            </a:schemeClr>
          </a:fillRef>
          <a:effectRef idx="2">
            <a:schemeClr val="accent5">
              <a:tint val="60000"/>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32086392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3A70F-7EF4-4CA3-A60F-54C44399446C}"/>
              </a:ext>
            </a:extLst>
          </p:cNvPr>
          <p:cNvSpPr>
            <a:spLocks noGrp="1"/>
          </p:cNvSpPr>
          <p:nvPr>
            <p:ph type="title"/>
          </p:nvPr>
        </p:nvSpPr>
        <p:spPr>
          <a:xfrm>
            <a:off x="1219749" y="514911"/>
            <a:ext cx="10534715" cy="1839913"/>
          </a:xfrm>
        </p:spPr>
        <p:txBody>
          <a:bodyPr>
            <a:normAutofit fontScale="90000"/>
          </a:bodyPr>
          <a:lstStyle/>
          <a:p>
            <a:pPr algn="ctr">
              <a:lnSpc>
                <a:spcPct val="100000"/>
              </a:lnSpc>
            </a:pPr>
            <a:r>
              <a:rPr lang="en-US" sz="3300" b="1" dirty="0">
                <a:solidFill>
                  <a:srgbClr val="AA191E"/>
                </a:solidFill>
              </a:rPr>
              <a:t>Michigan’s Coordinated Access to Food for the Elderly</a:t>
            </a:r>
            <a:br>
              <a:rPr lang="en-US" sz="3200" b="1" dirty="0">
                <a:solidFill>
                  <a:srgbClr val="AA191E"/>
                </a:solidFill>
              </a:rPr>
            </a:br>
            <a:r>
              <a:rPr lang="en-US" sz="5400" b="1" dirty="0">
                <a:solidFill>
                  <a:srgbClr val="AA191E"/>
                </a:solidFill>
              </a:rPr>
              <a:t>(MiCAFE)</a:t>
            </a:r>
          </a:p>
        </p:txBody>
      </p:sp>
      <p:sp>
        <p:nvSpPr>
          <p:cNvPr id="4" name="Slide Number Placeholder 3">
            <a:extLst>
              <a:ext uri="{FF2B5EF4-FFF2-40B4-BE49-F238E27FC236}">
                <a16:creationId xmlns:a16="http://schemas.microsoft.com/office/drawing/2014/main" id="{29B47074-08F3-4FBC-96DA-F9279CA3C6D1}"/>
              </a:ext>
            </a:extLst>
          </p:cNvPr>
          <p:cNvSpPr>
            <a:spLocks noGrp="1"/>
          </p:cNvSpPr>
          <p:nvPr>
            <p:ph type="sldNum" sz="quarter" idx="12"/>
          </p:nvPr>
        </p:nvSpPr>
        <p:spPr/>
        <p:txBody>
          <a:bodyPr/>
          <a:lstStyle/>
          <a:p>
            <a:fld id="{8E20E216-FE68-48F4-BD41-FCB634EBE786}" type="slidenum">
              <a:rPr lang="en-US" smtClean="0"/>
              <a:pPr/>
              <a:t>7</a:t>
            </a:fld>
            <a:endParaRPr lang="en-US" dirty="0"/>
          </a:p>
        </p:txBody>
      </p:sp>
      <p:sp>
        <p:nvSpPr>
          <p:cNvPr id="5" name="Title 1">
            <a:extLst>
              <a:ext uri="{FF2B5EF4-FFF2-40B4-BE49-F238E27FC236}">
                <a16:creationId xmlns:a16="http://schemas.microsoft.com/office/drawing/2014/main" id="{ABDBAEAA-9478-46E6-829F-0EEF97E74789}"/>
              </a:ext>
            </a:extLst>
          </p:cNvPr>
          <p:cNvSpPr txBox="1">
            <a:spLocks/>
          </p:cNvSpPr>
          <p:nvPr/>
        </p:nvSpPr>
        <p:spPr>
          <a:xfrm>
            <a:off x="1219749" y="2644690"/>
            <a:ext cx="10534715" cy="3062936"/>
          </a:xfrm>
          <a:prstGeom prst="rect">
            <a:avLst/>
          </a:prstGeom>
        </p:spPr>
        <p:txBody>
          <a:bodyPr vert="horz" lIns="91440" tIns="45720" rIns="91440" bIns="45720" rtlCol="0" anchor="t">
            <a:normAutofit lnSpcReduction="10000"/>
          </a:bodyPr>
          <a:lstStyle>
            <a:lvl1pPr algn="l" defTabSz="914400" rtl="0" eaLnBrk="1" latinLnBrk="0" hangingPunct="1">
              <a:lnSpc>
                <a:spcPct val="90000"/>
              </a:lnSpc>
              <a:spcBef>
                <a:spcPct val="0"/>
              </a:spcBef>
              <a:buNone/>
              <a:defRPr sz="4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algn="l"/>
            <a:r>
              <a:rPr lang="en-US" sz="2400" b="0" i="0" u="none" strike="noStrike" baseline="0" dirty="0">
                <a:solidFill>
                  <a:srgbClr val="414042"/>
                </a:solidFill>
              </a:rPr>
              <a:t>If you or someone you know is 60 or older and living on a limited income, MiCAFE is here to help! MiCAFE will help you or your loved one apply for benefits.</a:t>
            </a:r>
          </a:p>
          <a:p>
            <a:pPr algn="l"/>
            <a:endParaRPr lang="en-US" sz="2400" dirty="0">
              <a:solidFill>
                <a:srgbClr val="414042"/>
              </a:solidFill>
            </a:endParaRPr>
          </a:p>
          <a:p>
            <a:pPr algn="ctr"/>
            <a:r>
              <a:rPr lang="en-US" sz="2400" dirty="0">
                <a:solidFill>
                  <a:srgbClr val="414042"/>
                </a:solidFill>
              </a:rPr>
              <a:t>MiCAFE Call Center Support</a:t>
            </a:r>
          </a:p>
          <a:p>
            <a:pPr algn="ctr"/>
            <a:r>
              <a:rPr lang="en-US" sz="2400" dirty="0">
                <a:solidFill>
                  <a:srgbClr val="414042"/>
                </a:solidFill>
                <a:latin typeface="Open Sans" panose="020B0606030504020204" pitchFamily="34" charset="0"/>
                <a:ea typeface="Open Sans" panose="020B0606030504020204" pitchFamily="34" charset="0"/>
                <a:cs typeface="Open Sans" panose="020B0606030504020204" pitchFamily="34" charset="0"/>
              </a:rPr>
              <a:t>Open 9:00 am – 3:00 pm </a:t>
            </a:r>
          </a:p>
          <a:p>
            <a:pPr algn="ctr"/>
            <a:r>
              <a:rPr lang="en-US" sz="2400" dirty="0">
                <a:solidFill>
                  <a:srgbClr val="414042"/>
                </a:solidFill>
                <a:latin typeface="Open Sans" panose="020B0606030504020204" pitchFamily="34" charset="0"/>
                <a:ea typeface="Open Sans" panose="020B0606030504020204" pitchFamily="34" charset="0"/>
                <a:cs typeface="Open Sans" panose="020B0606030504020204" pitchFamily="34" charset="0"/>
              </a:rPr>
              <a:t>Monday – </a:t>
            </a:r>
            <a:r>
              <a:rPr lang="en-US" sz="2400" dirty="0">
                <a:solidFill>
                  <a:srgbClr val="414042"/>
                </a:solidFill>
              </a:rPr>
              <a:t>Fri</a:t>
            </a:r>
            <a:r>
              <a:rPr lang="en-US" sz="2400" dirty="0">
                <a:solidFill>
                  <a:srgbClr val="414042"/>
                </a:solidFill>
                <a:latin typeface="Open Sans" panose="020B0606030504020204" pitchFamily="34" charset="0"/>
                <a:ea typeface="Open Sans" panose="020B0606030504020204" pitchFamily="34" charset="0"/>
                <a:cs typeface="Open Sans" panose="020B0606030504020204" pitchFamily="34" charset="0"/>
              </a:rPr>
              <a:t>day</a:t>
            </a:r>
          </a:p>
          <a:p>
            <a:pPr algn="ctr"/>
            <a:endParaRPr lang="en-US" sz="2400" dirty="0">
              <a:solidFill>
                <a:srgbClr val="AA191E"/>
              </a:solidFill>
              <a:latin typeface="Open Sans" panose="020B0606030504020204" pitchFamily="34" charset="0"/>
              <a:ea typeface="Open Sans" panose="020B0606030504020204" pitchFamily="34" charset="0"/>
              <a:cs typeface="Open Sans" panose="020B0606030504020204" pitchFamily="34" charset="0"/>
            </a:endParaRPr>
          </a:p>
          <a:p>
            <a:pPr algn="ctr"/>
            <a:r>
              <a:rPr lang="en-US" sz="3200" b="1" dirty="0">
                <a:solidFill>
                  <a:srgbClr val="AA191E"/>
                </a:solidFill>
              </a:rPr>
              <a:t>1-877-664-2233</a:t>
            </a:r>
          </a:p>
          <a:p>
            <a:pPr algn="ctr"/>
            <a:endParaRPr lang="en-US" sz="2400" dirty="0">
              <a:latin typeface="Open Sans" panose="020B0606030504020204" pitchFamily="34" charset="0"/>
              <a:ea typeface="Open Sans" panose="020B0606030504020204" pitchFamily="34" charset="0"/>
              <a:cs typeface="Open Sans" panose="020B0606030504020204" pitchFamily="34" charset="0"/>
            </a:endParaRPr>
          </a:p>
          <a:p>
            <a:pPr algn="l"/>
            <a:endParaRPr lang="en-US" sz="2400" dirty="0"/>
          </a:p>
        </p:txBody>
      </p:sp>
    </p:spTree>
    <p:extLst>
      <p:ext uri="{BB962C8B-B14F-4D97-AF65-F5344CB8AC3E}">
        <p14:creationId xmlns:p14="http://schemas.microsoft.com/office/powerpoint/2010/main" val="26980346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7D907B6E-BD23-45C7-8789-A5FC9BEA47B7}"/>
              </a:ext>
            </a:extLst>
          </p:cNvPr>
          <p:cNvSpPr>
            <a:spLocks noGrp="1"/>
          </p:cNvSpPr>
          <p:nvPr>
            <p:ph type="subTitle" idx="1"/>
          </p:nvPr>
        </p:nvSpPr>
        <p:spPr>
          <a:xfrm>
            <a:off x="1523996" y="4764684"/>
            <a:ext cx="9144000" cy="1315482"/>
          </a:xfrm>
        </p:spPr>
        <p:txBody>
          <a:bodyPr>
            <a:noAutofit/>
          </a:bodyPr>
          <a:lstStyle/>
          <a:p>
            <a:endParaRPr lang="en-US" sz="2000" dirty="0"/>
          </a:p>
          <a:p>
            <a:endParaRPr lang="en-US" sz="2000" dirty="0"/>
          </a:p>
          <a:p>
            <a:r>
              <a:rPr lang="en-US" sz="2000" dirty="0"/>
              <a:t>Darling Garcia</a:t>
            </a:r>
          </a:p>
        </p:txBody>
      </p:sp>
    </p:spTree>
    <p:extLst>
      <p:ext uri="{BB962C8B-B14F-4D97-AF65-F5344CB8AC3E}">
        <p14:creationId xmlns:p14="http://schemas.microsoft.com/office/powerpoint/2010/main" val="14775911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ELM Colors">
      <a:dk1>
        <a:sysClr val="windowText" lastClr="000000"/>
      </a:dk1>
      <a:lt1>
        <a:sysClr val="window" lastClr="FFFFFF"/>
      </a:lt1>
      <a:dk2>
        <a:srgbClr val="44546A"/>
      </a:dk2>
      <a:lt2>
        <a:srgbClr val="E7E6E6"/>
      </a:lt2>
      <a:accent1>
        <a:srgbClr val="7BA7BC"/>
      </a:accent1>
      <a:accent2>
        <a:srgbClr val="AA191E"/>
      </a:accent2>
      <a:accent3>
        <a:srgbClr val="A5A5A5"/>
      </a:accent3>
      <a:accent4>
        <a:srgbClr val="5B9BD5"/>
      </a:accent4>
      <a:accent5>
        <a:srgbClr val="FFC000"/>
      </a:accent5>
      <a:accent6>
        <a:srgbClr val="70AD47"/>
      </a:accent6>
      <a:hlink>
        <a:srgbClr val="0563C1"/>
      </a:hlink>
      <a:folHlink>
        <a:srgbClr val="954F72"/>
      </a:folHlink>
    </a:clrScheme>
    <a:fontScheme name="Custom 1">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JCC Power Point Template" id="{93984354-6879-49B7-9594-C85498CBA744}" vid="{471CCF2F-226C-4656-B44D-1273DABA8A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621</Words>
  <Application>Microsoft Office PowerPoint</Application>
  <PresentationFormat>Widescreen</PresentationFormat>
  <Paragraphs>73</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Corbel</vt:lpstr>
      <vt:lpstr>Open Sans</vt:lpstr>
      <vt:lpstr>Office Theme</vt:lpstr>
      <vt:lpstr>5 Key Benefits</vt:lpstr>
      <vt:lpstr>Supplemental Nutrition Assistance Program (SNAP)</vt:lpstr>
      <vt:lpstr>Medicaid</vt:lpstr>
      <vt:lpstr>Medicare and Medicare Savings Program</vt:lpstr>
      <vt:lpstr>Medicare Extra Help</vt:lpstr>
      <vt:lpstr>State Emergency Relief Program  (SER)</vt:lpstr>
      <vt:lpstr>Michigan’s Coordinated Access to Food for the Elderly (MiCAFE)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2022-04-15T20:23:50Z</dcterms:created>
  <dcterms:modified xsi:type="dcterms:W3CDTF">2022-04-29T15:02:31Z</dcterms:modified>
</cp:coreProperties>
</file>