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4" r:id="rId2"/>
    <p:sldId id="261" r:id="rId3"/>
    <p:sldId id="353" r:id="rId4"/>
    <p:sldId id="354" r:id="rId5"/>
    <p:sldId id="382" r:id="rId6"/>
    <p:sldId id="467" r:id="rId7"/>
    <p:sldId id="468" r:id="rId8"/>
    <p:sldId id="470" r:id="rId9"/>
    <p:sldId id="471" r:id="rId10"/>
    <p:sldId id="472" r:id="rId11"/>
    <p:sldId id="474" r:id="rId12"/>
    <p:sldId id="459" r:id="rId13"/>
    <p:sldId id="460" r:id="rId14"/>
    <p:sldId id="463" r:id="rId15"/>
    <p:sldId id="464" r:id="rId16"/>
    <p:sldId id="444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5D600"/>
    <a:srgbClr val="EF7122"/>
    <a:srgbClr val="404040"/>
    <a:srgbClr val="008FBE"/>
    <a:srgbClr val="808080"/>
    <a:srgbClr val="132F5A"/>
    <a:srgbClr val="FF00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84858" autoAdjust="0"/>
  </p:normalViewPr>
  <p:slideViewPr>
    <p:cSldViewPr>
      <p:cViewPr>
        <p:scale>
          <a:sx n="76" d="100"/>
          <a:sy n="76" d="100"/>
        </p:scale>
        <p:origin x="-976" y="-16"/>
      </p:cViewPr>
      <p:guideLst>
        <p:guide orient="horz" pos="2208"/>
        <p:guide pos="432"/>
      </p:guideLst>
    </p:cSldViewPr>
  </p:slideViewPr>
  <p:outlineViewPr>
    <p:cViewPr>
      <p:scale>
        <a:sx n="33" d="100"/>
        <a:sy n="33" d="100"/>
      </p:scale>
      <p:origin x="0" y="26766"/>
    </p:cViewPr>
  </p:outlineViewPr>
  <p:notesTextViewPr>
    <p:cViewPr>
      <p:scale>
        <a:sx n="116" d="100"/>
        <a:sy n="116" d="100"/>
      </p:scale>
      <p:origin x="0" y="0"/>
    </p:cViewPr>
  </p:notesTextViewPr>
  <p:sorterViewPr>
    <p:cViewPr>
      <p:scale>
        <a:sx n="100" d="100"/>
        <a:sy n="100" d="100"/>
      </p:scale>
      <p:origin x="0" y="16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4DF97D-C754-4E2B-9995-9590A87A38AE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4F33C2-2672-412B-A82D-9659E01EE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6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B600035-EACB-4301-8B96-614E82B9A755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419535-728B-43E5-AF8E-37893FB7B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84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2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FD2D314-D691-4D09-B67A-4BF38E558612}" type="slidenum">
              <a:rPr lang="en-US" altLang="en-US" smtClean="0"/>
              <a:pPr eaLnBrk="1" hangingPunct="1">
                <a:defRPr/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362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FFFED8B-D49B-4429-9125-F9F86F3EEAB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90DF83C-DFEC-40BD-989F-46E6DCAE7863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2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5B65A8E-3149-49A6-926D-1B6B8AFBA75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666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4453D57-BFF4-49FE-9C20-2480D565BB4E}" type="slidenum">
              <a:rPr lang="en-US" altLang="en-US" smtClean="0"/>
              <a:pPr eaLnBrk="1" hangingPunct="1">
                <a:defRPr/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51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9885-50A1-47DB-B5BD-421E613BEAA2}" type="datetime1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2756-6239-4BCA-BD74-06D4DF99D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8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305800" y="6248400"/>
            <a:ext cx="609600" cy="609600"/>
          </a:xfrm>
          <a:prstGeom prst="rect">
            <a:avLst/>
          </a:prstGeom>
          <a:solidFill>
            <a:srgbClr val="008F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367790"/>
            <a:ext cx="22098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>
                <a:solidFill>
                  <a:srgbClr val="000000"/>
                </a:solidFill>
                <a:latin typeface="Helvetica Neue"/>
                <a:ea typeface="+mn-ea"/>
                <a:cs typeface="Helvetica Neue"/>
              </a:rPr>
              <a:t>Money Smart for Older Adults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1E409D2F-E643-451A-B731-8218C2698BBB}" type="slidenum">
              <a:rPr lang="en-US" sz="1400" b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‹#›</a:t>
            </a:fld>
            <a:endParaRPr lang="en-US" sz="1400" b="1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609600"/>
          </a:xfrm>
          <a:noFill/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3200" b="0" i="0" cap="all" spc="0" baseline="0">
                <a:solidFill>
                  <a:schemeClr val="tx1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4267200"/>
          </a:xfr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charset="2"/>
              <a:buChar char="§"/>
              <a:defRPr sz="2200" b="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914400" indent="-274320">
              <a:spcBef>
                <a:spcPts val="600"/>
              </a:spcBef>
              <a:spcAft>
                <a:spcPts val="1200"/>
              </a:spcAft>
              <a:buSzPct val="110000"/>
              <a:buFont typeface="Arial"/>
              <a:buChar char="•"/>
              <a:defRPr sz="2200" b="0" i="0">
                <a:solidFill>
                  <a:schemeClr val="tx1"/>
                </a:solidFill>
                <a:latin typeface="Helvetica Neue"/>
                <a:cs typeface="Helvetica Neue"/>
              </a:defRPr>
            </a:lvl2pPr>
            <a:lvl3pPr marL="1143000" indent="-228600">
              <a:spcBef>
                <a:spcPts val="600"/>
              </a:spcBef>
              <a:spcAft>
                <a:spcPts val="1200"/>
              </a:spcAft>
              <a:buSzPct val="75000"/>
              <a:buFont typeface="Courier New"/>
              <a:buChar char="o"/>
              <a:defRPr sz="2200" b="0" i="0">
                <a:solidFill>
                  <a:schemeClr val="tx1"/>
                </a:solidFill>
                <a:latin typeface="Helvetica Neue"/>
                <a:cs typeface="Helvetica Neue"/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2200" b="0" i="0">
                <a:solidFill>
                  <a:schemeClr val="tx1"/>
                </a:solidFill>
                <a:latin typeface="Helvetica Neue"/>
                <a:cs typeface="Helvetica Neue"/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2200" b="0" i="0">
                <a:solidFill>
                  <a:schemeClr val="tx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228600" cy="5410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228600" cy="457200"/>
          </a:xfrm>
          <a:prstGeom prst="rect">
            <a:avLst/>
          </a:prstGeom>
          <a:solidFill>
            <a:srgbClr val="008FB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28600" cy="990600"/>
          </a:xfrm>
          <a:prstGeom prst="rect">
            <a:avLst/>
          </a:prstGeom>
          <a:solidFill>
            <a:srgbClr val="008F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B993C77-EF2D-48B8-94C3-49A90CF1C103}" type="datetime1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2E6F545-A6EA-4B57-BB9D-C6497E113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pitchFamily="-11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dercare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merfinance.gov/askcfpb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compliantassistant.gov/" TargetMode="External"/><Relationship Id="rId2" Type="http://schemas.openxmlformats.org/officeDocument/2006/relationships/hyperlink" Target="http://www.tigt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184900"/>
            <a:ext cx="21844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6337300"/>
            <a:ext cx="17145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Lottery and Sweepstakes Scams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971800" y="990600"/>
            <a:ext cx="5410200" cy="4610100"/>
          </a:xfrm>
        </p:spPr>
        <p:txBody>
          <a:bodyPr/>
          <a:lstStyle/>
          <a:p>
            <a:pPr marL="0" indent="0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Scammers may: 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Call, email, or text regarding lotteries, drawings, or sweepstakes 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Request upfront processing fees or taxes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Send authentic-looking claims checks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Pose as an attorney for winners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2800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sz="2800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pic>
        <p:nvPicPr>
          <p:cNvPr id="6" name="Picture 5" descr="OA_newIcons_draft-3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1677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Tell-tale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239000" cy="4038600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dirty="0" smtClean="0"/>
              <a:t>“</a:t>
            </a:r>
            <a:r>
              <a:rPr lang="en-US" b="0" i="1" dirty="0" smtClean="0"/>
              <a:t>We suspect an unauthorized transaction on your account. To ensure your account is not compromised, </a:t>
            </a:r>
            <a:r>
              <a:rPr lang="en-US" b="1" i="1" dirty="0" smtClean="0">
                <a:solidFill>
                  <a:srgbClr val="C00000"/>
                </a:solidFill>
              </a:rPr>
              <a:t>please click the link below and confirm your identify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“</a:t>
            </a:r>
            <a:r>
              <a:rPr lang="en-US" b="0" i="1" dirty="0" smtClean="0"/>
              <a:t>During our regular verification of accounts, we couldn’t verify your information… </a:t>
            </a:r>
            <a:r>
              <a:rPr lang="en-US" b="1" i="1" dirty="0" smtClean="0">
                <a:solidFill>
                  <a:srgbClr val="C00000"/>
                </a:solidFill>
              </a:rPr>
              <a:t>click here to update and verify your information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>
              <a:spcAft>
                <a:spcPts val="2400"/>
              </a:spcAft>
              <a:defRPr/>
            </a:pPr>
            <a:r>
              <a:rPr lang="en-US" i="1" dirty="0" smtClean="0"/>
              <a:t>“</a:t>
            </a:r>
            <a:r>
              <a:rPr lang="en-US" b="0" i="1" dirty="0" smtClean="0"/>
              <a:t>Our records indicate your account was overcharged. </a:t>
            </a:r>
            <a:r>
              <a:rPr lang="en-US" b="1" i="1" dirty="0" smtClean="0">
                <a:solidFill>
                  <a:srgbClr val="C00000"/>
                </a:solidFill>
              </a:rPr>
              <a:t>Call us to receive your refund</a:t>
            </a:r>
            <a:r>
              <a:rPr lang="en-US" dirty="0" smtClean="0"/>
              <a:t>.”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0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Who Can Help?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20000" cy="198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Adult Protective Services</a:t>
            </a:r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sz="2400" dirty="0" smtClean="0"/>
              <a:t>For </a:t>
            </a:r>
            <a:r>
              <a:rPr lang="en-US" sz="2400" dirty="0"/>
              <a:t>elder abuse, contact Adult Protective </a:t>
            </a:r>
            <a:r>
              <a:rPr lang="en-US" sz="2400" dirty="0" smtClean="0"/>
              <a:t>Services.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Find contact information </a:t>
            </a:r>
            <a:r>
              <a:rPr lang="en-US" sz="2400" dirty="0">
                <a:hlinkClick r:id="rId2"/>
              </a:rPr>
              <a:t>eldercare.gov</a:t>
            </a:r>
            <a:r>
              <a:rPr lang="en-US" sz="2400" dirty="0"/>
              <a:t> or </a:t>
            </a:r>
          </a:p>
          <a:p>
            <a:pPr marL="0" indent="0">
              <a:buNone/>
              <a:defRPr/>
            </a:pPr>
            <a:r>
              <a:rPr lang="en-US" sz="2400" dirty="0"/>
              <a:t>call </a:t>
            </a:r>
            <a:r>
              <a:rPr lang="en-US" sz="2400" dirty="0" smtClean="0"/>
              <a:t>1-800-677-1116.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buFont typeface="Arial" pitchFamily="34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Helvetica Neue" pitchFamily="-84" charset="0"/>
              </a:rPr>
              <a:t>Local </a:t>
            </a:r>
            <a:r>
              <a:rPr lang="en-US" altLang="en-US" sz="2400" b="1" dirty="0" smtClean="0">
                <a:solidFill>
                  <a:srgbClr val="000000"/>
                </a:solidFill>
                <a:latin typeface="Helvetica Neue" pitchFamily="-84" charset="0"/>
              </a:rPr>
              <a:t>Police - 911</a:t>
            </a:r>
            <a:endParaRPr lang="en-US" altLang="en-US" sz="2400" b="1" dirty="0">
              <a:solidFill>
                <a:srgbClr val="000000"/>
              </a:solidFill>
              <a:latin typeface="Helvetica Neue" pitchFamily="-84" charset="0"/>
            </a:endParaRPr>
          </a:p>
          <a:p>
            <a:pPr marL="0" indent="0">
              <a:buNone/>
              <a:defRPr/>
            </a:pPr>
            <a:r>
              <a:rPr lang="en-US" sz="2400" dirty="0" smtClean="0"/>
              <a:t>If </a:t>
            </a:r>
            <a:r>
              <a:rPr lang="en-US" sz="2400" dirty="0"/>
              <a:t>someone is in danger </a:t>
            </a:r>
            <a:r>
              <a:rPr lang="en-US" sz="2400" dirty="0" smtClean="0"/>
              <a:t>or </a:t>
            </a:r>
            <a:r>
              <a:rPr lang="en-US" sz="2400" dirty="0"/>
              <a:t>a crime has been committed, </a:t>
            </a:r>
            <a:r>
              <a:rPr lang="en-US" sz="2400" dirty="0" smtClean="0"/>
              <a:t>call </a:t>
            </a:r>
            <a:r>
              <a:rPr lang="en-US" sz="2400" dirty="0"/>
              <a:t>the </a:t>
            </a:r>
            <a:r>
              <a:rPr lang="en-US" sz="2400" dirty="0" smtClean="0"/>
              <a:t>police.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Arial" pitchFamily="34" charset="0"/>
              <a:buNone/>
            </a:pPr>
            <a:endParaRPr lang="en-US" altLang="en-US" sz="2400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lvl="1">
              <a:buFont typeface="Arial" pitchFamily="34" charset="0"/>
              <a:buNone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lvl="1">
              <a:buFont typeface="Arial" pitchFamily="34" charset="0"/>
              <a:buNone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126" y="2311400"/>
            <a:ext cx="3873337" cy="2644379"/>
          </a:xfrm>
          <a:prstGeom prst="roundRect">
            <a:avLst>
              <a:gd name="adj" fmla="val 13785"/>
            </a:avLst>
          </a:prstGeom>
          <a:noFill/>
          <a:ln w="38100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0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Who Can Help? (cont.)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1752600" y="5334000"/>
            <a:ext cx="5378450" cy="871537"/>
          </a:xfrm>
          <a:prstGeom prst="round2Same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Helvetica Neue"/>
                <a:cs typeface="Helvetica Neue"/>
              </a:rPr>
              <a:t>For more information, go to 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  <a:hlinkClick r:id="rId2"/>
              </a:rPr>
              <a:t>consumerfinance.gov/</a:t>
            </a:r>
            <a:r>
              <a:rPr lang="en-US" sz="2400" b="1" dirty="0" err="1">
                <a:solidFill>
                  <a:prstClr val="black"/>
                </a:solidFill>
                <a:latin typeface="Helvetica Neue"/>
                <a:cs typeface="Helvetica Neue"/>
                <a:hlinkClick r:id="rId2"/>
              </a:rPr>
              <a:t>askcfpb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  <a:hlinkClick r:id="rId2"/>
              </a:rPr>
              <a:t>/</a:t>
            </a:r>
            <a:endParaRPr lang="en-US" sz="2400" b="1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3581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For concerns about </a:t>
            </a: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financial </a:t>
            </a: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institution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Helvetica Neue"/>
                <a:cs typeface="Helvetica Neue"/>
              </a:rPr>
              <a:t>   For </a:t>
            </a:r>
            <a:r>
              <a:rPr lang="en-US" dirty="0">
                <a:solidFill>
                  <a:prstClr val="black"/>
                </a:solidFill>
                <a:latin typeface="Helvetica Neue"/>
                <a:cs typeface="Helvetica Neue"/>
              </a:rPr>
              <a:t>example: </a:t>
            </a:r>
          </a:p>
          <a:p>
            <a:pPr marL="374904" indent="-192024">
              <a:buFont typeface="Wingdings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Helvetica Neue"/>
                <a:cs typeface="Helvetica Neue"/>
              </a:rPr>
              <a:t>Bank</a:t>
            </a:r>
          </a:p>
          <a:p>
            <a:pPr marL="374904" indent="-192024">
              <a:buFont typeface="Wingdings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Helvetica Neue"/>
                <a:cs typeface="Helvetica Neue"/>
              </a:rPr>
              <a:t>Credit </a:t>
            </a:r>
            <a:r>
              <a:rPr lang="en-US" dirty="0" smtClean="0">
                <a:solidFill>
                  <a:prstClr val="black"/>
                </a:solidFill>
                <a:latin typeface="Helvetica Neue"/>
                <a:cs typeface="Helvetica Neue"/>
              </a:rPr>
              <a:t>Union</a:t>
            </a:r>
            <a:endParaRPr lang="en-US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6200" y="1524000"/>
            <a:ext cx="822960" cy="822960"/>
          </a:xfrm>
          <a:prstGeom prst="rightArrow">
            <a:avLst/>
          </a:prstGeom>
          <a:solidFill>
            <a:srgbClr val="EF7122"/>
          </a:solidFill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277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contact the financial institution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399472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For concerns about </a:t>
            </a: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credit </a:t>
            </a:r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products</a:t>
            </a: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   </a:t>
            </a:r>
            <a:endParaRPr lang="en-US" sz="2000" b="1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374904" indent="-192024">
              <a:buFont typeface="Wingdings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86200" y="3399472"/>
            <a:ext cx="822960" cy="822960"/>
          </a:xfrm>
          <a:prstGeom prst="rightArrow">
            <a:avLst/>
          </a:prstGeom>
          <a:solidFill>
            <a:srgbClr val="EF7122"/>
          </a:solidFill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99472"/>
            <a:ext cx="277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contact </a:t>
            </a:r>
            <a:r>
              <a:rPr lang="en-US" sz="20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Helvetica Neue"/>
                <a:cs typeface="Helvetica Neue"/>
              </a:rPr>
              <a:t>creditor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37338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Helvetica Neue"/>
                <a:cs typeface="Helvetica Neue"/>
              </a:rPr>
              <a:t>You are often not responsible for unauthorized credit card charges or payments. </a:t>
            </a:r>
          </a:p>
        </p:txBody>
      </p:sp>
    </p:spTree>
    <p:extLst>
      <p:ext uri="{BB962C8B-B14F-4D97-AF65-F5344CB8AC3E}">
        <p14:creationId xmlns:p14="http://schemas.microsoft.com/office/powerpoint/2010/main" val="1828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1606" y="381000"/>
            <a:ext cx="7776594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Caregiver: Safeguards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6294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1500"/>
              </a:spcAft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Arial" pitchFamily="34" charset="0"/>
              </a:rPr>
              <a:t>Secure private financial documents </a:t>
            </a:r>
          </a:p>
          <a:p>
            <a:pPr eaLnBrk="1" hangingPunct="1">
              <a:lnSpc>
                <a:spcPct val="110000"/>
              </a:lnSpc>
              <a:spcAft>
                <a:spcPts val="1500"/>
              </a:spcAft>
            </a:pPr>
            <a:r>
              <a:rPr lang="en-US" altLang="en-US" dirty="0">
                <a:latin typeface="Helvetica Neue" pitchFamily="-84" charset="0"/>
                <a:ea typeface="Geneva" pitchFamily="-84" charset="0"/>
                <a:cs typeface="Arial" pitchFamily="34" charset="0"/>
              </a:rPr>
              <a:t>Have someone else read your financial statements, if you are having trouble reading</a:t>
            </a:r>
          </a:p>
          <a:p>
            <a:pPr eaLnBrk="1" hangingPunct="1">
              <a:lnSpc>
                <a:spcPct val="110000"/>
              </a:lnSpc>
              <a:spcAft>
                <a:spcPts val="1500"/>
              </a:spcAft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Arial" pitchFamily="34" charset="0"/>
              </a:rPr>
              <a:t>Monitor bank accounts and telephone bills and set up transaction alerts </a:t>
            </a:r>
            <a:endParaRPr lang="en-US" altLang="en-US" sz="2000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  <a:p>
            <a:pPr lvl="1" eaLnBrk="1" hangingPunct="1">
              <a:spcAft>
                <a:spcPts val="300"/>
              </a:spcAft>
              <a:buFont typeface="Arial" pitchFamily="34" charset="0"/>
              <a:buNone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  <a:p>
            <a:pPr eaLnBrk="1" hangingPunct="1">
              <a:spcAft>
                <a:spcPts val="300"/>
              </a:spcAft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</p:txBody>
      </p:sp>
      <p:pic>
        <p:nvPicPr>
          <p:cNvPr id="5" name="Picture 4" descr="OA_slide-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1866900" cy="1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35824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Caregiver: Safeguards </a:t>
            </a:r>
            <a:r>
              <a:rPr lang="en-US" altLang="en-US" sz="1800" cap="none" dirty="0">
                <a:solidFill>
                  <a:prstClr val="black"/>
                </a:solidFill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(cont.)</a:t>
            </a:r>
            <a:endParaRPr lang="en-US" altLang="en-US" dirty="0" smtClean="0">
              <a:latin typeface="Helvetica Neue" pitchFamily="-84" charset="0"/>
              <a:ea typeface="Helvetica Neue" pitchFamily="-84" charset="0"/>
              <a:cs typeface="Helvetica Neue" pitchFamily="-8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61722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Arial" pitchFamily="34" charset="0"/>
              </a:rPr>
              <a:t>Do not let hired caregivers open your mail, pay your bills, manage your finances</a:t>
            </a:r>
          </a:p>
          <a:p>
            <a:pPr eaLnBrk="1" hangingPunct="1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altLang="en-US" sz="2400" dirty="0">
                <a:latin typeface="Helvetica Neue" pitchFamily="-84" charset="0"/>
                <a:ea typeface="Geneva" pitchFamily="-84" charset="0"/>
                <a:cs typeface="Arial" pitchFamily="34" charset="0"/>
              </a:rPr>
              <a:t>Never promise money or assets after you die in exchange for care now</a:t>
            </a:r>
          </a:p>
          <a:p>
            <a:pPr eaLnBrk="1" hangingPunct="1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altLang="en-US" sz="2400" dirty="0">
                <a:latin typeface="Helvetica Neue" pitchFamily="-84" charset="0"/>
                <a:ea typeface="Geneva" pitchFamily="-84" charset="0"/>
                <a:cs typeface="Arial" pitchFamily="34" charset="0"/>
              </a:rPr>
              <a:t>Never lend employees money or </a:t>
            </a:r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Arial" pitchFamily="34" charset="0"/>
              </a:rPr>
              <a:t>property</a:t>
            </a:r>
          </a:p>
          <a:p>
            <a:pPr eaLnBrk="1" hangingPunct="1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altLang="en-US" sz="2400" dirty="0">
                <a:latin typeface="Helvetica Neue" pitchFamily="-84" charset="0"/>
                <a:ea typeface="Geneva" pitchFamily="-84" charset="0"/>
                <a:cs typeface="Arial" pitchFamily="34" charset="0"/>
              </a:rPr>
              <a:t>Never let caregivers use your credit </a:t>
            </a:r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Arial" pitchFamily="34" charset="0"/>
              </a:rPr>
              <a:t>or ATM card</a:t>
            </a:r>
            <a:endParaRPr lang="en-US" altLang="en-US" sz="2800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  <a:p>
            <a:pPr lvl="1" eaLnBrk="1" hangingPunct="1">
              <a:spcAft>
                <a:spcPts val="1500"/>
              </a:spcAft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  <a:p>
            <a:pPr eaLnBrk="1" hangingPunct="1">
              <a:spcAft>
                <a:spcPts val="1500"/>
              </a:spcAft>
              <a:defRPr/>
            </a:pPr>
            <a:endParaRPr lang="en-US" altLang="en-US" sz="2800" dirty="0" smtClean="0">
              <a:latin typeface="Helvetica Neue" pitchFamily="-84" charset="0"/>
              <a:ea typeface="Geneva" pitchFamily="-84" charset="0"/>
              <a:cs typeface="Arial" pitchFamily="34" charset="0"/>
            </a:endParaRPr>
          </a:p>
        </p:txBody>
      </p:sp>
      <p:pic>
        <p:nvPicPr>
          <p:cNvPr id="5" name="Picture 4" descr="OA_slide-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1866900" cy="1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Conclusion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286000" y="1447800"/>
            <a:ext cx="6248400" cy="42672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400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You learned about:</a:t>
            </a:r>
          </a:p>
          <a:p>
            <a:pPr eaLnBrk="1" hangingPunct="1"/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Types of financial exploitation</a:t>
            </a:r>
          </a:p>
          <a:p>
            <a:pPr eaLnBrk="1" hangingPunct="1"/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Tips for recognizing scams</a:t>
            </a:r>
          </a:p>
          <a:p>
            <a:pPr eaLnBrk="1" hangingPunct="1"/>
            <a:r>
              <a:rPr lang="en-US" altLang="en-US" sz="2400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Who </a:t>
            </a:r>
            <a:r>
              <a:rPr lang="en-US" altLang="en-US" sz="240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can help</a:t>
            </a:r>
            <a:endParaRPr lang="en-US" altLang="en-US" sz="2400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 eaLnBrk="1" hangingPunct="1">
              <a:buNone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pic>
        <p:nvPicPr>
          <p:cNvPr id="2" name="Picture 1" descr="OA_newIcons-6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1981200" cy="204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What Is Elder Financial Exploitation? </a:t>
            </a:r>
            <a:b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</a:br>
            <a:endParaRPr lang="en-US" altLang="en-US" dirty="0" smtClean="0">
              <a:latin typeface="Helvetica Neue" pitchFamily="-84" charset="0"/>
              <a:ea typeface="Helvetica Neue" pitchFamily="-84" charset="0"/>
              <a:cs typeface="Helvetica Neue" pitchFamily="-8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743200" y="1524000"/>
            <a:ext cx="5791200" cy="4267200"/>
          </a:xfr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Fraudulent or otherwise illegal, unauthorized, or improper act or process of an individual that uses the resources of an older person for personal benefit, profit or gain</a:t>
            </a:r>
          </a:p>
          <a:p>
            <a:pPr>
              <a:spcAft>
                <a:spcPts val="1800"/>
              </a:spcAft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Actions that result in depriving an older person of rightful access to, or use of benefits, resources, belongings, or assets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905000"/>
            <a:ext cx="2112518" cy="284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Who Is at Risk?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486400" cy="4038600"/>
          </a:xfrm>
        </p:spPr>
        <p:txBody>
          <a:bodyPr anchor="ctr"/>
          <a:lstStyle/>
          <a:p>
            <a:pPr marL="0" indent="0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Anyone </a:t>
            </a:r>
            <a:r>
              <a:rPr lang="en-US" sz="3200" b="1" dirty="0"/>
              <a:t>can be the victim of financial exploitation. </a:t>
            </a:r>
            <a:endParaRPr lang="en-US" sz="32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/>
              <a:t>Elder </a:t>
            </a:r>
            <a:r>
              <a:rPr lang="en-US" sz="2800" dirty="0"/>
              <a:t>financial exploitation crosses all social, educational, and economic boundaries.  </a:t>
            </a:r>
          </a:p>
          <a:p>
            <a:pPr eaLnBrk="1" hangingPunct="1">
              <a:defRPr/>
            </a:pPr>
            <a:endParaRPr lang="en-US" dirty="0" smtClean="0">
              <a:ea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905000"/>
            <a:ext cx="2112518" cy="284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Why Are Older Adults at Risk?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7010400" cy="4038600"/>
          </a:xfrm>
        </p:spPr>
        <p:txBody>
          <a:bodyPr anchor="ctr"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200" b="1" dirty="0" smtClean="0"/>
              <a:t>Some older </a:t>
            </a:r>
            <a:r>
              <a:rPr lang="en-US" sz="2200" b="1" dirty="0"/>
              <a:t>adults may</a:t>
            </a:r>
            <a:r>
              <a:rPr lang="en-US" sz="2200" dirty="0"/>
              <a:t>:</a:t>
            </a:r>
          </a:p>
          <a:p>
            <a:pPr>
              <a:defRPr/>
            </a:pPr>
            <a:r>
              <a:rPr lang="en-US" sz="2200" dirty="0"/>
              <a:t>Have regular income and accumulated assets </a:t>
            </a:r>
          </a:p>
          <a:p>
            <a:pPr>
              <a:defRPr/>
            </a:pPr>
            <a:r>
              <a:rPr lang="en-US" sz="2200" dirty="0"/>
              <a:t>Be trusting and polite</a:t>
            </a:r>
          </a:p>
          <a:p>
            <a:pPr>
              <a:defRPr/>
            </a:pPr>
            <a:r>
              <a:rPr lang="en-US" sz="2200" dirty="0"/>
              <a:t>Be lonely and socially isolated </a:t>
            </a:r>
          </a:p>
          <a:p>
            <a:pPr>
              <a:defRPr/>
            </a:pPr>
            <a:r>
              <a:rPr lang="en-US" sz="2200" dirty="0"/>
              <a:t>Be vulnerable due to grief </a:t>
            </a:r>
            <a:r>
              <a:rPr lang="en-US" sz="2200" dirty="0" smtClean="0"/>
              <a:t>from a loss</a:t>
            </a:r>
          </a:p>
          <a:p>
            <a:pPr>
              <a:defRPr/>
            </a:pPr>
            <a:r>
              <a:rPr lang="en-US" sz="2200" dirty="0" smtClean="0"/>
              <a:t>Be </a:t>
            </a:r>
            <a:r>
              <a:rPr lang="en-US" sz="2200" dirty="0"/>
              <a:t>reluctant to report exploitation by a family member, caregiver, or someone they depend </a:t>
            </a:r>
            <a:r>
              <a:rPr lang="en-US" sz="2200" dirty="0" smtClean="0"/>
              <a:t>on</a:t>
            </a:r>
          </a:p>
          <a:p>
            <a:pPr eaLnBrk="1" hangingPunct="1">
              <a:defRPr/>
            </a:pPr>
            <a:r>
              <a:rPr lang="en-US" sz="2200" dirty="0"/>
              <a:t>Be dependent on support from a family member or caregiver to remain </a:t>
            </a:r>
            <a:r>
              <a:rPr lang="en-US" sz="2200" dirty="0" smtClean="0"/>
              <a:t>independent</a:t>
            </a:r>
          </a:p>
        </p:txBody>
      </p:sp>
      <p:pic>
        <p:nvPicPr>
          <p:cNvPr id="2" name="Picture 1" descr="OA_newIcons-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1956816" cy="20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Examples of </a:t>
            </a:r>
            <a:b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</a:b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Financial Exploitation </a:t>
            </a:r>
          </a:p>
        </p:txBody>
      </p:sp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2362200" y="1981200"/>
            <a:ext cx="2139462" cy="11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en-US" sz="2000" dirty="0">
                <a:latin typeface="Helvetica Neue"/>
                <a:cs typeface="Helvetica Neue"/>
              </a:rPr>
              <a:t>Exploitation by an agent under a POA or person in another fiduciary relationship</a:t>
            </a:r>
          </a:p>
        </p:txBody>
      </p:sp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2438400" y="4195871"/>
            <a:ext cx="2298590" cy="14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Theft of money or property by family members, caregivers, </a:t>
            </a:r>
            <a:r>
              <a:rPr lang="en-US" alt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or </a:t>
            </a:r>
            <a:br>
              <a:rPr lang="en-US" alt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-home helpers</a:t>
            </a:r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6580188" y="4228688"/>
            <a:ext cx="2411412" cy="1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Lottery and sweepstakes scams</a:t>
            </a:r>
          </a:p>
        </p:txBody>
      </p:sp>
      <p:sp>
        <p:nvSpPr>
          <p:cNvPr id="11274" name="Content Placeholder 2"/>
          <p:cNvSpPr txBox="1">
            <a:spLocks/>
          </p:cNvSpPr>
          <p:nvPr/>
        </p:nvSpPr>
        <p:spPr bwMode="auto">
          <a:xfrm>
            <a:off x="6588125" y="1691892"/>
            <a:ext cx="25066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Investment fraud and scams</a:t>
            </a:r>
          </a:p>
        </p:txBody>
      </p:sp>
      <p:pic>
        <p:nvPicPr>
          <p:cNvPr id="2" name="Picture 1" descr="OA_slide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1"/>
            <a:ext cx="1262444" cy="1828800"/>
          </a:xfrm>
          <a:prstGeom prst="rect">
            <a:avLst/>
          </a:prstGeom>
        </p:spPr>
      </p:pic>
      <p:pic>
        <p:nvPicPr>
          <p:cNvPr id="4" name="Picture 3" descr="OA_slide_puppet string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1161988" cy="1683278"/>
          </a:xfrm>
          <a:prstGeom prst="rect">
            <a:avLst/>
          </a:prstGeom>
        </p:spPr>
      </p:pic>
      <p:pic>
        <p:nvPicPr>
          <p:cNvPr id="3" name="Picture 2" descr="OA_newIcons_draft-3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1482205" cy="2032000"/>
          </a:xfrm>
          <a:prstGeom prst="rect">
            <a:avLst/>
          </a:prstGeom>
        </p:spPr>
      </p:pic>
      <p:pic>
        <p:nvPicPr>
          <p:cNvPr id="6" name="Picture 5" descr="OA_newIcons-5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1358900" cy="174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Grandparent Scam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0" y="2895600"/>
            <a:ext cx="5562600" cy="30495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altLang="en-US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Scammers:</a:t>
            </a:r>
          </a:p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May know grandchild’s name</a:t>
            </a:r>
          </a:p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Usually cry to disguise voice </a:t>
            </a:r>
          </a:p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Plead for victim to wire money</a:t>
            </a:r>
          </a:p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Ask not to tell family members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600200" y="1143000"/>
            <a:ext cx="5638800" cy="1219200"/>
          </a:xfrm>
          <a:prstGeom prst="wedgeRoundRectCallout">
            <a:avLst>
              <a:gd name="adj1" fmla="val -47827"/>
              <a:gd name="adj2" fmla="val 11654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i="1" dirty="0">
                <a:solidFill>
                  <a:prstClr val="black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Hello, Grandpa. I’m in trouble. Please don’t tell Mom</a:t>
            </a:r>
            <a:r>
              <a:rPr lang="en-US" altLang="en-US" sz="2800" b="1" dirty="0" smtClean="0">
                <a:solidFill>
                  <a:prstClr val="black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. 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OA_newIcons-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305">
            <a:off x="493396" y="2674463"/>
            <a:ext cx="1468594" cy="25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IRS Telephone Scam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486400" cy="4953000"/>
          </a:xfrm>
        </p:spPr>
        <p:txBody>
          <a:bodyPr/>
          <a:lstStyle/>
          <a:p>
            <a:pPr marL="0" indent="0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Scammers: 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Say </a:t>
            </a:r>
            <a:r>
              <a:rPr lang="en-US" altLang="en-US" sz="2100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money</a:t>
            </a: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 is owed for taxes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May use spoof (i.e., falsely represent) IRS </a:t>
            </a:r>
            <a:r>
              <a:rPr lang="en-US" altLang="en-US" dirty="0">
                <a:latin typeface="Helvetica Neue" pitchFamily="-84" charset="0"/>
                <a:ea typeface="Geneva" pitchFamily="-84" charset="0"/>
                <a:cs typeface="Geneva" pitchFamily="-84" charset="0"/>
              </a:rPr>
              <a:t>toll-free numbers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Use common names and fake IRS badge numbers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May know the last 4 digits of a victim’s Social Security number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dirty="0">
                <a:latin typeface="Helvetica Neue" pitchFamily="-84" charset="0"/>
                <a:ea typeface="Geneva" pitchFamily="-84" charset="0"/>
                <a:cs typeface="Geneva" pitchFamily="-84" charset="0"/>
              </a:rPr>
              <a:t>Threaten jail time or driver’s license revocation</a:t>
            </a:r>
          </a:p>
          <a:p>
            <a:pPr>
              <a:spcAft>
                <a:spcPts val="1800"/>
              </a:spcAft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spcAft>
                <a:spcPts val="1800"/>
              </a:spcAft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spcAft>
                <a:spcPts val="1800"/>
              </a:spcAft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990600"/>
            <a:ext cx="2424113" cy="1219200"/>
          </a:xfrm>
          <a:prstGeom prst="wedgeRoundRectCallout">
            <a:avLst>
              <a:gd name="adj1" fmla="val 30534"/>
              <a:gd name="adj2" fmla="val 141925"/>
              <a:gd name="adj3" fmla="val 16667"/>
            </a:avLst>
          </a:prstGeom>
          <a:solidFill>
            <a:srgbClr val="EF712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i="1" dirty="0">
                <a:solidFill>
                  <a:prstClr val="black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…. calling from the IRS…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256">
            <a:off x="7170739" y="3174963"/>
            <a:ext cx="1468594" cy="24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IRS Telephone Scam </a:t>
            </a:r>
            <a:r>
              <a:rPr lang="en-US" altLang="en-US" sz="1800" cap="none" dirty="0">
                <a:solidFill>
                  <a:prstClr val="black"/>
                </a:solidFill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(cont.)</a:t>
            </a:r>
            <a:endParaRPr lang="en-US" altLang="en-US" dirty="0" smtClean="0">
              <a:latin typeface="Helvetica Neue" pitchFamily="-84" charset="0"/>
              <a:ea typeface="Helvetica Neue" pitchFamily="-84" charset="0"/>
              <a:cs typeface="Helvetica Neue" pitchFamily="-8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78025" y="4965700"/>
            <a:ext cx="6858000" cy="10541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The IRS </a:t>
            </a:r>
            <a:r>
              <a:rPr lang="en-US" altLang="en-US" sz="2800" b="1" dirty="0" smtClean="0">
                <a:solidFill>
                  <a:srgbClr val="EF7122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never requests </a:t>
            </a:r>
            <a:r>
              <a:rPr lang="en-US" altLang="en-US" sz="2800" b="1" dirty="0">
                <a:latin typeface="Helvetica Neue" pitchFamily="-84" charset="0"/>
                <a:ea typeface="Geneva" pitchFamily="-84" charset="0"/>
                <a:cs typeface="Geneva" pitchFamily="-84" charset="0"/>
              </a:rPr>
              <a:t>personal or financial </a:t>
            </a:r>
            <a:r>
              <a:rPr lang="en-US" altLang="en-US" sz="2800" b="1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information via email</a:t>
            </a:r>
            <a:endParaRPr lang="en-US" altLang="en-US" sz="2800" b="1" dirty="0">
              <a:solidFill>
                <a:srgbClr val="FF0000"/>
              </a:solidFill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2800" b="1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sz="2800" b="1" dirty="0">
              <a:solidFill>
                <a:srgbClr val="FF0000"/>
              </a:solidFill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sz="2800" b="1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2800" b="1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sz="2800" b="1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62000" y="2590800"/>
            <a:ext cx="7467600" cy="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" y="4648200"/>
            <a:ext cx="7467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47850" y="1406525"/>
            <a:ext cx="6948487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The IRS </a:t>
            </a:r>
            <a:r>
              <a:rPr lang="en-US" altLang="en-US" sz="2800" b="1" dirty="0">
                <a:solidFill>
                  <a:srgbClr val="008FBE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always sends </a:t>
            </a:r>
            <a:r>
              <a:rPr lang="en-US" altLang="en-US" sz="2800" b="1" dirty="0">
                <a:solidFill>
                  <a:prstClr val="black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a written notification by the U.S. mail</a:t>
            </a:r>
          </a:p>
        </p:txBody>
      </p:sp>
      <p:sp>
        <p:nvSpPr>
          <p:cNvPr id="46090" name="Content Placeholder 2"/>
          <p:cNvSpPr txBox="1">
            <a:spLocks/>
          </p:cNvSpPr>
          <p:nvPr/>
        </p:nvSpPr>
        <p:spPr bwMode="auto">
          <a:xfrm>
            <a:off x="1987550" y="2890838"/>
            <a:ext cx="60896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Helvetica Neue" pitchFamily="-84" charset="0"/>
              </a:rPr>
              <a:t>The IRS </a:t>
            </a:r>
            <a:r>
              <a:rPr lang="en-US" altLang="en-US" sz="2800" b="1" dirty="0">
                <a:solidFill>
                  <a:srgbClr val="EF7122"/>
                </a:solidFill>
                <a:latin typeface="Helvetica Neue" pitchFamily="-84" charset="0"/>
              </a:rPr>
              <a:t>never asks for </a:t>
            </a:r>
            <a:r>
              <a:rPr lang="en-US" altLang="en-US" sz="2800" b="1" dirty="0">
                <a:solidFill>
                  <a:prstClr val="black"/>
                </a:solidFill>
                <a:latin typeface="Helvetica Neue" pitchFamily="-84" charset="0"/>
              </a:rPr>
              <a:t>payment or credit card information over the phone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2800" b="1" dirty="0">
              <a:solidFill>
                <a:srgbClr val="132F5A"/>
              </a:solidFill>
              <a:latin typeface="Helvetica Neue" pitchFamily="-84" charset="0"/>
            </a:endParaRPr>
          </a:p>
        </p:txBody>
      </p:sp>
      <p:pic>
        <p:nvPicPr>
          <p:cNvPr id="3" name="Picture 2" descr="OA_newIcons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524000" cy="1455894"/>
          </a:xfrm>
          <a:prstGeom prst="rect">
            <a:avLst/>
          </a:prstGeom>
        </p:spPr>
      </p:pic>
      <p:pic>
        <p:nvPicPr>
          <p:cNvPr id="5" name="Picture 4" descr="OA_newIcons-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1503272" cy="1550814"/>
          </a:xfrm>
          <a:prstGeom prst="rect">
            <a:avLst/>
          </a:prstGeom>
        </p:spPr>
      </p:pic>
      <p:pic>
        <p:nvPicPr>
          <p:cNvPr id="6" name="Picture 5" descr="OA_newIcons-4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1219200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dirty="0" smtClean="0">
                <a:latin typeface="Helvetica Neue" pitchFamily="-84" charset="0"/>
                <a:ea typeface="Helvetica Neue" pitchFamily="-84" charset="0"/>
                <a:cs typeface="Helvetica Neue" pitchFamily="-84" charset="0"/>
              </a:rPr>
              <a:t>What to Do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172200" cy="426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If you owe taxes, call the IRS at </a:t>
            </a:r>
            <a:b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</a:b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1-800-829-1040</a:t>
            </a:r>
            <a:endParaRPr lang="en-US" altLang="en-US" dirty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If you</a:t>
            </a:r>
            <a:r>
              <a:rPr lang="en-US" altLang="en-US" b="1" dirty="0" smtClean="0">
                <a:solidFill>
                  <a:srgbClr val="EF7122"/>
                </a:solidFill>
                <a:latin typeface="Helvetica Neue" pitchFamily="-84" charset="0"/>
                <a:ea typeface="Geneva" pitchFamily="-84" charset="0"/>
                <a:cs typeface="Geneva" pitchFamily="-84" charset="0"/>
              </a:rPr>
              <a:t> don’t </a:t>
            </a: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owe taxes: </a:t>
            </a:r>
          </a:p>
          <a:p>
            <a:pPr lvl="1"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Report the incident to the </a:t>
            </a:r>
            <a:b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</a:b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Treasury Inspector General </a:t>
            </a:r>
            <a:b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</a:b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for Tax Administration at:   </a:t>
            </a:r>
            <a:b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</a:b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1-800-366-4484 or </a:t>
            </a:r>
            <a:r>
              <a:rPr lang="en-US" altLang="en-US" u="sng" dirty="0" smtClean="0">
                <a:latin typeface="Helvetica Neue" pitchFamily="-84" charset="0"/>
                <a:ea typeface="Geneva" pitchFamily="-84" charset="0"/>
                <a:cs typeface="Geneva" pitchFamily="-84" charset="0"/>
                <a:hlinkClick r:id="rId2"/>
              </a:rPr>
              <a:t>www.tigta.gov</a:t>
            </a:r>
            <a:endParaRPr lang="en-US" altLang="en-US" u="sng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lvl="1">
              <a:defRPr/>
            </a:pP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</a:rPr>
              <a:t>File a complaint via </a:t>
            </a:r>
            <a:r>
              <a:rPr lang="en-US" altLang="en-US" dirty="0" smtClean="0">
                <a:latin typeface="Helvetica Neue" pitchFamily="-84" charset="0"/>
                <a:ea typeface="Geneva" pitchFamily="-84" charset="0"/>
                <a:cs typeface="Geneva" pitchFamily="-84" charset="0"/>
                <a:hlinkClick r:id="rId3"/>
              </a:rPr>
              <a:t>ftccomplaintassistant.gov</a:t>
            </a: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lvl="1"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lvl="1"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  <a:p>
            <a:pPr>
              <a:defRPr/>
            </a:pPr>
            <a:endParaRPr lang="en-US" altLang="en-US" dirty="0" smtClean="0">
              <a:latin typeface="Helvetica Neue" pitchFamily="-84" charset="0"/>
              <a:ea typeface="Geneva" pitchFamily="-84" charset="0"/>
              <a:cs typeface="Geneva" pitchFamily="-84" charset="0"/>
            </a:endParaRPr>
          </a:p>
        </p:txBody>
      </p:sp>
      <p:pic>
        <p:nvPicPr>
          <p:cNvPr id="6" name="Picture 5" descr="OA_slide-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177644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Welcom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urpos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Objectiv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Objectives&amp;quot;&quot;/&gt;&lt;property id=&quot;20307&quot; value=&quot;298&quot;/&gt;&lt;/object&gt;&lt;object type=&quot;3&quot; unique_id=&quot;10009&quot;&gt;&lt;property id=&quot;20148&quot; value=&quot;5&quot;/&gt;&lt;property id=&quot;20300&quot; value=&quot;Slide 6 - &amp;quot;Pre-Test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Banks Defined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Banks Defined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Reasons to Keep Money in a Bank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Insured Depository Financial Institutions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Insured Depository Financial Institutions&amp;quot;&quot;/&gt;&lt;property id=&quot;20307&quot; value=&quot;300&quot;/&gt;&lt;/object&gt;&lt;object type=&quot;3&quot; unique_id=&quot;10015&quot;&gt;&lt;property id=&quot;20148&quot; value=&quot;5&quot;/&gt;&lt;property id=&quot;20300&quot; value=&quot;Slide 12 - &amp;quot;Opening &amp;amp; Maintaining a Bank Account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Opening a Bank Account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Opening a Bank Account&amp;quot;&quot;/&gt;&lt;property id=&quot;20307&quot; value=&quot;301&quot;/&gt;&lt;/object&gt;&lt;object type=&quot;3&quot; unique_id=&quot;10018&quot;&gt;&lt;property id=&quot;20148&quot; value=&quot;5&quot;/&gt;&lt;property id=&quot;20300&quot; value=&quot;Slide 15 - &amp;quot;Deposit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Deposit&amp;quot;&quot;/&gt;&lt;property id=&quot;20307&quot; value=&quot;302&quot;/&gt;&lt;/object&gt;&lt;object type=&quot;3&quot; unique_id=&quot;10020&quot;&gt;&lt;property id=&quot;20148&quot; value=&quot;5&quot;/&gt;&lt;property id=&quot;20300&quot; value=&quot;Slide 17 - &amp;quot;Balance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Withdrawal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Balance After Withdrawal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Fee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Balance After Fees Charged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Bank vs. Check-Cashing Service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Additional Benefits of a Bank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Additional Benefits of a Bank&amp;quot;&quot;/&gt;&lt;property id=&quot;20307&quot; value=&quot;303&quot;/&gt;&lt;/object&gt;&lt;object type=&quot;3&quot; unique_id=&quot;10028&quot;&gt;&lt;property id=&quot;20148&quot; value=&quot;5&quot;/&gt;&lt;property id=&quot;20300&quot; value=&quot;Slide 25 - &amp;quot;Additional Benefits of a Bank&amp;quot;&quot;/&gt;&lt;property id=&quot;20307&quot; value=&quot;304&quot;/&gt;&lt;/object&gt;&lt;object type=&quot;3&quot; unique_id=&quot;10029&quot;&gt;&lt;property id=&quot;20148&quot; value=&quot;5&quot;/&gt;&lt;property id=&quot;20300&quot; value=&quot;Slide 26 - &amp;quot;Interest&amp;quot;&quot;/&gt;&lt;property id=&quot;20307&quot; value=&quot;278&quot;/&gt;&lt;/object&gt;&lt;object type=&quot;3&quot; unique_id=&quot;10030&quot;&gt;&lt;property id=&quot;20148&quot; value=&quot;5&quot;/&gt;&lt;property id=&quot;20300&quot; value=&quot;Slide 27 - &amp;quot;Balance With Interest&amp;quot;&quot;/&gt;&lt;property id=&quot;20307&quot; value=&quot;279&quot;/&gt;&lt;/object&gt;&lt;object type=&quot;3&quot; unique_id=&quot;10031&quot;&gt;&lt;property id=&quot;20148&quot; value=&quot;5&quot;/&gt;&lt;property id=&quot;20300&quot; value=&quot;Slide 28 - &amp;quot;Activity 1: Making Deposits and Withdrawals&amp;quot;&quot;/&gt;&lt;property id=&quot;20307&quot; value=&quot;262&quot;/&gt;&lt;/object&gt;&lt;object type=&quot;3&quot; unique_id=&quot;10032&quot;&gt;&lt;property id=&quot;20148&quot; value=&quot;5&quot;/&gt;&lt;property id=&quot;20300&quot; value=&quot;Slide 29 - &amp;quot;Deposit Accounts&amp;quot;&quot;/&gt;&lt;property id=&quot;20307&quot; value=&quot;280&quot;/&gt;&lt;/object&gt;&lt;object type=&quot;3&quot; unique_id=&quot;10033&quot;&gt;&lt;property id=&quot;20148&quot; value=&quot;5&quot;/&gt;&lt;property id=&quot;20300&quot; value=&quot;Slide 30 - &amp;quot;Deposit Accounts&amp;quot;&quot;/&gt;&lt;property id=&quot;20307&quot; value=&quot;305&quot;/&gt;&lt;/object&gt;&lt;object type=&quot;3&quot; unique_id=&quot;10034&quot;&gt;&lt;property id=&quot;20148&quot; value=&quot;5&quot;/&gt;&lt;property id=&quot;20300&quot; value=&quot;Slide 31 - &amp;quot;Deposit Accounts&amp;quot;&quot;/&gt;&lt;property id=&quot;20307&quot; value=&quot;306&quot;/&gt;&lt;/object&gt;&lt;object type=&quot;3&quot; unique_id=&quot;10035&quot;&gt;&lt;property id=&quot;20148&quot; value=&quot;5&quot;/&gt;&lt;property id=&quot;20300&quot; value=&quot;Slide 32 - &amp;quot;Non-Deposit Accounts&amp;quot;&quot;/&gt;&lt;property id=&quot;20307&quot; value=&quot;281&quot;/&gt;&lt;/object&gt;&lt;object type=&quot;3&quot; unique_id=&quot;10036&quot;&gt;&lt;property id=&quot;20148&quot; value=&quot;5&quot;/&gt;&lt;property id=&quot;20300&quot; value=&quot;Slide 33 - &amp;quot;Common Banking Services&amp;quot;&quot;/&gt;&lt;property id=&quot;20307&quot; value=&quot;282&quot;/&gt;&lt;/object&gt;&lt;object type=&quot;3&quot; unique_id=&quot;10037&quot;&gt;&lt;property id=&quot;20148&quot; value=&quot;5&quot;/&gt;&lt;property id=&quot;20300&quot; value=&quot;Slide 34 - &amp;quot;Activity 2: Name That Service&amp;quot;&quot;/&gt;&lt;property id=&quot;20307&quot; value=&quot;284&quot;/&gt;&lt;/object&gt;&lt;object type=&quot;3&quot; unique_id=&quot;10038&quot;&gt;&lt;property id=&quot;20148&quot; value=&quot;5&quot;/&gt;&lt;property id=&quot;20300&quot; value=&quot;Slide 35 - &amp;quot;Money Transfer and Remittances&amp;quot;&quot;/&gt;&lt;property id=&quot;20307&quot; value=&quot;283&quot;/&gt;&lt;/object&gt;&lt;object type=&quot;3&quot; unique_id=&quot;10039&quot;&gt;&lt;property id=&quot;20148&quot; value=&quot;5&quot;/&gt;&lt;property id=&quot;20300&quot; value=&quot;Slide 36 - &amp;quot;Money Transfer and Remittances&amp;quot;&quot;/&gt;&lt;property id=&quot;20307&quot; value=&quot;307&quot;/&gt;&lt;/object&gt;&lt;object type=&quot;3&quot; unique_id=&quot;10040&quot;&gt;&lt;property id=&quot;20148&quot; value=&quot;5&quot;/&gt;&lt;property id=&quot;20300&quot; value=&quot;Slide 37 - &amp;quot;Money Transfer and Remittances&amp;quot;&quot;/&gt;&lt;property id=&quot;20307&quot; value=&quot;309&quot;/&gt;&lt;/object&gt;&lt;object type=&quot;3&quot; unique_id=&quot;10041&quot;&gt;&lt;property id=&quot;20148&quot; value=&quot;5&quot;/&gt;&lt;property id=&quot;20300&quot; value=&quot;Slide 38 - &amp;quot;Money Transfer and Remittances&amp;quot;&quot;/&gt;&lt;property id=&quot;20307&quot; value=&quot;310&quot;/&gt;&lt;/object&gt;&lt;object type=&quot;3&quot; unique_id=&quot;10042&quot;&gt;&lt;property id=&quot;20148&quot; value=&quot;5&quot;/&gt;&lt;property id=&quot;20300&quot; value=&quot;Slide 39 - &amp;quot;Money Transfer and Remittances&amp;quot;&quot;/&gt;&lt;property id=&quot;20307&quot; value=&quot;308&quot;/&gt;&lt;/object&gt;&lt;object type=&quot;3&quot; unique_id=&quot;10043&quot;&gt;&lt;property id=&quot;20148&quot; value=&quot;5&quot;/&gt;&lt;property id=&quot;20300&quot; value=&quot;Slide 40 - &amp;quot;Money Transfer and Remittances&amp;quot;&quot;/&gt;&lt;property id=&quot;20307&quot; value=&quot;311&quot;/&gt;&lt;/object&gt;&lt;object type=&quot;3&quot; unique_id=&quot;10044&quot;&gt;&lt;property id=&quot;20148&quot; value=&quot;5&quot;/&gt;&lt;property id=&quot;20300&quot; value=&quot;Slide 41 - &amp;quot;Money Transfer and Remittances&amp;quot;&quot;/&gt;&lt;property id=&quot;20307&quot; value=&quot;312&quot;/&gt;&lt;/object&gt;&lt;object type=&quot;3&quot; unique_id=&quot;10045&quot;&gt;&lt;property id=&quot;20148&quot; value=&quot;5&quot;/&gt;&lt;property id=&quot;20300&quot; value=&quot;Slide 42 - &amp;quot;ATMs&amp;quot;&quot;/&gt;&lt;property id=&quot;20307&quot; value=&quot;313&quot;/&gt;&lt;/object&gt;&lt;object type=&quot;3&quot; unique_id=&quot;10046&quot;&gt;&lt;property id=&quot;20148&quot; value=&quot;5&quot;/&gt;&lt;property id=&quot;20300&quot; value=&quot;Slide 43 - &amp;quot;ATMs&amp;quot;&quot;/&gt;&lt;property id=&quot;20307&quot; value=&quot;285&quot;/&gt;&lt;/object&gt;&lt;object type=&quot;3&quot; unique_id=&quot;10047&quot;&gt;&lt;property id=&quot;20148&quot; value=&quot;5&quot;/&gt;&lt;property id=&quot;20300&quot; value=&quot;Slide 44 - &amp;quot;Telephone and Online Banking&amp;quot;&quot;/&gt;&lt;property id=&quot;20307&quot; value=&quot;286&quot;/&gt;&lt;/object&gt;&lt;object type=&quot;3&quot; unique_id=&quot;10048&quot;&gt;&lt;property id=&quot;20148&quot; value=&quot;5&quot;/&gt;&lt;property id=&quot;20300&quot; value=&quot;Slide 45 - &amp;quot;Money Order&amp;quot;&quot;/&gt;&lt;property id=&quot;20307&quot; value=&quot;287&quot;/&gt;&lt;/object&gt;&lt;object type=&quot;3&quot; unique_id=&quot;10049&quot;&gt;&lt;property id=&quot;20148&quot; value=&quot;5&quot;/&gt;&lt;property id=&quot;20300&quot; value=&quot;Slide 46 - &amp;quot;Money Order&amp;quot;&quot;/&gt;&lt;property id=&quot;20307&quot; value=&quot;314&quot;/&gt;&lt;/object&gt;&lt;object type=&quot;3&quot; unique_id=&quot;10050&quot;&gt;&lt;property id=&quot;20148&quot; value=&quot;5&quot;/&gt;&lt;property id=&quot;20300&quot; value=&quot;Slide 47 - &amp;quot;Money Order&amp;quot;&quot;/&gt;&lt;property id=&quot;20307&quot; value=&quot;315&quot;/&gt;&lt;/object&gt;&lt;object type=&quot;3&quot; unique_id=&quot;10051&quot;&gt;&lt;property id=&quot;20148&quot; value=&quot;5&quot;/&gt;&lt;property id=&quot;20300&quot; value=&quot;Slide 48 - &amp;quot;Direct Deposit&amp;quot;&quot;/&gt;&lt;property id=&quot;20307&quot; value=&quot;288&quot;/&gt;&lt;/object&gt;&lt;object type=&quot;3&quot; unique_id=&quot;10052&quot;&gt;&lt;property id=&quot;20148&quot; value=&quot;5&quot;/&gt;&lt;property id=&quot;20300&quot; value=&quot;Slide 49 - &amp;quot;Direct Deposit&amp;quot;&quot;/&gt;&lt;property id=&quot;20307&quot; value=&quot;316&quot;/&gt;&lt;/object&gt;&lt;object type=&quot;3&quot; unique_id=&quot;10053&quot;&gt;&lt;property id=&quot;20148&quot; value=&quot;5&quot;/&gt;&lt;property id=&quot;20300&quot; value=&quot;Slide 50 - &amp;quot;Direct Deposit&amp;quot;&quot;/&gt;&lt;property id=&quot;20307&quot; value=&quot;317&quot;/&gt;&lt;/object&gt;&lt;object type=&quot;3&quot; unique_id=&quot;10054&quot;&gt;&lt;property id=&quot;20148&quot; value=&quot;5&quot;/&gt;&lt;property id=&quot;20300&quot; value=&quot;Slide 51 - &amp;quot;Debit vs. Credit Card&amp;quot;&quot;/&gt;&lt;property id=&quot;20307&quot; value=&quot;289&quot;/&gt;&lt;/object&gt;&lt;object type=&quot;3&quot; unique_id=&quot;10055&quot;&gt;&lt;property id=&quot;20148&quot; value=&quot;5&quot;/&gt;&lt;property id=&quot;20300&quot; value=&quot;Slide 52 - &amp;quot;Debit Card&amp;quot;&quot;/&gt;&lt;property id=&quot;20307&quot; value=&quot;290&quot;/&gt;&lt;/object&gt;&lt;object type=&quot;3&quot; unique_id=&quot;10056&quot;&gt;&lt;property id=&quot;20148&quot; value=&quot;5&quot;/&gt;&lt;property id=&quot;20300&quot; value=&quot;Slide 53 - &amp;quot;Debit Card&amp;quot;&quot;/&gt;&lt;property id=&quot;20307&quot; value=&quot;318&quot;/&gt;&lt;/object&gt;&lt;object type=&quot;3&quot; unique_id=&quot;10057&quot;&gt;&lt;property id=&quot;20148&quot; value=&quot;5&quot;/&gt;&lt;property id=&quot;20300&quot; value=&quot;Slide 54 - &amp;quot;Debit Card&amp;quot;&quot;/&gt;&lt;property id=&quot;20307&quot; value=&quot;319&quot;/&gt;&lt;/object&gt;&lt;object type=&quot;3&quot; unique_id=&quot;10058&quot;&gt;&lt;property id=&quot;20148&quot; value=&quot;5&quot;/&gt;&lt;property id=&quot;20300&quot; value=&quot;Slide 55 - &amp;quot;Stored Value Card&amp;quot;&quot;/&gt;&lt;property id=&quot;20307&quot; value=&quot;291&quot;/&gt;&lt;/object&gt;&lt;object type=&quot;3&quot; unique_id=&quot;10059&quot;&gt;&lt;property id=&quot;20148&quot; value=&quot;5&quot;/&gt;&lt;property id=&quot;20300&quot; value=&quot;Slide 56 - &amp;quot;Stored Value Card&amp;quot;&quot;/&gt;&lt;property id=&quot;20307&quot; value=&quot;320&quot;/&gt;&lt;/object&gt;&lt;object type=&quot;3&quot; unique_id=&quot;10060&quot;&gt;&lt;property id=&quot;20148&quot; value=&quot;5&quot;/&gt;&lt;property id=&quot;20300&quot; value=&quot;Slide 57 - &amp;quot;Privacy Notices&amp;quot;&quot;/&gt;&lt;property id=&quot;20307&quot; value=&quot;292&quot;/&gt;&lt;/object&gt;&lt;object type=&quot;3&quot; unique_id=&quot;10061&quot;&gt;&lt;property id=&quot;20148&quot; value=&quot;5&quot;/&gt;&lt;property id=&quot;20300&quot; value=&quot;Slide 58 - &amp;quot;Privacy Notices&amp;quot;&quot;/&gt;&lt;property id=&quot;20307&quot; value=&quot;321&quot;/&gt;&lt;/object&gt;&lt;object type=&quot;3&quot; unique_id=&quot;10062&quot;&gt;&lt;property id=&quot;20148&quot; value=&quot;5&quot;/&gt;&lt;property id=&quot;20300&quot; value=&quot;Slide 59 - &amp;quot;Opting Out&amp;quot;&quot;/&gt;&lt;property id=&quot;20307&quot; value=&quot;293&quot;/&gt;&lt;/object&gt;&lt;object type=&quot;3&quot; unique_id=&quot;10063&quot;&gt;&lt;property id=&quot;20148&quot; value=&quot;5&quot;/&gt;&lt;property id=&quot;20300&quot; value=&quot;Slide 60 - &amp;quot;Opting Out&amp;quot;&quot;/&gt;&lt;property id=&quot;20307&quot; value=&quot;294&quot;/&gt;&lt;/object&gt;&lt;object type=&quot;3&quot; unique_id=&quot;10064&quot;&gt;&lt;property id=&quot;20148&quot; value=&quot;5&quot;/&gt;&lt;property id=&quot;20300&quot; value=&quot;Slide 63 - &amp;quot;Important Bank Employees&amp;quot;&quot;/&gt;&lt;property id=&quot;20307&quot; value=&quot;295&quot;/&gt;&lt;/object&gt;&lt;object type=&quot;3&quot; unique_id=&quot;10065&quot;&gt;&lt;property id=&quot;20148&quot; value=&quot;5&quot;/&gt;&lt;property id=&quot;20300&quot; value=&quot;Slide 64 - &amp;quot;Activity 3: Bank Employee Role Play&amp;quot;&quot;/&gt;&lt;property id=&quot;20307&quot; value=&quot;297&quot;/&gt;&lt;/object&gt;&lt;object type=&quot;3&quot; unique_id=&quot;10066&quot;&gt;&lt;property id=&quot;20148&quot; value=&quot;5&quot;/&gt;&lt;property id=&quot;20300&quot; value=&quot;Slide 65 - &amp;quot;Points to Remember&amp;quot;&quot;/&gt;&lt;property id=&quot;20307&quot; value=&quot;296&quot;/&gt;&lt;/object&gt;&lt;object type=&quot;3&quot; unique_id=&quot;10067&quot;&gt;&lt;property id=&quot;20148&quot; value=&quot;5&quot;/&gt;&lt;property id=&quot;20300&quot; value=&quot;Slide 66 - &amp;quot;Post-Test&amp;quot;&quot;/&gt;&lt;property id=&quot;20307&quot; value=&quot;263&quot;/&gt;&lt;/object&gt;&lt;object type=&quot;3&quot; unique_id=&quot;10068&quot;&gt;&lt;property id=&quot;20148&quot; value=&quot;5&quot;/&gt;&lt;property id=&quot;20300&quot; value=&quot;Slide 67 - &amp;quot;Conclusion&amp;quot;&quot;/&gt;&lt;property id=&quot;20307&quot; value=&quot;264&quot;/&gt;&lt;/object&gt;&lt;object type=&quot;3&quot; unique_id=&quot;10069&quot;&gt;&lt;property id=&quot;20148&quot; value=&quot;5&quot;/&gt;&lt;property id=&quot;20300&quot; value=&quot;Slide 68 - &amp;quot;Conclusion&amp;quot;&quot;/&gt;&lt;property id=&quot;20307&quot; value=&quot;265&quot;/&gt;&lt;/object&gt;&lt;object type=&quot;3&quot; unique_id=&quot;10614&quot;&gt;&lt;property id=&quot;20148&quot; value=&quot;5&quot;/&gt;&lt;property id=&quot;20300&quot; value=&quot;Slide 61 - &amp;quot;Privacy Laws&amp;quot;&quot;/&gt;&lt;property id=&quot;20307&quot; value=&quot;322&quot;/&gt;&lt;/object&gt;&lt;object type=&quot;3&quot; unique_id=&quot;10615&quot;&gt;&lt;property id=&quot;20148&quot; value=&quot;5&quot;/&gt;&lt;property id=&quot;20300&quot; value=&quot;Slide 62 - &amp;quot;Privacy Laws&amp;quot;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 cap="rnd" cmpd="sng">
          <a:solidFill>
            <a:srgbClr val="008FBE"/>
          </a:solidFill>
        </a:ln>
        <a:effectLst/>
      </a:spPr>
      <a:bodyPr lIns="182880" rIns="182880" bIns="228600" numCol="1" spcCol="91440" anchor="t" anchorCtr="0">
        <a:spAutoFit/>
      </a:bodyPr>
      <a:lstStyle>
        <a:defPPr>
          <a:defRPr sz="2400" b="1" dirty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17148</TotalTime>
  <Words>590</Words>
  <Application>Microsoft Office PowerPoint</Application>
  <PresentationFormat>On-screen Show (4:3)</PresentationFormat>
  <Paragraphs>101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Is Elder Financial Exploitation?  </vt:lpstr>
      <vt:lpstr>Who Is at Risk?</vt:lpstr>
      <vt:lpstr>Why Are Older Adults at Risk?</vt:lpstr>
      <vt:lpstr>Examples of  Financial Exploitation </vt:lpstr>
      <vt:lpstr>Grandparent Scam </vt:lpstr>
      <vt:lpstr>IRS Telephone Scam</vt:lpstr>
      <vt:lpstr>IRS Telephone Scam (cont.)</vt:lpstr>
      <vt:lpstr>What to Do</vt:lpstr>
      <vt:lpstr>Lottery and Sweepstakes Scams</vt:lpstr>
      <vt:lpstr>Tell-tale Language</vt:lpstr>
      <vt:lpstr>Who Can Help?</vt:lpstr>
      <vt:lpstr>Who Can Help? (cont.)</vt:lpstr>
      <vt:lpstr>Caregiver: Safeguards</vt:lpstr>
      <vt:lpstr>Caregiver: Safeguards (cont.)</vt:lpstr>
      <vt:lpstr>Conclusion</vt:lpstr>
    </vt:vector>
  </TitlesOfParts>
  <Company>Federal Deposit Insurance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ddeibel@fdic.gov</dc:creator>
  <cp:lastModifiedBy>Anne Holmes Davis</cp:lastModifiedBy>
  <cp:revision>853</cp:revision>
  <cp:lastPrinted>2017-01-23T21:00:41Z</cp:lastPrinted>
  <dcterms:created xsi:type="dcterms:W3CDTF">2010-01-07T18:58:15Z</dcterms:created>
  <dcterms:modified xsi:type="dcterms:W3CDTF">2020-08-17T12:02:43Z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0x010100F39A119390EE2E43A4E19FA973347658</vt:lpwstr>
  </property>
</Properties>
</file>