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handoutMasterIdLst>
    <p:handoutMasterId r:id="rId55"/>
  </p:handoutMasterIdLst>
  <p:sldIdLst>
    <p:sldId id="350" r:id="rId2"/>
    <p:sldId id="562" r:id="rId3"/>
    <p:sldId id="563" r:id="rId4"/>
    <p:sldId id="564" r:id="rId5"/>
    <p:sldId id="446" r:id="rId6"/>
    <p:sldId id="455" r:id="rId7"/>
    <p:sldId id="456" r:id="rId8"/>
    <p:sldId id="384" r:id="rId9"/>
    <p:sldId id="444" r:id="rId10"/>
    <p:sldId id="565" r:id="rId11"/>
    <p:sldId id="566" r:id="rId12"/>
    <p:sldId id="359" r:id="rId13"/>
    <p:sldId id="567" r:id="rId14"/>
    <p:sldId id="568" r:id="rId15"/>
    <p:sldId id="569" r:id="rId16"/>
    <p:sldId id="570" r:id="rId17"/>
    <p:sldId id="571" r:id="rId18"/>
    <p:sldId id="580" r:id="rId19"/>
    <p:sldId id="573" r:id="rId20"/>
    <p:sldId id="576" r:id="rId21"/>
    <p:sldId id="575" r:id="rId22"/>
    <p:sldId id="578" r:id="rId23"/>
    <p:sldId id="579" r:id="rId24"/>
    <p:sldId id="464" r:id="rId25"/>
    <p:sldId id="582" r:id="rId26"/>
    <p:sldId id="466" r:id="rId27"/>
    <p:sldId id="581" r:id="rId28"/>
    <p:sldId id="583" r:id="rId29"/>
    <p:sldId id="584" r:id="rId30"/>
    <p:sldId id="585" r:id="rId31"/>
    <p:sldId id="554" r:id="rId32"/>
    <p:sldId id="555" r:id="rId33"/>
    <p:sldId id="586" r:id="rId34"/>
    <p:sldId id="588" r:id="rId35"/>
    <p:sldId id="589" r:id="rId36"/>
    <p:sldId id="548" r:id="rId37"/>
    <p:sldId id="485" r:id="rId38"/>
    <p:sldId id="592" r:id="rId39"/>
    <p:sldId id="609" r:id="rId40"/>
    <p:sldId id="474" r:id="rId41"/>
    <p:sldId id="591" r:id="rId42"/>
    <p:sldId id="610" r:id="rId43"/>
    <p:sldId id="368" r:id="rId44"/>
    <p:sldId id="448" r:id="rId45"/>
    <p:sldId id="449" r:id="rId46"/>
    <p:sldId id="450" r:id="rId47"/>
    <p:sldId id="451" r:id="rId48"/>
    <p:sldId id="452" r:id="rId49"/>
    <p:sldId id="453" r:id="rId50"/>
    <p:sldId id="472" r:id="rId51"/>
    <p:sldId id="447" r:id="rId52"/>
    <p:sldId id="357" r:id="rId5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91E"/>
    <a:srgbClr val="56AE7C"/>
    <a:srgbClr val="7AA7BC"/>
    <a:srgbClr val="414042"/>
    <a:srgbClr val="54AF7C"/>
    <a:srgbClr val="7BA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4A088-4A5C-43AC-8222-2ABD534C1CEB}" v="385" dt="2022-04-26T17:22:4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1680" autoAdjust="0"/>
  </p:normalViewPr>
  <p:slideViewPr>
    <p:cSldViewPr snapToGrid="0">
      <p:cViewPr varScale="1">
        <p:scale>
          <a:sx n="78" d="100"/>
          <a:sy n="78" d="100"/>
        </p:scale>
        <p:origin x="1218" y="84"/>
      </p:cViewPr>
      <p:guideLst>
        <p:guide orient="horz" pos="2160"/>
        <p:guide pos="3840"/>
      </p:guideLst>
    </p:cSldViewPr>
  </p:slideViewPr>
  <p:notesTextViewPr>
    <p:cViewPr>
      <p:scale>
        <a:sx n="150" d="100"/>
        <a:sy n="150" d="100"/>
      </p:scale>
      <p:origin x="0" y="0"/>
    </p:cViewPr>
  </p:notesTextViewPr>
  <p:notesViewPr>
    <p:cSldViewPr snapToGrid="0">
      <p:cViewPr varScale="1">
        <p:scale>
          <a:sx n="109" d="100"/>
          <a:sy n="109"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7.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1553E-FC4D-4923-B04C-367B84E32BB5}"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ADC3AAD2-F336-4870-A4E4-67085B377AF7}">
      <dgm:prSet phldrT="[Text]"/>
      <dgm:spPr/>
      <dgm:t>
        <a:bodyPr/>
        <a:lstStyle/>
        <a:p>
          <a:r>
            <a:rPr lang="en-US" dirty="0">
              <a:solidFill>
                <a:schemeClr val="bg1"/>
              </a:solidFill>
              <a:latin typeface="Arial" panose="020B0604020202020204" pitchFamily="34" charset="0"/>
              <a:cs typeface="Arial" panose="020B0604020202020204" pitchFamily="34" charset="0"/>
            </a:rPr>
            <a:t>Our Mission</a:t>
          </a:r>
        </a:p>
      </dgm:t>
    </dgm:pt>
    <dgm:pt modelId="{D4FBCB6C-6478-4EB3-AB30-C0EADBF7FBFD}" type="parTrans" cxnId="{7C11828D-34CB-4B49-975E-F65839C086A0}">
      <dgm:prSet/>
      <dgm:spPr/>
      <dgm:t>
        <a:bodyPr/>
        <a:lstStyle/>
        <a:p>
          <a:endParaRPr lang="en-US">
            <a:solidFill>
              <a:schemeClr val="tx1"/>
            </a:solidFill>
          </a:endParaRPr>
        </a:p>
      </dgm:t>
    </dgm:pt>
    <dgm:pt modelId="{29A185F2-1CC8-48B1-AF99-ABACB9BF30E0}" type="sibTrans" cxnId="{7C11828D-34CB-4B49-975E-F65839C086A0}">
      <dgm:prSet/>
      <dgm:spPr/>
      <dgm:t>
        <a:bodyPr/>
        <a:lstStyle/>
        <a:p>
          <a:endParaRPr lang="en-US">
            <a:solidFill>
              <a:schemeClr val="tx1"/>
            </a:solidFill>
          </a:endParaRPr>
        </a:p>
      </dgm:t>
    </dgm:pt>
    <dgm:pt modelId="{930D0295-9642-4B64-A2C8-4DA1425B6FC7}">
      <dgm:prSet phldrT="[Text]"/>
      <dgm:spPr/>
      <dgm:t>
        <a:bodyPr/>
        <a:lstStyle/>
        <a:p>
          <a:r>
            <a:rPr lang="en-US" dirty="0">
              <a:solidFill>
                <a:schemeClr val="bg1"/>
              </a:solidFill>
              <a:latin typeface="Arial"/>
              <a:cs typeface="Kalinga" panose="020B0502040204020203" pitchFamily="34" charset="0"/>
            </a:rPr>
            <a:t>Our Vision</a:t>
          </a:r>
        </a:p>
      </dgm:t>
    </dgm:pt>
    <dgm:pt modelId="{D1F0B01F-FECC-42D0-80C4-3BE3602C6DE0}" type="parTrans" cxnId="{82BD54E3-C9C5-435A-BAFD-0480F1D806CB}">
      <dgm:prSet/>
      <dgm:spPr/>
      <dgm:t>
        <a:bodyPr/>
        <a:lstStyle/>
        <a:p>
          <a:endParaRPr lang="en-US">
            <a:solidFill>
              <a:schemeClr val="tx1"/>
            </a:solidFill>
          </a:endParaRPr>
        </a:p>
      </dgm:t>
    </dgm:pt>
    <dgm:pt modelId="{BA8C2278-15F5-4D52-9E50-9B2295676338}" type="sibTrans" cxnId="{82BD54E3-C9C5-435A-BAFD-0480F1D806CB}">
      <dgm:prSet/>
      <dgm:spPr/>
      <dgm:t>
        <a:bodyPr/>
        <a:lstStyle/>
        <a:p>
          <a:endParaRPr lang="en-US">
            <a:solidFill>
              <a:schemeClr val="tx1"/>
            </a:solidFill>
          </a:endParaRPr>
        </a:p>
      </dgm:t>
    </dgm:pt>
    <dgm:pt modelId="{32DD4E52-2EAE-4941-ABEF-93EBE03F75FD}">
      <dgm:prSet phldrT="[Text]"/>
      <dgm:spPr/>
      <dgm:t>
        <a:bodyPr/>
        <a:lstStyle/>
        <a:p>
          <a:r>
            <a:rPr lang="en-US" dirty="0">
              <a:solidFill>
                <a:schemeClr val="bg1"/>
              </a:solidFill>
              <a:latin typeface="Arial"/>
              <a:cs typeface="Kalinga" panose="020B0502040204020203" pitchFamily="34" charset="0"/>
            </a:rPr>
            <a:t>Our Target Populations</a:t>
          </a:r>
        </a:p>
      </dgm:t>
    </dgm:pt>
    <dgm:pt modelId="{4A577138-4FDE-447C-AD2A-0E24B1F7FF7F}" type="parTrans" cxnId="{A009CB1A-EB21-4A54-B34E-99656E488778}">
      <dgm:prSet/>
      <dgm:spPr/>
      <dgm:t>
        <a:bodyPr/>
        <a:lstStyle/>
        <a:p>
          <a:endParaRPr lang="en-US">
            <a:solidFill>
              <a:schemeClr val="tx1"/>
            </a:solidFill>
          </a:endParaRPr>
        </a:p>
      </dgm:t>
    </dgm:pt>
    <dgm:pt modelId="{95D395A6-B30A-4635-B0B5-1F4963F83F18}" type="sibTrans" cxnId="{A009CB1A-EB21-4A54-B34E-99656E488778}">
      <dgm:prSet/>
      <dgm:spPr/>
      <dgm:t>
        <a:bodyPr/>
        <a:lstStyle/>
        <a:p>
          <a:endParaRPr lang="en-US">
            <a:solidFill>
              <a:schemeClr val="tx1"/>
            </a:solidFill>
          </a:endParaRPr>
        </a:p>
      </dgm:t>
    </dgm:pt>
    <dgm:pt modelId="{DAE25C73-2A01-4F44-B0F6-0A8007A390D3}">
      <dgm:prSet phldrT="[Text]"/>
      <dgm:spPr/>
      <dgm:t>
        <a:bodyPr/>
        <a:lstStyle/>
        <a:p>
          <a:r>
            <a:rPr lang="en-US" dirty="0">
              <a:solidFill>
                <a:schemeClr val="bg1"/>
              </a:solidFill>
              <a:latin typeface="Arial"/>
              <a:cs typeface="Kalinga" panose="020B0502040204020203" pitchFamily="34" charset="0"/>
            </a:rPr>
            <a:t>Effective solutions that improve quality of life involving Economic Security, Legal Resolutions, and Much-needed Peace of Mind.</a:t>
          </a:r>
        </a:p>
      </dgm:t>
    </dgm:pt>
    <dgm:pt modelId="{0F45DD97-8BE0-4671-B44F-D8C5BB8AEEBD}" type="parTrans" cxnId="{17A40C2F-4CCC-44C7-873A-8DB2A8ABA4CD}">
      <dgm:prSet/>
      <dgm:spPr/>
      <dgm:t>
        <a:bodyPr/>
        <a:lstStyle/>
        <a:p>
          <a:endParaRPr lang="en-US">
            <a:solidFill>
              <a:schemeClr val="tx1"/>
            </a:solidFill>
          </a:endParaRPr>
        </a:p>
      </dgm:t>
    </dgm:pt>
    <dgm:pt modelId="{60DD5CB0-3B73-4069-A39C-9A604871076C}" type="sibTrans" cxnId="{17A40C2F-4CCC-44C7-873A-8DB2A8ABA4CD}">
      <dgm:prSet/>
      <dgm:spPr/>
      <dgm:t>
        <a:bodyPr/>
        <a:lstStyle/>
        <a:p>
          <a:endParaRPr lang="en-US">
            <a:solidFill>
              <a:schemeClr val="tx1"/>
            </a:solidFill>
          </a:endParaRPr>
        </a:p>
      </dgm:t>
    </dgm:pt>
    <dgm:pt modelId="{18931F41-6F2A-4126-A9E3-194FB0A30940}">
      <dgm:prSet phldrT="[Text]"/>
      <dgm:spPr/>
      <dgm:t>
        <a:bodyPr/>
        <a:lstStyle/>
        <a:p>
          <a:r>
            <a:rPr lang="en-US" dirty="0">
              <a:solidFill>
                <a:schemeClr val="bg1"/>
              </a:solidFill>
              <a:latin typeface="Arial"/>
              <a:cs typeface="Kalinga" panose="020B0502040204020203" pitchFamily="34" charset="0"/>
            </a:rPr>
            <a:t>Our services address the needs of many different people, but we continue to target our services to older adults and persons with disabilities. </a:t>
          </a:r>
        </a:p>
      </dgm:t>
    </dgm:pt>
    <dgm:pt modelId="{DC21A058-E8DB-468E-A47A-263C5D234104}" type="parTrans" cxnId="{50733023-2345-45BA-BEC5-6082FAAA3931}">
      <dgm:prSet/>
      <dgm:spPr/>
      <dgm:t>
        <a:bodyPr/>
        <a:lstStyle/>
        <a:p>
          <a:endParaRPr lang="en-US">
            <a:solidFill>
              <a:schemeClr val="tx1"/>
            </a:solidFill>
          </a:endParaRPr>
        </a:p>
      </dgm:t>
    </dgm:pt>
    <dgm:pt modelId="{E462DF0A-E796-4361-B426-4AE107AA5735}" type="sibTrans" cxnId="{50733023-2345-45BA-BEC5-6082FAAA3931}">
      <dgm:prSet/>
      <dgm:spPr/>
      <dgm:t>
        <a:bodyPr/>
        <a:lstStyle/>
        <a:p>
          <a:endParaRPr lang="en-US">
            <a:solidFill>
              <a:schemeClr val="tx1"/>
            </a:solidFill>
          </a:endParaRPr>
        </a:p>
      </dgm:t>
    </dgm:pt>
    <dgm:pt modelId="{5C04B9D4-2125-478C-A795-38315379E9C9}">
      <dgm:prSet phldrT="[Text]"/>
      <dgm:spPr/>
      <dgm:t>
        <a:bodyPr/>
        <a:lstStyle/>
        <a:p>
          <a:r>
            <a:rPr lang="en-US" dirty="0">
              <a:solidFill>
                <a:schemeClr val="bg1"/>
              </a:solidFill>
              <a:latin typeface="Arial" panose="020B0604020202020204" pitchFamily="34" charset="0"/>
              <a:cs typeface="Arial" panose="020B0604020202020204" pitchFamily="34" charset="0"/>
            </a:rPr>
            <a:t>To advocate for, educate, and assist our target populations.</a:t>
          </a:r>
        </a:p>
      </dgm:t>
    </dgm:pt>
    <dgm:pt modelId="{01D4D9C8-8BF3-4380-8DD3-9EB79EA7E93D}" type="sibTrans" cxnId="{F796AE37-5263-4653-89D4-24A6D71300CF}">
      <dgm:prSet/>
      <dgm:spPr/>
      <dgm:t>
        <a:bodyPr/>
        <a:lstStyle/>
        <a:p>
          <a:endParaRPr lang="en-US">
            <a:solidFill>
              <a:schemeClr val="tx1"/>
            </a:solidFill>
          </a:endParaRPr>
        </a:p>
      </dgm:t>
    </dgm:pt>
    <dgm:pt modelId="{004FB560-6968-4EB4-9AB3-73114F31ABE5}" type="parTrans" cxnId="{F796AE37-5263-4653-89D4-24A6D71300CF}">
      <dgm:prSet/>
      <dgm:spPr/>
      <dgm:t>
        <a:bodyPr/>
        <a:lstStyle/>
        <a:p>
          <a:endParaRPr lang="en-US">
            <a:solidFill>
              <a:schemeClr val="tx1"/>
            </a:solidFill>
          </a:endParaRPr>
        </a:p>
      </dgm:t>
    </dgm:pt>
    <dgm:pt modelId="{2943AE01-12CC-462A-BBED-E563C990B171}" type="pres">
      <dgm:prSet presAssocID="{9EB1553E-FC4D-4923-B04C-367B84E32BB5}" presName="Name0" presStyleCnt="0">
        <dgm:presLayoutVars>
          <dgm:chMax val="7"/>
          <dgm:chPref val="7"/>
          <dgm:dir/>
        </dgm:presLayoutVars>
      </dgm:prSet>
      <dgm:spPr/>
    </dgm:pt>
    <dgm:pt modelId="{D072558F-0CA7-4816-AABB-B6663CEE0CBC}" type="pres">
      <dgm:prSet presAssocID="{9EB1553E-FC4D-4923-B04C-367B84E32BB5}" presName="Name1" presStyleCnt="0"/>
      <dgm:spPr/>
    </dgm:pt>
    <dgm:pt modelId="{5460E460-28C1-4C69-A5C5-BAEFC3265E84}" type="pres">
      <dgm:prSet presAssocID="{9EB1553E-FC4D-4923-B04C-367B84E32BB5}" presName="cycle" presStyleCnt="0"/>
      <dgm:spPr/>
    </dgm:pt>
    <dgm:pt modelId="{D1EC9A5D-D48F-4FC4-B33E-EFB5EE1E083F}" type="pres">
      <dgm:prSet presAssocID="{9EB1553E-FC4D-4923-B04C-367B84E32BB5}" presName="srcNode" presStyleLbl="node1" presStyleIdx="0" presStyleCnt="3"/>
      <dgm:spPr/>
    </dgm:pt>
    <dgm:pt modelId="{5628D47F-BC0A-4EE6-904F-D7375FB06181}" type="pres">
      <dgm:prSet presAssocID="{9EB1553E-FC4D-4923-B04C-367B84E32BB5}" presName="conn" presStyleLbl="parChTrans1D2" presStyleIdx="0" presStyleCnt="1" custScaleX="100426" custScaleY="90227" custLinFactNeighborY="3003" custRadScaleRad="55217" custRadScaleInc="-2147483648"/>
      <dgm:spPr/>
    </dgm:pt>
    <dgm:pt modelId="{ADAF9F4F-27A8-424C-A0D9-D283357F4090}" type="pres">
      <dgm:prSet presAssocID="{9EB1553E-FC4D-4923-B04C-367B84E32BB5}" presName="extraNode" presStyleLbl="node1" presStyleIdx="0" presStyleCnt="3"/>
      <dgm:spPr/>
    </dgm:pt>
    <dgm:pt modelId="{E042AFC2-0700-4143-9178-3F1B546B232A}" type="pres">
      <dgm:prSet presAssocID="{9EB1553E-FC4D-4923-B04C-367B84E32BB5}" presName="dstNode" presStyleLbl="node1" presStyleIdx="0" presStyleCnt="3"/>
      <dgm:spPr/>
    </dgm:pt>
    <dgm:pt modelId="{EC855FA8-1EBA-445D-BCDA-F9E64020A0D4}" type="pres">
      <dgm:prSet presAssocID="{ADC3AAD2-F336-4870-A4E4-67085B377AF7}" presName="text_1" presStyleLbl="node1" presStyleIdx="0" presStyleCnt="3" custLinFactNeighborY="33012">
        <dgm:presLayoutVars>
          <dgm:bulletEnabled val="1"/>
        </dgm:presLayoutVars>
      </dgm:prSet>
      <dgm:spPr/>
    </dgm:pt>
    <dgm:pt modelId="{4AA12825-1360-4E56-9C4C-910990A203EC}" type="pres">
      <dgm:prSet presAssocID="{ADC3AAD2-F336-4870-A4E4-67085B377AF7}" presName="accent_1" presStyleCnt="0"/>
      <dgm:spPr/>
    </dgm:pt>
    <dgm:pt modelId="{2FF24FE7-0AE1-49D6-BEF8-03FF1E17D9A8}" type="pres">
      <dgm:prSet presAssocID="{ADC3AAD2-F336-4870-A4E4-67085B377AF7}" presName="accentRepeatNode" presStyleLbl="solidFgAcc1" presStyleIdx="0" presStyleCnt="3" custLinFactNeighborY="26406"/>
      <dgm:spPr>
        <a:blipFill rotWithShape="0">
          <a:blip xmlns:r="http://schemas.openxmlformats.org/officeDocument/2006/relationships" r:embed="rId1"/>
          <a:stretch>
            <a:fillRect/>
          </a:stretch>
        </a:blipFill>
      </dgm:spPr>
    </dgm:pt>
    <dgm:pt modelId="{586429F0-67F6-4BB2-AAB4-D92BD3A6C5CA}" type="pres">
      <dgm:prSet presAssocID="{930D0295-9642-4B64-A2C8-4DA1425B6FC7}" presName="text_2" presStyleLbl="node1" presStyleIdx="1" presStyleCnt="3" custLinFactNeighborY="16506">
        <dgm:presLayoutVars>
          <dgm:bulletEnabled val="1"/>
        </dgm:presLayoutVars>
      </dgm:prSet>
      <dgm:spPr/>
    </dgm:pt>
    <dgm:pt modelId="{C1179C6D-60DC-4592-90CA-F9BFFB3849D4}" type="pres">
      <dgm:prSet presAssocID="{930D0295-9642-4B64-A2C8-4DA1425B6FC7}" presName="accent_2" presStyleCnt="0"/>
      <dgm:spPr/>
    </dgm:pt>
    <dgm:pt modelId="{0FC5B1AB-359B-46F8-9BD0-10D6CA7074CD}" type="pres">
      <dgm:prSet presAssocID="{930D0295-9642-4B64-A2C8-4DA1425B6FC7}" presName="accentRepeatNode" presStyleLbl="solidFgAcc1" presStyleIdx="1" presStyleCnt="3" custLinFactNeighborY="13203"/>
      <dgm:spPr>
        <a:blipFill rotWithShape="0">
          <a:blip xmlns:r="http://schemas.openxmlformats.org/officeDocument/2006/relationships" r:embed="rId2"/>
          <a:stretch>
            <a:fillRect/>
          </a:stretch>
        </a:blipFill>
      </dgm:spPr>
    </dgm:pt>
    <dgm:pt modelId="{115623A9-5FFE-46B5-BE7F-8AFC42B10991}" type="pres">
      <dgm:prSet presAssocID="{32DD4E52-2EAE-4941-ABEF-93EBE03F75FD}" presName="text_3" presStyleLbl="node1" presStyleIdx="2" presStyleCnt="3">
        <dgm:presLayoutVars>
          <dgm:bulletEnabled val="1"/>
        </dgm:presLayoutVars>
      </dgm:prSet>
      <dgm:spPr/>
    </dgm:pt>
    <dgm:pt modelId="{75315C96-A340-4B64-8A13-DC383C050E5A}" type="pres">
      <dgm:prSet presAssocID="{32DD4E52-2EAE-4941-ABEF-93EBE03F75FD}" presName="accent_3" presStyleCnt="0"/>
      <dgm:spPr/>
    </dgm:pt>
    <dgm:pt modelId="{861F8612-DEBC-403C-B23F-ADAB0E702C62}" type="pres">
      <dgm:prSet presAssocID="{32DD4E52-2EAE-4941-ABEF-93EBE03F75FD}" presName="accentRepeatNode" presStyleLbl="solidFgAcc1" presStyleIdx="2" presStyleCnt="3"/>
      <dgm:spPr>
        <a:blipFill rotWithShape="0">
          <a:blip xmlns:r="http://schemas.openxmlformats.org/officeDocument/2006/relationships" r:embed="rId3"/>
          <a:stretch>
            <a:fillRect/>
          </a:stretch>
        </a:blipFill>
      </dgm:spPr>
    </dgm:pt>
  </dgm:ptLst>
  <dgm:cxnLst>
    <dgm:cxn modelId="{C59BA203-64D9-4992-861E-1FB8D631D541}" type="presOf" srcId="{5C04B9D4-2125-478C-A795-38315379E9C9}" destId="{EC855FA8-1EBA-445D-BCDA-F9E64020A0D4}" srcOrd="0" destOrd="1" presId="urn:microsoft.com/office/officeart/2008/layout/VerticalCurvedList"/>
    <dgm:cxn modelId="{E7495F18-34ED-4DF6-BD82-BC51C7D35AFD}" type="presOf" srcId="{9EB1553E-FC4D-4923-B04C-367B84E32BB5}" destId="{2943AE01-12CC-462A-BBED-E563C990B171}" srcOrd="0" destOrd="0" presId="urn:microsoft.com/office/officeart/2008/layout/VerticalCurvedList"/>
    <dgm:cxn modelId="{A009CB1A-EB21-4A54-B34E-99656E488778}" srcId="{9EB1553E-FC4D-4923-B04C-367B84E32BB5}" destId="{32DD4E52-2EAE-4941-ABEF-93EBE03F75FD}" srcOrd="2" destOrd="0" parTransId="{4A577138-4FDE-447C-AD2A-0E24B1F7FF7F}" sibTransId="{95D395A6-B30A-4635-B0B5-1F4963F83F18}"/>
    <dgm:cxn modelId="{6F65281F-EDA7-4B36-9911-956D9911841A}" type="presOf" srcId="{18931F41-6F2A-4126-A9E3-194FB0A30940}" destId="{115623A9-5FFE-46B5-BE7F-8AFC42B10991}" srcOrd="0" destOrd="1" presId="urn:microsoft.com/office/officeart/2008/layout/VerticalCurvedList"/>
    <dgm:cxn modelId="{50733023-2345-45BA-BEC5-6082FAAA3931}" srcId="{32DD4E52-2EAE-4941-ABEF-93EBE03F75FD}" destId="{18931F41-6F2A-4126-A9E3-194FB0A30940}" srcOrd="0" destOrd="0" parTransId="{DC21A058-E8DB-468E-A47A-263C5D234104}" sibTransId="{E462DF0A-E796-4361-B426-4AE107AA5735}"/>
    <dgm:cxn modelId="{17A40C2F-4CCC-44C7-873A-8DB2A8ABA4CD}" srcId="{930D0295-9642-4B64-A2C8-4DA1425B6FC7}" destId="{DAE25C73-2A01-4F44-B0F6-0A8007A390D3}" srcOrd="0" destOrd="0" parTransId="{0F45DD97-8BE0-4671-B44F-D8C5BB8AEEBD}" sibTransId="{60DD5CB0-3B73-4069-A39C-9A604871076C}"/>
    <dgm:cxn modelId="{F796AE37-5263-4653-89D4-24A6D71300CF}" srcId="{ADC3AAD2-F336-4870-A4E4-67085B377AF7}" destId="{5C04B9D4-2125-478C-A795-38315379E9C9}" srcOrd="0" destOrd="0" parTransId="{004FB560-6968-4EB4-9AB3-73114F31ABE5}" sibTransId="{01D4D9C8-8BF3-4380-8DD3-9EB79EA7E93D}"/>
    <dgm:cxn modelId="{7D14FA3A-EC10-414F-B91D-BAF0ADB9B4B3}" type="presOf" srcId="{01D4D9C8-8BF3-4380-8DD3-9EB79EA7E93D}" destId="{5628D47F-BC0A-4EE6-904F-D7375FB06181}" srcOrd="0" destOrd="0" presId="urn:microsoft.com/office/officeart/2008/layout/VerticalCurvedList"/>
    <dgm:cxn modelId="{4C60105B-8E3C-4194-A50C-8ACB175C18BC}" type="presOf" srcId="{ADC3AAD2-F336-4870-A4E4-67085B377AF7}" destId="{EC855FA8-1EBA-445D-BCDA-F9E64020A0D4}" srcOrd="0" destOrd="0" presId="urn:microsoft.com/office/officeart/2008/layout/VerticalCurvedList"/>
    <dgm:cxn modelId="{EEDB5E7B-3A34-4BC8-81DD-0016414A8071}" type="presOf" srcId="{32DD4E52-2EAE-4941-ABEF-93EBE03F75FD}" destId="{115623A9-5FFE-46B5-BE7F-8AFC42B10991}" srcOrd="0" destOrd="0" presId="urn:microsoft.com/office/officeart/2008/layout/VerticalCurvedList"/>
    <dgm:cxn modelId="{7C11828D-34CB-4B49-975E-F65839C086A0}" srcId="{9EB1553E-FC4D-4923-B04C-367B84E32BB5}" destId="{ADC3AAD2-F336-4870-A4E4-67085B377AF7}" srcOrd="0" destOrd="0" parTransId="{D4FBCB6C-6478-4EB3-AB30-C0EADBF7FBFD}" sibTransId="{29A185F2-1CC8-48B1-AF99-ABACB9BF30E0}"/>
    <dgm:cxn modelId="{2F44879F-AA9D-4881-84DA-CEDE908990B3}" type="presOf" srcId="{930D0295-9642-4B64-A2C8-4DA1425B6FC7}" destId="{586429F0-67F6-4BB2-AAB4-D92BD3A6C5CA}" srcOrd="0" destOrd="0" presId="urn:microsoft.com/office/officeart/2008/layout/VerticalCurvedList"/>
    <dgm:cxn modelId="{82BD54E3-C9C5-435A-BAFD-0480F1D806CB}" srcId="{9EB1553E-FC4D-4923-B04C-367B84E32BB5}" destId="{930D0295-9642-4B64-A2C8-4DA1425B6FC7}" srcOrd="1" destOrd="0" parTransId="{D1F0B01F-FECC-42D0-80C4-3BE3602C6DE0}" sibTransId="{BA8C2278-15F5-4D52-9E50-9B2295676338}"/>
    <dgm:cxn modelId="{75D326E7-59B1-4D50-8DBB-7959FCD00D39}" type="presOf" srcId="{DAE25C73-2A01-4F44-B0F6-0A8007A390D3}" destId="{586429F0-67F6-4BB2-AAB4-D92BD3A6C5CA}" srcOrd="0" destOrd="1" presId="urn:microsoft.com/office/officeart/2008/layout/VerticalCurvedList"/>
    <dgm:cxn modelId="{CD73BD3E-7127-4202-AF11-F560A35FBB3F}" type="presParOf" srcId="{2943AE01-12CC-462A-BBED-E563C990B171}" destId="{D072558F-0CA7-4816-AABB-B6663CEE0CBC}" srcOrd="0" destOrd="0" presId="urn:microsoft.com/office/officeart/2008/layout/VerticalCurvedList"/>
    <dgm:cxn modelId="{4201A41E-69AC-45DB-9843-A32B1FC9A855}" type="presParOf" srcId="{D072558F-0CA7-4816-AABB-B6663CEE0CBC}" destId="{5460E460-28C1-4C69-A5C5-BAEFC3265E84}" srcOrd="0" destOrd="0" presId="urn:microsoft.com/office/officeart/2008/layout/VerticalCurvedList"/>
    <dgm:cxn modelId="{B867D794-B7DF-4E49-B2DD-C9D0A879988C}" type="presParOf" srcId="{5460E460-28C1-4C69-A5C5-BAEFC3265E84}" destId="{D1EC9A5D-D48F-4FC4-B33E-EFB5EE1E083F}" srcOrd="0" destOrd="0" presId="urn:microsoft.com/office/officeart/2008/layout/VerticalCurvedList"/>
    <dgm:cxn modelId="{4D1808F8-7E8A-459E-95D8-66BD6A90BE0E}" type="presParOf" srcId="{5460E460-28C1-4C69-A5C5-BAEFC3265E84}" destId="{5628D47F-BC0A-4EE6-904F-D7375FB06181}" srcOrd="1" destOrd="0" presId="urn:microsoft.com/office/officeart/2008/layout/VerticalCurvedList"/>
    <dgm:cxn modelId="{7696A5A5-D267-4872-9CA0-6ECB2FD64C78}" type="presParOf" srcId="{5460E460-28C1-4C69-A5C5-BAEFC3265E84}" destId="{ADAF9F4F-27A8-424C-A0D9-D283357F4090}" srcOrd="2" destOrd="0" presId="urn:microsoft.com/office/officeart/2008/layout/VerticalCurvedList"/>
    <dgm:cxn modelId="{3F963FE2-B7D3-4503-8D30-92FD2DAAA4C1}" type="presParOf" srcId="{5460E460-28C1-4C69-A5C5-BAEFC3265E84}" destId="{E042AFC2-0700-4143-9178-3F1B546B232A}" srcOrd="3" destOrd="0" presId="urn:microsoft.com/office/officeart/2008/layout/VerticalCurvedList"/>
    <dgm:cxn modelId="{E1A865C1-AF73-4B01-A282-18DFE06F626F}" type="presParOf" srcId="{D072558F-0CA7-4816-AABB-B6663CEE0CBC}" destId="{EC855FA8-1EBA-445D-BCDA-F9E64020A0D4}" srcOrd="1" destOrd="0" presId="urn:microsoft.com/office/officeart/2008/layout/VerticalCurvedList"/>
    <dgm:cxn modelId="{AAC1D9D2-E580-4117-AC8A-02001299DFD9}" type="presParOf" srcId="{D072558F-0CA7-4816-AABB-B6663CEE0CBC}" destId="{4AA12825-1360-4E56-9C4C-910990A203EC}" srcOrd="2" destOrd="0" presId="urn:microsoft.com/office/officeart/2008/layout/VerticalCurvedList"/>
    <dgm:cxn modelId="{B65815E4-A4CC-4230-A515-34FD02051460}" type="presParOf" srcId="{4AA12825-1360-4E56-9C4C-910990A203EC}" destId="{2FF24FE7-0AE1-49D6-BEF8-03FF1E17D9A8}" srcOrd="0" destOrd="0" presId="urn:microsoft.com/office/officeart/2008/layout/VerticalCurvedList"/>
    <dgm:cxn modelId="{E17E9C6F-43BC-4E56-BCD4-BFDEC4B4D439}" type="presParOf" srcId="{D072558F-0CA7-4816-AABB-B6663CEE0CBC}" destId="{586429F0-67F6-4BB2-AAB4-D92BD3A6C5CA}" srcOrd="3" destOrd="0" presId="urn:microsoft.com/office/officeart/2008/layout/VerticalCurvedList"/>
    <dgm:cxn modelId="{E1FCE41C-D276-4D90-818D-D078B4DAB378}" type="presParOf" srcId="{D072558F-0CA7-4816-AABB-B6663CEE0CBC}" destId="{C1179C6D-60DC-4592-90CA-F9BFFB3849D4}" srcOrd="4" destOrd="0" presId="urn:microsoft.com/office/officeart/2008/layout/VerticalCurvedList"/>
    <dgm:cxn modelId="{AAEC7D3E-61CA-45DA-BC67-C19C800AB69B}" type="presParOf" srcId="{C1179C6D-60DC-4592-90CA-F9BFFB3849D4}" destId="{0FC5B1AB-359B-46F8-9BD0-10D6CA7074CD}" srcOrd="0" destOrd="0" presId="urn:microsoft.com/office/officeart/2008/layout/VerticalCurvedList"/>
    <dgm:cxn modelId="{1BFAF076-B006-448A-A22F-97C76EED35C4}" type="presParOf" srcId="{D072558F-0CA7-4816-AABB-B6663CEE0CBC}" destId="{115623A9-5FFE-46B5-BE7F-8AFC42B10991}" srcOrd="5" destOrd="0" presId="urn:microsoft.com/office/officeart/2008/layout/VerticalCurvedList"/>
    <dgm:cxn modelId="{2290F98C-A927-46F3-8E07-E8417100C19A}" type="presParOf" srcId="{D072558F-0CA7-4816-AABB-B6663CEE0CBC}" destId="{75315C96-A340-4B64-8A13-DC383C050E5A}" srcOrd="6" destOrd="0" presId="urn:microsoft.com/office/officeart/2008/layout/VerticalCurvedList"/>
    <dgm:cxn modelId="{41CCC849-44BE-4DCC-B195-B272C158B176}" type="presParOf" srcId="{75315C96-A340-4B64-8A13-DC383C050E5A}" destId="{861F8612-DEBC-403C-B23F-ADAB0E702C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8A065A-59FB-4176-B07F-F03871AE70B7}"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5E19642-3994-4AD7-9153-081DE145C9A6}">
      <dgm:prSet phldrT="[Text]" custT="1"/>
      <dgm:spPr/>
      <dgm:t>
        <a:bodyPr/>
        <a:lstStyle/>
        <a:p>
          <a:r>
            <a:rPr lang="en-US" sz="1800" b="1">
              <a:solidFill>
                <a:srgbClr val="AA191E"/>
              </a:solidFill>
            </a:rPr>
            <a:t>Outreach Collaboration</a:t>
          </a:r>
          <a:endParaRPr lang="en-US" sz="1800" b="1" dirty="0">
            <a:solidFill>
              <a:srgbClr val="AA191E"/>
            </a:solidFill>
          </a:endParaRPr>
        </a:p>
      </dgm:t>
    </dgm:pt>
    <dgm:pt modelId="{400D120E-369F-4051-969A-8EA6DEA4A52D}" type="parTrans" cxnId="{85ECD23A-00CD-4D0D-B524-BD34F514AED8}">
      <dgm:prSet/>
      <dgm:spPr/>
      <dgm:t>
        <a:bodyPr/>
        <a:lstStyle/>
        <a:p>
          <a:endParaRPr lang="en-US" sz="1800" b="1">
            <a:solidFill>
              <a:srgbClr val="AA191E"/>
            </a:solidFill>
          </a:endParaRPr>
        </a:p>
      </dgm:t>
    </dgm:pt>
    <dgm:pt modelId="{ED6613B8-3062-4F7E-9CE0-FCE059B6879F}" type="sibTrans" cxnId="{85ECD23A-00CD-4D0D-B524-BD34F514AED8}">
      <dgm:prSet/>
      <dgm:spPr/>
      <dgm:t>
        <a:bodyPr/>
        <a:lstStyle/>
        <a:p>
          <a:endParaRPr lang="en-US" sz="1800" b="1">
            <a:solidFill>
              <a:srgbClr val="AA191E"/>
            </a:solidFill>
          </a:endParaRPr>
        </a:p>
      </dgm:t>
    </dgm:pt>
    <dgm:pt modelId="{FF575D4A-6051-4271-93DD-F758787EC63E}">
      <dgm:prSet phldrT="[Text]" custT="1"/>
      <dgm:spPr/>
      <dgm:t>
        <a:bodyPr/>
        <a:lstStyle/>
        <a:p>
          <a:r>
            <a:rPr lang="en-US" sz="1800" b="1" dirty="0">
              <a:solidFill>
                <a:srgbClr val="AA191E"/>
              </a:solidFill>
            </a:rPr>
            <a:t>Training and Education</a:t>
          </a:r>
        </a:p>
      </dgm:t>
    </dgm:pt>
    <dgm:pt modelId="{6A686D5B-E4BF-496F-857E-E8F71C8120FE}" type="parTrans" cxnId="{4DDFB7C5-95A6-4005-B6AA-B1547AEEB022}">
      <dgm:prSet/>
      <dgm:spPr/>
      <dgm:t>
        <a:bodyPr/>
        <a:lstStyle/>
        <a:p>
          <a:endParaRPr lang="en-US" sz="1800" b="1">
            <a:solidFill>
              <a:srgbClr val="AA191E"/>
            </a:solidFill>
          </a:endParaRPr>
        </a:p>
      </dgm:t>
    </dgm:pt>
    <dgm:pt modelId="{30A08623-291B-4AAD-A821-FC4C83AAE663}" type="sibTrans" cxnId="{4DDFB7C5-95A6-4005-B6AA-B1547AEEB022}">
      <dgm:prSet/>
      <dgm:spPr/>
      <dgm:t>
        <a:bodyPr/>
        <a:lstStyle/>
        <a:p>
          <a:endParaRPr lang="en-US" sz="1800" b="1">
            <a:solidFill>
              <a:srgbClr val="AA191E"/>
            </a:solidFill>
          </a:endParaRPr>
        </a:p>
      </dgm:t>
    </dgm:pt>
    <dgm:pt modelId="{511110D8-88C6-4305-8858-71DAD125A0F8}">
      <dgm:prSet phldrT="[Text]" custT="1"/>
      <dgm:spPr/>
      <dgm:t>
        <a:bodyPr/>
        <a:lstStyle/>
        <a:p>
          <a:r>
            <a:rPr lang="en-US" sz="1800" b="1" dirty="0">
              <a:solidFill>
                <a:srgbClr val="AA191E"/>
              </a:solidFill>
            </a:rPr>
            <a:t>Access to Network Partners Resources</a:t>
          </a:r>
        </a:p>
      </dgm:t>
    </dgm:pt>
    <dgm:pt modelId="{5B1A0387-6DD5-4315-8A02-7A462ABADD02}" type="parTrans" cxnId="{33FF5D2D-24CA-4BCA-9194-D681CFCAA662}">
      <dgm:prSet/>
      <dgm:spPr/>
      <dgm:t>
        <a:bodyPr/>
        <a:lstStyle/>
        <a:p>
          <a:endParaRPr lang="en-US" sz="1800" b="1">
            <a:solidFill>
              <a:srgbClr val="AA191E"/>
            </a:solidFill>
          </a:endParaRPr>
        </a:p>
      </dgm:t>
    </dgm:pt>
    <dgm:pt modelId="{E886BABD-D3F1-482A-AC54-4E27B7ECB854}" type="sibTrans" cxnId="{33FF5D2D-24CA-4BCA-9194-D681CFCAA662}">
      <dgm:prSet/>
      <dgm:spPr/>
      <dgm:t>
        <a:bodyPr/>
        <a:lstStyle/>
        <a:p>
          <a:endParaRPr lang="en-US" sz="1800" b="1">
            <a:solidFill>
              <a:srgbClr val="AA191E"/>
            </a:solidFill>
          </a:endParaRPr>
        </a:p>
      </dgm:t>
    </dgm:pt>
    <dgm:pt modelId="{14CA466A-403C-4EDE-B59F-2DEF423D0F39}">
      <dgm:prSet phldrT="[Text]" custT="1"/>
      <dgm:spPr/>
      <dgm:t>
        <a:bodyPr/>
        <a:lstStyle/>
        <a:p>
          <a:r>
            <a:rPr lang="en-US" sz="1800" b="1" dirty="0">
              <a:solidFill>
                <a:srgbClr val="AA191E"/>
              </a:solidFill>
            </a:rPr>
            <a:t>Data Reporting</a:t>
          </a:r>
        </a:p>
      </dgm:t>
    </dgm:pt>
    <dgm:pt modelId="{CE2F695B-516C-4FFD-8DEE-4C8454FAC8E3}" type="parTrans" cxnId="{7977E289-2CD7-4FED-A1F2-853E4ECA2555}">
      <dgm:prSet/>
      <dgm:spPr/>
      <dgm:t>
        <a:bodyPr/>
        <a:lstStyle/>
        <a:p>
          <a:endParaRPr lang="en-US" sz="1800" b="1">
            <a:solidFill>
              <a:srgbClr val="AA191E"/>
            </a:solidFill>
          </a:endParaRPr>
        </a:p>
      </dgm:t>
    </dgm:pt>
    <dgm:pt modelId="{5DA847C0-E3A1-4789-8444-4992CD8B1FAF}" type="sibTrans" cxnId="{7977E289-2CD7-4FED-A1F2-853E4ECA2555}">
      <dgm:prSet/>
      <dgm:spPr/>
      <dgm:t>
        <a:bodyPr/>
        <a:lstStyle/>
        <a:p>
          <a:endParaRPr lang="en-US" sz="1800" b="1">
            <a:solidFill>
              <a:srgbClr val="AA191E"/>
            </a:solidFill>
          </a:endParaRPr>
        </a:p>
      </dgm:t>
    </dgm:pt>
    <dgm:pt modelId="{8CDB3C01-4E93-4D7E-93ED-C7CAE67CD210}">
      <dgm:prSet phldrT="[Text]" custT="1"/>
      <dgm:spPr/>
      <dgm:t>
        <a:bodyPr/>
        <a:lstStyle/>
        <a:p>
          <a:r>
            <a:rPr lang="en-US" sz="1800" b="1">
              <a:solidFill>
                <a:srgbClr val="AA191E"/>
              </a:solidFill>
            </a:rPr>
            <a:t>One-on-One Application Assistance</a:t>
          </a:r>
          <a:endParaRPr lang="en-US" sz="1800" b="1" dirty="0">
            <a:solidFill>
              <a:srgbClr val="AA191E"/>
            </a:solidFill>
          </a:endParaRPr>
        </a:p>
      </dgm:t>
    </dgm:pt>
    <dgm:pt modelId="{C51FEDCA-5DEE-42F8-A2D3-5C358B53D3B8}" type="parTrans" cxnId="{73D7A21B-5C96-42BB-A60C-52F79A7F34D3}">
      <dgm:prSet/>
      <dgm:spPr/>
      <dgm:t>
        <a:bodyPr/>
        <a:lstStyle/>
        <a:p>
          <a:endParaRPr lang="en-US" sz="1800" b="1">
            <a:solidFill>
              <a:srgbClr val="AA191E"/>
            </a:solidFill>
          </a:endParaRPr>
        </a:p>
      </dgm:t>
    </dgm:pt>
    <dgm:pt modelId="{14FEF16F-EE2D-4F47-BF62-8A3C9687F719}" type="sibTrans" cxnId="{73D7A21B-5C96-42BB-A60C-52F79A7F34D3}">
      <dgm:prSet/>
      <dgm:spPr/>
      <dgm:t>
        <a:bodyPr/>
        <a:lstStyle/>
        <a:p>
          <a:endParaRPr lang="en-US" sz="1800" b="1">
            <a:solidFill>
              <a:srgbClr val="AA191E"/>
            </a:solidFill>
          </a:endParaRPr>
        </a:p>
      </dgm:t>
    </dgm:pt>
    <dgm:pt modelId="{003B8F4D-2E65-482E-8217-484E02893EFA}">
      <dgm:prSet custT="1"/>
      <dgm:spPr/>
      <dgm:t>
        <a:bodyPr/>
        <a:lstStyle/>
        <a:p>
          <a:r>
            <a:rPr lang="en-US" sz="1800" b="1" dirty="0">
              <a:solidFill>
                <a:srgbClr val="AA191E"/>
              </a:solidFill>
            </a:rPr>
            <a:t>Site Reimbursements*</a:t>
          </a:r>
        </a:p>
      </dgm:t>
    </dgm:pt>
    <dgm:pt modelId="{75368143-9BF7-410C-9B82-1611B2B60EFD}" type="parTrans" cxnId="{41960E2D-A516-426C-8ED7-4A54D34E6060}">
      <dgm:prSet/>
      <dgm:spPr/>
      <dgm:t>
        <a:bodyPr/>
        <a:lstStyle/>
        <a:p>
          <a:endParaRPr lang="en-US" sz="1800" b="1">
            <a:solidFill>
              <a:srgbClr val="AA191E"/>
            </a:solidFill>
          </a:endParaRPr>
        </a:p>
      </dgm:t>
    </dgm:pt>
    <dgm:pt modelId="{2532C648-B60D-4DDA-9D82-A6D333002D75}" type="sibTrans" cxnId="{41960E2D-A516-426C-8ED7-4A54D34E6060}">
      <dgm:prSet/>
      <dgm:spPr/>
      <dgm:t>
        <a:bodyPr/>
        <a:lstStyle/>
        <a:p>
          <a:endParaRPr lang="en-US" sz="1800" b="1">
            <a:solidFill>
              <a:srgbClr val="AA191E"/>
            </a:solidFill>
          </a:endParaRPr>
        </a:p>
      </dgm:t>
    </dgm:pt>
    <dgm:pt modelId="{DAB9A01F-C216-41DA-922D-93CB861A0E94}">
      <dgm:prSet custT="1"/>
      <dgm:spPr/>
      <dgm:t>
        <a:bodyPr/>
        <a:lstStyle/>
        <a:p>
          <a:r>
            <a:rPr lang="en-US" sz="1800" b="1" dirty="0">
              <a:solidFill>
                <a:srgbClr val="AA191E"/>
              </a:solidFill>
            </a:rPr>
            <a:t>An extensive Partner Network Throughout Michigan</a:t>
          </a:r>
        </a:p>
      </dgm:t>
    </dgm:pt>
    <dgm:pt modelId="{F37A7CF6-E437-4588-8E1F-E7750F343025}" type="parTrans" cxnId="{7DDBF623-D5EF-4FCD-8C01-6B8BDDD130B9}">
      <dgm:prSet/>
      <dgm:spPr/>
      <dgm:t>
        <a:bodyPr/>
        <a:lstStyle/>
        <a:p>
          <a:endParaRPr lang="en-US" sz="1800" b="1">
            <a:solidFill>
              <a:srgbClr val="AA191E"/>
            </a:solidFill>
          </a:endParaRPr>
        </a:p>
      </dgm:t>
    </dgm:pt>
    <dgm:pt modelId="{89EFC8AD-30C7-4E7A-B4FE-A1FFF0FC7F1D}" type="sibTrans" cxnId="{7DDBF623-D5EF-4FCD-8C01-6B8BDDD130B9}">
      <dgm:prSet/>
      <dgm:spPr/>
      <dgm:t>
        <a:bodyPr/>
        <a:lstStyle/>
        <a:p>
          <a:endParaRPr lang="en-US" sz="1800" b="1">
            <a:solidFill>
              <a:srgbClr val="AA191E"/>
            </a:solidFill>
          </a:endParaRPr>
        </a:p>
      </dgm:t>
    </dgm:pt>
    <dgm:pt modelId="{544B9150-4A9C-4E22-9D5B-EA0D1DED14DA}">
      <dgm:prSet phldrT="[Text]" custT="1"/>
      <dgm:spPr/>
      <dgm:t>
        <a:bodyPr/>
        <a:lstStyle/>
        <a:p>
          <a:r>
            <a:rPr lang="en-US" sz="1800" b="1" dirty="0">
              <a:solidFill>
                <a:srgbClr val="AA191E"/>
              </a:solidFill>
            </a:rPr>
            <a:t>Tech Support from Network Specialists</a:t>
          </a:r>
        </a:p>
      </dgm:t>
    </dgm:pt>
    <dgm:pt modelId="{2C1572B6-90EA-47FD-8849-172BF5640DF7}" type="sibTrans" cxnId="{60335F82-B9B3-49D1-BF4B-51355F4841CD}">
      <dgm:prSet/>
      <dgm:spPr/>
      <dgm:t>
        <a:bodyPr/>
        <a:lstStyle/>
        <a:p>
          <a:endParaRPr lang="en-US" sz="1800" b="1">
            <a:solidFill>
              <a:srgbClr val="AA191E"/>
            </a:solidFill>
          </a:endParaRPr>
        </a:p>
      </dgm:t>
    </dgm:pt>
    <dgm:pt modelId="{2374A225-1547-4FC5-895F-5443473C6D7D}" type="parTrans" cxnId="{60335F82-B9B3-49D1-BF4B-51355F4841CD}">
      <dgm:prSet/>
      <dgm:spPr/>
      <dgm:t>
        <a:bodyPr/>
        <a:lstStyle/>
        <a:p>
          <a:endParaRPr lang="en-US" sz="1800" b="1">
            <a:solidFill>
              <a:srgbClr val="AA191E"/>
            </a:solidFill>
          </a:endParaRPr>
        </a:p>
      </dgm:t>
    </dgm:pt>
    <dgm:pt modelId="{7C421F15-C703-4C76-8F63-4DB47C9400AB}">
      <dgm:prSet custT="1"/>
      <dgm:spPr/>
      <dgm:t>
        <a:bodyPr/>
        <a:lstStyle/>
        <a:p>
          <a:r>
            <a:rPr lang="en-US" sz="1800" b="1">
              <a:solidFill>
                <a:srgbClr val="AA191E"/>
              </a:solidFill>
            </a:rPr>
            <a:t>Annual</a:t>
          </a:r>
          <a:r>
            <a:rPr lang="en-US" sz="1800" b="1" baseline="0">
              <a:solidFill>
                <a:srgbClr val="AA191E"/>
              </a:solidFill>
            </a:rPr>
            <a:t> Client Follow Up at Recertification</a:t>
          </a:r>
          <a:endParaRPr lang="en-US" sz="1800" b="1" dirty="0">
            <a:solidFill>
              <a:srgbClr val="AA191E"/>
            </a:solidFill>
          </a:endParaRPr>
        </a:p>
      </dgm:t>
    </dgm:pt>
    <dgm:pt modelId="{4F0FE059-9043-4B12-9FFA-9ED47EF9EDCC}" type="parTrans" cxnId="{350A495C-DF7D-4FE2-A21B-FBD33CBA3ADE}">
      <dgm:prSet/>
      <dgm:spPr/>
      <dgm:t>
        <a:bodyPr/>
        <a:lstStyle/>
        <a:p>
          <a:endParaRPr lang="en-US" sz="1800" b="1">
            <a:solidFill>
              <a:srgbClr val="AA191E"/>
            </a:solidFill>
          </a:endParaRPr>
        </a:p>
      </dgm:t>
    </dgm:pt>
    <dgm:pt modelId="{8F35E49A-A40E-449A-9EC0-55C08592F45D}" type="sibTrans" cxnId="{350A495C-DF7D-4FE2-A21B-FBD33CBA3ADE}">
      <dgm:prSet/>
      <dgm:spPr/>
      <dgm:t>
        <a:bodyPr/>
        <a:lstStyle/>
        <a:p>
          <a:endParaRPr lang="en-US" sz="1800" b="1">
            <a:solidFill>
              <a:srgbClr val="AA191E"/>
            </a:solidFill>
          </a:endParaRPr>
        </a:p>
      </dgm:t>
    </dgm:pt>
    <dgm:pt modelId="{51F30795-B310-4889-888B-1AD714755CD7}" type="pres">
      <dgm:prSet presAssocID="{6E8A065A-59FB-4176-B07F-F03871AE70B7}" presName="diagram" presStyleCnt="0">
        <dgm:presLayoutVars>
          <dgm:dir/>
          <dgm:resizeHandles val="exact"/>
        </dgm:presLayoutVars>
      </dgm:prSet>
      <dgm:spPr/>
    </dgm:pt>
    <dgm:pt modelId="{ED544B9F-76DD-4525-A3AD-F44D44DF6413}" type="pres">
      <dgm:prSet presAssocID="{FF575D4A-6051-4271-93DD-F758787EC63E}" presName="node" presStyleLbl="node1" presStyleIdx="0" presStyleCnt="9">
        <dgm:presLayoutVars>
          <dgm:bulletEnabled val="1"/>
        </dgm:presLayoutVars>
      </dgm:prSet>
      <dgm:spPr/>
    </dgm:pt>
    <dgm:pt modelId="{84C66A56-EDBF-42E6-9CB6-AF7F04674EA2}" type="pres">
      <dgm:prSet presAssocID="{30A08623-291B-4AAD-A821-FC4C83AAE663}" presName="sibTrans" presStyleCnt="0"/>
      <dgm:spPr/>
    </dgm:pt>
    <dgm:pt modelId="{DFF44C9E-D264-424E-909D-780AD33D2262}" type="pres">
      <dgm:prSet presAssocID="{511110D8-88C6-4305-8858-71DAD125A0F8}" presName="node" presStyleLbl="node1" presStyleIdx="1" presStyleCnt="9">
        <dgm:presLayoutVars>
          <dgm:bulletEnabled val="1"/>
        </dgm:presLayoutVars>
      </dgm:prSet>
      <dgm:spPr/>
    </dgm:pt>
    <dgm:pt modelId="{C0CF75E6-E016-4E20-A44B-B6572B77263B}" type="pres">
      <dgm:prSet presAssocID="{E886BABD-D3F1-482A-AC54-4E27B7ECB854}" presName="sibTrans" presStyleCnt="0"/>
      <dgm:spPr/>
    </dgm:pt>
    <dgm:pt modelId="{E4C9AB57-A2CF-46A4-B010-6D475D16D486}" type="pres">
      <dgm:prSet presAssocID="{15E19642-3994-4AD7-9153-081DE145C9A6}" presName="node" presStyleLbl="node1" presStyleIdx="2" presStyleCnt="9">
        <dgm:presLayoutVars>
          <dgm:bulletEnabled val="1"/>
        </dgm:presLayoutVars>
      </dgm:prSet>
      <dgm:spPr/>
    </dgm:pt>
    <dgm:pt modelId="{12A6F4D4-F961-4B27-B210-59B65F43CE46}" type="pres">
      <dgm:prSet presAssocID="{ED6613B8-3062-4F7E-9CE0-FCE059B6879F}" presName="sibTrans" presStyleCnt="0"/>
      <dgm:spPr/>
    </dgm:pt>
    <dgm:pt modelId="{AED2A3E2-60E8-4E40-B563-642E9EB19195}" type="pres">
      <dgm:prSet presAssocID="{544B9150-4A9C-4E22-9D5B-EA0D1DED14DA}" presName="node" presStyleLbl="node1" presStyleIdx="3" presStyleCnt="9">
        <dgm:presLayoutVars>
          <dgm:bulletEnabled val="1"/>
        </dgm:presLayoutVars>
      </dgm:prSet>
      <dgm:spPr/>
    </dgm:pt>
    <dgm:pt modelId="{AC022EDE-71E8-4D45-8E18-0BFE1B5F8DDB}" type="pres">
      <dgm:prSet presAssocID="{2C1572B6-90EA-47FD-8849-172BF5640DF7}" presName="sibTrans" presStyleCnt="0"/>
      <dgm:spPr/>
    </dgm:pt>
    <dgm:pt modelId="{DCEA9832-E3F7-4286-B743-2588D213790C}" type="pres">
      <dgm:prSet presAssocID="{14CA466A-403C-4EDE-B59F-2DEF423D0F39}" presName="node" presStyleLbl="node1" presStyleIdx="4" presStyleCnt="9">
        <dgm:presLayoutVars>
          <dgm:bulletEnabled val="1"/>
        </dgm:presLayoutVars>
      </dgm:prSet>
      <dgm:spPr/>
    </dgm:pt>
    <dgm:pt modelId="{ADF4AC52-D800-4AF7-A267-B66238321EC7}" type="pres">
      <dgm:prSet presAssocID="{5DA847C0-E3A1-4789-8444-4992CD8B1FAF}" presName="sibTrans" presStyleCnt="0"/>
      <dgm:spPr/>
    </dgm:pt>
    <dgm:pt modelId="{DF8F0AB5-CC4A-4E72-82C2-ABD7DE1537AC}" type="pres">
      <dgm:prSet presAssocID="{8CDB3C01-4E93-4D7E-93ED-C7CAE67CD210}" presName="node" presStyleLbl="node1" presStyleIdx="5" presStyleCnt="9">
        <dgm:presLayoutVars>
          <dgm:bulletEnabled val="1"/>
        </dgm:presLayoutVars>
      </dgm:prSet>
      <dgm:spPr/>
    </dgm:pt>
    <dgm:pt modelId="{81C23780-7D7C-4305-9F4A-0B8422D926D5}" type="pres">
      <dgm:prSet presAssocID="{14FEF16F-EE2D-4F47-BF62-8A3C9687F719}" presName="sibTrans" presStyleCnt="0"/>
      <dgm:spPr/>
    </dgm:pt>
    <dgm:pt modelId="{F451084E-BADC-4B41-94A7-B95867D4DD68}" type="pres">
      <dgm:prSet presAssocID="{003B8F4D-2E65-482E-8217-484E02893EFA}" presName="node" presStyleLbl="node1" presStyleIdx="6" presStyleCnt="9">
        <dgm:presLayoutVars>
          <dgm:bulletEnabled val="1"/>
        </dgm:presLayoutVars>
      </dgm:prSet>
      <dgm:spPr/>
    </dgm:pt>
    <dgm:pt modelId="{04762840-BA85-4D8F-9075-AB32B3A3D742}" type="pres">
      <dgm:prSet presAssocID="{2532C648-B60D-4DDA-9D82-A6D333002D75}" presName="sibTrans" presStyleCnt="0"/>
      <dgm:spPr/>
    </dgm:pt>
    <dgm:pt modelId="{4F9E12CF-C858-4A18-861D-9328340B4563}" type="pres">
      <dgm:prSet presAssocID="{DAB9A01F-C216-41DA-922D-93CB861A0E94}" presName="node" presStyleLbl="node1" presStyleIdx="7" presStyleCnt="9">
        <dgm:presLayoutVars>
          <dgm:bulletEnabled val="1"/>
        </dgm:presLayoutVars>
      </dgm:prSet>
      <dgm:spPr/>
    </dgm:pt>
    <dgm:pt modelId="{9745C76F-65E8-43B0-8849-6EB5AD8034A9}" type="pres">
      <dgm:prSet presAssocID="{89EFC8AD-30C7-4E7A-B4FE-A1FFF0FC7F1D}" presName="sibTrans" presStyleCnt="0"/>
      <dgm:spPr/>
    </dgm:pt>
    <dgm:pt modelId="{58B02B0F-12A3-47B8-B4D3-301243D5BD22}" type="pres">
      <dgm:prSet presAssocID="{7C421F15-C703-4C76-8F63-4DB47C9400AB}" presName="node" presStyleLbl="node1" presStyleIdx="8" presStyleCnt="9">
        <dgm:presLayoutVars>
          <dgm:bulletEnabled val="1"/>
        </dgm:presLayoutVars>
      </dgm:prSet>
      <dgm:spPr/>
    </dgm:pt>
  </dgm:ptLst>
  <dgm:cxnLst>
    <dgm:cxn modelId="{7CDBDD06-C7AF-487D-8F98-6C19DE6E47BA}" type="presOf" srcId="{6E8A065A-59FB-4176-B07F-F03871AE70B7}" destId="{51F30795-B310-4889-888B-1AD714755CD7}" srcOrd="0" destOrd="0" presId="urn:microsoft.com/office/officeart/2005/8/layout/default"/>
    <dgm:cxn modelId="{73D7A21B-5C96-42BB-A60C-52F79A7F34D3}" srcId="{6E8A065A-59FB-4176-B07F-F03871AE70B7}" destId="{8CDB3C01-4E93-4D7E-93ED-C7CAE67CD210}" srcOrd="5" destOrd="0" parTransId="{C51FEDCA-5DEE-42F8-A2D3-5C358B53D3B8}" sibTransId="{14FEF16F-EE2D-4F47-BF62-8A3C9687F719}"/>
    <dgm:cxn modelId="{7DDBF623-D5EF-4FCD-8C01-6B8BDDD130B9}" srcId="{6E8A065A-59FB-4176-B07F-F03871AE70B7}" destId="{DAB9A01F-C216-41DA-922D-93CB861A0E94}" srcOrd="7" destOrd="0" parTransId="{F37A7CF6-E437-4588-8E1F-E7750F343025}" sibTransId="{89EFC8AD-30C7-4E7A-B4FE-A1FFF0FC7F1D}"/>
    <dgm:cxn modelId="{41960E2D-A516-426C-8ED7-4A54D34E6060}" srcId="{6E8A065A-59FB-4176-B07F-F03871AE70B7}" destId="{003B8F4D-2E65-482E-8217-484E02893EFA}" srcOrd="6" destOrd="0" parTransId="{75368143-9BF7-410C-9B82-1611B2B60EFD}" sibTransId="{2532C648-B60D-4DDA-9D82-A6D333002D75}"/>
    <dgm:cxn modelId="{33FF5D2D-24CA-4BCA-9194-D681CFCAA662}" srcId="{6E8A065A-59FB-4176-B07F-F03871AE70B7}" destId="{511110D8-88C6-4305-8858-71DAD125A0F8}" srcOrd="1" destOrd="0" parTransId="{5B1A0387-6DD5-4315-8A02-7A462ABADD02}" sibTransId="{E886BABD-D3F1-482A-AC54-4E27B7ECB854}"/>
    <dgm:cxn modelId="{85ECD23A-00CD-4D0D-B524-BD34F514AED8}" srcId="{6E8A065A-59FB-4176-B07F-F03871AE70B7}" destId="{15E19642-3994-4AD7-9153-081DE145C9A6}" srcOrd="2" destOrd="0" parTransId="{400D120E-369F-4051-969A-8EA6DEA4A52D}" sibTransId="{ED6613B8-3062-4F7E-9CE0-FCE059B6879F}"/>
    <dgm:cxn modelId="{350A495C-DF7D-4FE2-A21B-FBD33CBA3ADE}" srcId="{6E8A065A-59FB-4176-B07F-F03871AE70B7}" destId="{7C421F15-C703-4C76-8F63-4DB47C9400AB}" srcOrd="8" destOrd="0" parTransId="{4F0FE059-9043-4B12-9FFA-9ED47EF9EDCC}" sibTransId="{8F35E49A-A40E-449A-9EC0-55C08592F45D}"/>
    <dgm:cxn modelId="{2535B563-BFBB-459A-B5B7-3F24B5F69091}" type="presOf" srcId="{8CDB3C01-4E93-4D7E-93ED-C7CAE67CD210}" destId="{DF8F0AB5-CC4A-4E72-82C2-ABD7DE1537AC}" srcOrd="0" destOrd="0" presId="urn:microsoft.com/office/officeart/2005/8/layout/default"/>
    <dgm:cxn modelId="{D01C1F56-C891-40CA-9A9C-14F5DBE72FDD}" type="presOf" srcId="{511110D8-88C6-4305-8858-71DAD125A0F8}" destId="{DFF44C9E-D264-424E-909D-780AD33D2262}" srcOrd="0" destOrd="0" presId="urn:microsoft.com/office/officeart/2005/8/layout/default"/>
    <dgm:cxn modelId="{DCAE7179-8EB3-4251-8285-65AEEF8DECBD}" type="presOf" srcId="{14CA466A-403C-4EDE-B59F-2DEF423D0F39}" destId="{DCEA9832-E3F7-4286-B743-2588D213790C}" srcOrd="0" destOrd="0" presId="urn:microsoft.com/office/officeart/2005/8/layout/default"/>
    <dgm:cxn modelId="{2228A859-6A57-47BE-8DD3-EE63D859B5E9}" type="presOf" srcId="{FF575D4A-6051-4271-93DD-F758787EC63E}" destId="{ED544B9F-76DD-4525-A3AD-F44D44DF6413}" srcOrd="0" destOrd="0" presId="urn:microsoft.com/office/officeart/2005/8/layout/default"/>
    <dgm:cxn modelId="{60335F82-B9B3-49D1-BF4B-51355F4841CD}" srcId="{6E8A065A-59FB-4176-B07F-F03871AE70B7}" destId="{544B9150-4A9C-4E22-9D5B-EA0D1DED14DA}" srcOrd="3" destOrd="0" parTransId="{2374A225-1547-4FC5-895F-5443473C6D7D}" sibTransId="{2C1572B6-90EA-47FD-8849-172BF5640DF7}"/>
    <dgm:cxn modelId="{7977E289-2CD7-4FED-A1F2-853E4ECA2555}" srcId="{6E8A065A-59FB-4176-B07F-F03871AE70B7}" destId="{14CA466A-403C-4EDE-B59F-2DEF423D0F39}" srcOrd="4" destOrd="0" parTransId="{CE2F695B-516C-4FFD-8DEE-4C8454FAC8E3}" sibTransId="{5DA847C0-E3A1-4789-8444-4992CD8B1FAF}"/>
    <dgm:cxn modelId="{D3921191-7CBD-405F-82BA-7651A96E536C}" type="presOf" srcId="{15E19642-3994-4AD7-9153-081DE145C9A6}" destId="{E4C9AB57-A2CF-46A4-B010-6D475D16D486}" srcOrd="0" destOrd="0" presId="urn:microsoft.com/office/officeart/2005/8/layout/default"/>
    <dgm:cxn modelId="{4BA51C99-508C-4F20-ABD1-E6D2464F5B4D}" type="presOf" srcId="{7C421F15-C703-4C76-8F63-4DB47C9400AB}" destId="{58B02B0F-12A3-47B8-B4D3-301243D5BD22}" srcOrd="0" destOrd="0" presId="urn:microsoft.com/office/officeart/2005/8/layout/default"/>
    <dgm:cxn modelId="{4DDFB7C5-95A6-4005-B6AA-B1547AEEB022}" srcId="{6E8A065A-59FB-4176-B07F-F03871AE70B7}" destId="{FF575D4A-6051-4271-93DD-F758787EC63E}" srcOrd="0" destOrd="0" parTransId="{6A686D5B-E4BF-496F-857E-E8F71C8120FE}" sibTransId="{30A08623-291B-4AAD-A821-FC4C83AAE663}"/>
    <dgm:cxn modelId="{9F334FE2-8AFF-465F-B6DD-0E7937B047EB}" type="presOf" srcId="{DAB9A01F-C216-41DA-922D-93CB861A0E94}" destId="{4F9E12CF-C858-4A18-861D-9328340B4563}" srcOrd="0" destOrd="0" presId="urn:microsoft.com/office/officeart/2005/8/layout/default"/>
    <dgm:cxn modelId="{F1C658E5-BC85-4C31-A1A2-06EA1C7C1DB2}" type="presOf" srcId="{544B9150-4A9C-4E22-9D5B-EA0D1DED14DA}" destId="{AED2A3E2-60E8-4E40-B563-642E9EB19195}" srcOrd="0" destOrd="0" presId="urn:microsoft.com/office/officeart/2005/8/layout/default"/>
    <dgm:cxn modelId="{846178E9-B9A1-47DA-8751-1B123ECD3D26}" type="presOf" srcId="{003B8F4D-2E65-482E-8217-484E02893EFA}" destId="{F451084E-BADC-4B41-94A7-B95867D4DD68}" srcOrd="0" destOrd="0" presId="urn:microsoft.com/office/officeart/2005/8/layout/default"/>
    <dgm:cxn modelId="{62F422BA-CAFD-464F-B867-54EF06A0707D}" type="presParOf" srcId="{51F30795-B310-4889-888B-1AD714755CD7}" destId="{ED544B9F-76DD-4525-A3AD-F44D44DF6413}" srcOrd="0" destOrd="0" presId="urn:microsoft.com/office/officeart/2005/8/layout/default"/>
    <dgm:cxn modelId="{0C958AE9-6A34-4B43-93DE-88EC7F772758}" type="presParOf" srcId="{51F30795-B310-4889-888B-1AD714755CD7}" destId="{84C66A56-EDBF-42E6-9CB6-AF7F04674EA2}" srcOrd="1" destOrd="0" presId="urn:microsoft.com/office/officeart/2005/8/layout/default"/>
    <dgm:cxn modelId="{7320C672-1262-437B-8662-528583AEE540}" type="presParOf" srcId="{51F30795-B310-4889-888B-1AD714755CD7}" destId="{DFF44C9E-D264-424E-909D-780AD33D2262}" srcOrd="2" destOrd="0" presId="urn:microsoft.com/office/officeart/2005/8/layout/default"/>
    <dgm:cxn modelId="{9DE2C0DE-3559-4E33-A83C-981562894A47}" type="presParOf" srcId="{51F30795-B310-4889-888B-1AD714755CD7}" destId="{C0CF75E6-E016-4E20-A44B-B6572B77263B}" srcOrd="3" destOrd="0" presId="urn:microsoft.com/office/officeart/2005/8/layout/default"/>
    <dgm:cxn modelId="{24E02928-6B30-4F96-963A-5E63E1C12FA4}" type="presParOf" srcId="{51F30795-B310-4889-888B-1AD714755CD7}" destId="{E4C9AB57-A2CF-46A4-B010-6D475D16D486}" srcOrd="4" destOrd="0" presId="urn:microsoft.com/office/officeart/2005/8/layout/default"/>
    <dgm:cxn modelId="{8DF9A4DF-CB80-446B-A1E9-0EF6267F8266}" type="presParOf" srcId="{51F30795-B310-4889-888B-1AD714755CD7}" destId="{12A6F4D4-F961-4B27-B210-59B65F43CE46}" srcOrd="5" destOrd="0" presId="urn:microsoft.com/office/officeart/2005/8/layout/default"/>
    <dgm:cxn modelId="{24B1C742-5700-4BD5-8095-7A6341569F69}" type="presParOf" srcId="{51F30795-B310-4889-888B-1AD714755CD7}" destId="{AED2A3E2-60E8-4E40-B563-642E9EB19195}" srcOrd="6" destOrd="0" presId="urn:microsoft.com/office/officeart/2005/8/layout/default"/>
    <dgm:cxn modelId="{30759471-AEC5-4F52-9CDA-C3DA76A9C6EA}" type="presParOf" srcId="{51F30795-B310-4889-888B-1AD714755CD7}" destId="{AC022EDE-71E8-4D45-8E18-0BFE1B5F8DDB}" srcOrd="7" destOrd="0" presId="urn:microsoft.com/office/officeart/2005/8/layout/default"/>
    <dgm:cxn modelId="{727CC835-3030-4F4E-A0C5-555B4D0A8889}" type="presParOf" srcId="{51F30795-B310-4889-888B-1AD714755CD7}" destId="{DCEA9832-E3F7-4286-B743-2588D213790C}" srcOrd="8" destOrd="0" presId="urn:microsoft.com/office/officeart/2005/8/layout/default"/>
    <dgm:cxn modelId="{E02D435A-D06B-43CE-B0D8-1F461379565E}" type="presParOf" srcId="{51F30795-B310-4889-888B-1AD714755CD7}" destId="{ADF4AC52-D800-4AF7-A267-B66238321EC7}" srcOrd="9" destOrd="0" presId="urn:microsoft.com/office/officeart/2005/8/layout/default"/>
    <dgm:cxn modelId="{1F5842E2-5A0B-41D4-B28E-C49AE60639AA}" type="presParOf" srcId="{51F30795-B310-4889-888B-1AD714755CD7}" destId="{DF8F0AB5-CC4A-4E72-82C2-ABD7DE1537AC}" srcOrd="10" destOrd="0" presId="urn:microsoft.com/office/officeart/2005/8/layout/default"/>
    <dgm:cxn modelId="{8D74DB78-307D-4E76-999C-251BEB20B15D}" type="presParOf" srcId="{51F30795-B310-4889-888B-1AD714755CD7}" destId="{81C23780-7D7C-4305-9F4A-0B8422D926D5}" srcOrd="11" destOrd="0" presId="urn:microsoft.com/office/officeart/2005/8/layout/default"/>
    <dgm:cxn modelId="{E59673D9-E6E3-40B3-8969-3C465625199C}" type="presParOf" srcId="{51F30795-B310-4889-888B-1AD714755CD7}" destId="{F451084E-BADC-4B41-94A7-B95867D4DD68}" srcOrd="12" destOrd="0" presId="urn:microsoft.com/office/officeart/2005/8/layout/default"/>
    <dgm:cxn modelId="{186C9484-8638-4FA4-BAD4-8AF76C0A6B5F}" type="presParOf" srcId="{51F30795-B310-4889-888B-1AD714755CD7}" destId="{04762840-BA85-4D8F-9075-AB32B3A3D742}" srcOrd="13" destOrd="0" presId="urn:microsoft.com/office/officeart/2005/8/layout/default"/>
    <dgm:cxn modelId="{23598A24-6EAE-4C43-9D7C-609FD135F9FB}" type="presParOf" srcId="{51F30795-B310-4889-888B-1AD714755CD7}" destId="{4F9E12CF-C858-4A18-861D-9328340B4563}" srcOrd="14" destOrd="0" presId="urn:microsoft.com/office/officeart/2005/8/layout/default"/>
    <dgm:cxn modelId="{972261FC-EA94-4279-9ED4-E5C32D91E541}" type="presParOf" srcId="{51F30795-B310-4889-888B-1AD714755CD7}" destId="{9745C76F-65E8-43B0-8849-6EB5AD8034A9}" srcOrd="15" destOrd="0" presId="urn:microsoft.com/office/officeart/2005/8/layout/default"/>
    <dgm:cxn modelId="{F01A7CCD-FA6D-46EE-BF4E-ACF9246AFD45}" type="presParOf" srcId="{51F30795-B310-4889-888B-1AD714755CD7}" destId="{58B02B0F-12A3-47B8-B4D3-301243D5BD2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E3AE310-195A-420E-9F39-3E6ABB192A98}" type="doc">
      <dgm:prSet loTypeId="urn:microsoft.com/office/officeart/2005/8/layout/hierarchy4" loCatId="list" qsTypeId="urn:microsoft.com/office/officeart/2005/8/quickstyle/simple4" qsCatId="simple" csTypeId="urn:microsoft.com/office/officeart/2005/8/colors/accent1_3" csCatId="accent1" phldr="1"/>
      <dgm:spPr/>
      <dgm:t>
        <a:bodyPr/>
        <a:lstStyle/>
        <a:p>
          <a:endParaRPr lang="en-US"/>
        </a:p>
      </dgm:t>
    </dgm:pt>
    <dgm:pt modelId="{D17F2D3E-9F5E-4CE3-9670-628F0B1D5A76}">
      <dgm:prSet phldrT="[Text]"/>
      <dgm:spPr/>
      <dgm:t>
        <a:bodyPr/>
        <a:lstStyle/>
        <a:p>
          <a:r>
            <a:rPr lang="en-US" b="0" dirty="0">
              <a:solidFill>
                <a:schemeClr val="bg1"/>
              </a:solidFill>
              <a:latin typeface="Arial" panose="020B0604020202020204" pitchFamily="34" charset="0"/>
              <a:cs typeface="Arial" panose="020B0604020202020204" pitchFamily="34" charset="0"/>
            </a:rPr>
            <a:t>Direct Client Services</a:t>
          </a:r>
        </a:p>
      </dgm:t>
    </dgm:pt>
    <dgm:pt modelId="{D661DC76-8ABA-4E78-B1AA-3A1FE50346CB}" type="parTrans" cxnId="{400A0FC9-DED2-4E30-B82D-DB33C44C8F91}">
      <dgm:prSet/>
      <dgm:spPr/>
      <dgm:t>
        <a:bodyPr/>
        <a:lstStyle/>
        <a:p>
          <a:endParaRPr lang="en-US">
            <a:solidFill>
              <a:schemeClr val="tx1"/>
            </a:solidFill>
          </a:endParaRPr>
        </a:p>
      </dgm:t>
    </dgm:pt>
    <dgm:pt modelId="{66FD0962-263A-4F51-AB6B-59C7C03B50EC}" type="sibTrans" cxnId="{400A0FC9-DED2-4E30-B82D-DB33C44C8F91}">
      <dgm:prSet/>
      <dgm:spPr/>
      <dgm:t>
        <a:bodyPr/>
        <a:lstStyle/>
        <a:p>
          <a:endParaRPr lang="en-US">
            <a:solidFill>
              <a:schemeClr val="tx1"/>
            </a:solidFill>
          </a:endParaRPr>
        </a:p>
      </dgm:t>
    </dgm:pt>
    <dgm:pt modelId="{BFFA6391-F951-4A12-80AF-46A24B565E22}">
      <dgm:prSet phldrT="[Text]"/>
      <dgm:spPr/>
      <dgm:t>
        <a:bodyPr/>
        <a:lstStyle/>
        <a:p>
          <a:r>
            <a:rPr lang="en-US" dirty="0">
              <a:solidFill>
                <a:schemeClr val="bg1"/>
              </a:solidFill>
            </a:rPr>
            <a:t>Legal Services</a:t>
          </a:r>
        </a:p>
      </dgm:t>
    </dgm:pt>
    <dgm:pt modelId="{47DB17B5-A3B2-4D38-95EB-E9C28A2EDA5E}" type="parTrans" cxnId="{064F30CD-8F5C-48CD-9352-1CBB6671E261}">
      <dgm:prSet/>
      <dgm:spPr/>
      <dgm:t>
        <a:bodyPr/>
        <a:lstStyle/>
        <a:p>
          <a:endParaRPr lang="en-US">
            <a:solidFill>
              <a:schemeClr val="tx1"/>
            </a:solidFill>
          </a:endParaRPr>
        </a:p>
      </dgm:t>
    </dgm:pt>
    <dgm:pt modelId="{4624A3BA-8AC2-4E4D-8375-F18FFD1A4605}" type="sibTrans" cxnId="{064F30CD-8F5C-48CD-9352-1CBB6671E261}">
      <dgm:prSet/>
      <dgm:spPr/>
      <dgm:t>
        <a:bodyPr/>
        <a:lstStyle/>
        <a:p>
          <a:endParaRPr lang="en-US">
            <a:solidFill>
              <a:schemeClr val="tx1"/>
            </a:solidFill>
          </a:endParaRPr>
        </a:p>
      </dgm:t>
    </dgm:pt>
    <dgm:pt modelId="{6125802B-A767-4019-85AE-129DD9D2D6FD}">
      <dgm:prSet phldrT="[Text]"/>
      <dgm:spPr/>
      <dgm:t>
        <a:bodyPr/>
        <a:lstStyle/>
        <a:p>
          <a:r>
            <a:rPr lang="en-US" dirty="0">
              <a:solidFill>
                <a:schemeClr val="bg1"/>
              </a:solidFill>
            </a:rPr>
            <a:t>Benefits Access</a:t>
          </a:r>
        </a:p>
      </dgm:t>
    </dgm:pt>
    <dgm:pt modelId="{E6AB7CB7-2A2D-48FE-BCA3-58F0CA10010F}" type="parTrans" cxnId="{29B75B3C-B412-47FB-B6A8-FA3ACE51E5D5}">
      <dgm:prSet/>
      <dgm:spPr/>
      <dgm:t>
        <a:bodyPr/>
        <a:lstStyle/>
        <a:p>
          <a:endParaRPr lang="en-US">
            <a:solidFill>
              <a:schemeClr val="tx1"/>
            </a:solidFill>
          </a:endParaRPr>
        </a:p>
      </dgm:t>
    </dgm:pt>
    <dgm:pt modelId="{6A9C868F-F671-4B2F-B7ED-C2A4AC0E21D7}" type="sibTrans" cxnId="{29B75B3C-B412-47FB-B6A8-FA3ACE51E5D5}">
      <dgm:prSet/>
      <dgm:spPr/>
      <dgm:t>
        <a:bodyPr/>
        <a:lstStyle/>
        <a:p>
          <a:endParaRPr lang="en-US">
            <a:solidFill>
              <a:schemeClr val="tx1"/>
            </a:solidFill>
          </a:endParaRPr>
        </a:p>
      </dgm:t>
    </dgm:pt>
    <dgm:pt modelId="{0D5D17F9-21F7-4DE5-A210-F5895C84769F}">
      <dgm:prSet phldrT="[Text]"/>
      <dgm:spPr/>
      <dgm:t>
        <a:bodyPr/>
        <a:lstStyle/>
        <a:p>
          <a:r>
            <a:rPr lang="en-US" dirty="0">
              <a:solidFill>
                <a:schemeClr val="bg1"/>
              </a:solidFill>
            </a:rPr>
            <a:t>SNAP Benefits Education</a:t>
          </a:r>
        </a:p>
      </dgm:t>
    </dgm:pt>
    <dgm:pt modelId="{8B970CE6-11BA-4CFB-8229-14D38B0E8A56}" type="parTrans" cxnId="{64B4A35B-2DFD-43EB-A1D5-6892DF793984}">
      <dgm:prSet/>
      <dgm:spPr/>
      <dgm:t>
        <a:bodyPr/>
        <a:lstStyle/>
        <a:p>
          <a:endParaRPr lang="en-US">
            <a:solidFill>
              <a:schemeClr val="tx1"/>
            </a:solidFill>
          </a:endParaRPr>
        </a:p>
      </dgm:t>
    </dgm:pt>
    <dgm:pt modelId="{F7978EB9-D643-462D-8B95-A4D7F028D69D}" type="sibTrans" cxnId="{64B4A35B-2DFD-43EB-A1D5-6892DF793984}">
      <dgm:prSet/>
      <dgm:spPr/>
      <dgm:t>
        <a:bodyPr/>
        <a:lstStyle/>
        <a:p>
          <a:endParaRPr lang="en-US">
            <a:solidFill>
              <a:schemeClr val="tx1"/>
            </a:solidFill>
          </a:endParaRPr>
        </a:p>
      </dgm:t>
    </dgm:pt>
    <dgm:pt modelId="{139258CB-CD9E-439A-AF52-F6A9E47BE594}">
      <dgm:prSet phldrT="[Text]"/>
      <dgm:spPr/>
      <dgm:t>
        <a:bodyPr/>
        <a:lstStyle/>
        <a:p>
          <a:r>
            <a:rPr lang="en-US" dirty="0">
              <a:solidFill>
                <a:schemeClr val="bg1"/>
              </a:solidFill>
            </a:rPr>
            <a:t>Pension Counseling</a:t>
          </a:r>
        </a:p>
      </dgm:t>
    </dgm:pt>
    <dgm:pt modelId="{91F0BAB8-A194-4321-85E0-A9ECF3DDF03B}" type="parTrans" cxnId="{F08DEF52-3790-40B3-A5EF-5E61F4C34BDA}">
      <dgm:prSet/>
      <dgm:spPr/>
      <dgm:t>
        <a:bodyPr/>
        <a:lstStyle/>
        <a:p>
          <a:endParaRPr lang="en-US">
            <a:solidFill>
              <a:schemeClr val="tx1"/>
            </a:solidFill>
          </a:endParaRPr>
        </a:p>
      </dgm:t>
    </dgm:pt>
    <dgm:pt modelId="{07B89FEE-42E6-47F5-B627-463108D69AA6}" type="sibTrans" cxnId="{F08DEF52-3790-40B3-A5EF-5E61F4C34BDA}">
      <dgm:prSet/>
      <dgm:spPr/>
      <dgm:t>
        <a:bodyPr/>
        <a:lstStyle/>
        <a:p>
          <a:endParaRPr lang="en-US">
            <a:solidFill>
              <a:schemeClr val="tx1"/>
            </a:solidFill>
          </a:endParaRPr>
        </a:p>
      </dgm:t>
    </dgm:pt>
    <dgm:pt modelId="{DD148747-5856-4CB0-B321-56ABF20FFAF5}">
      <dgm:prSet phldrT="[Text]"/>
      <dgm:spPr/>
      <dgm:t>
        <a:bodyPr/>
        <a:lstStyle/>
        <a:p>
          <a:r>
            <a:rPr lang="en-US" dirty="0">
              <a:solidFill>
                <a:schemeClr val="bg1"/>
              </a:solidFill>
            </a:rPr>
            <a:t>Application Assistance</a:t>
          </a:r>
        </a:p>
      </dgm:t>
    </dgm:pt>
    <dgm:pt modelId="{A4FF0220-9C85-4869-A84F-DD686413078F}" type="parTrans" cxnId="{54451818-1A44-4930-BC2B-14A03506753E}">
      <dgm:prSet/>
      <dgm:spPr/>
      <dgm:t>
        <a:bodyPr/>
        <a:lstStyle/>
        <a:p>
          <a:endParaRPr lang="en-US">
            <a:solidFill>
              <a:schemeClr val="tx1"/>
            </a:solidFill>
          </a:endParaRPr>
        </a:p>
      </dgm:t>
    </dgm:pt>
    <dgm:pt modelId="{61F13537-9B2B-49B7-9CBF-B1D2D499AFD8}" type="sibTrans" cxnId="{54451818-1A44-4930-BC2B-14A03506753E}">
      <dgm:prSet/>
      <dgm:spPr/>
      <dgm:t>
        <a:bodyPr/>
        <a:lstStyle/>
        <a:p>
          <a:endParaRPr lang="en-US">
            <a:solidFill>
              <a:schemeClr val="tx1"/>
            </a:solidFill>
          </a:endParaRPr>
        </a:p>
      </dgm:t>
    </dgm:pt>
    <dgm:pt modelId="{E3F3C577-9DDD-4666-9E9B-41068ABAE31C}">
      <dgm:prSet phldrT="[Text]"/>
      <dgm:spPr/>
      <dgm:t>
        <a:bodyPr/>
        <a:lstStyle/>
        <a:p>
          <a:r>
            <a:rPr lang="en-US" dirty="0">
              <a:solidFill>
                <a:schemeClr val="bg1"/>
              </a:solidFill>
            </a:rPr>
            <a:t>Pooled Account Trust</a:t>
          </a:r>
        </a:p>
      </dgm:t>
    </dgm:pt>
    <dgm:pt modelId="{5763B795-B365-4B07-95F6-91A0B392A002}" type="sibTrans" cxnId="{13A3A87E-E224-4F68-9542-C7AC1C459658}">
      <dgm:prSet/>
      <dgm:spPr/>
      <dgm:t>
        <a:bodyPr/>
        <a:lstStyle/>
        <a:p>
          <a:endParaRPr lang="en-US">
            <a:solidFill>
              <a:schemeClr val="tx1"/>
            </a:solidFill>
          </a:endParaRPr>
        </a:p>
      </dgm:t>
    </dgm:pt>
    <dgm:pt modelId="{967ABE20-BCBD-4750-9905-2615A9DB8690}" type="parTrans" cxnId="{13A3A87E-E224-4F68-9542-C7AC1C459658}">
      <dgm:prSet/>
      <dgm:spPr/>
      <dgm:t>
        <a:bodyPr/>
        <a:lstStyle/>
        <a:p>
          <a:endParaRPr lang="en-US">
            <a:solidFill>
              <a:schemeClr val="tx1"/>
            </a:solidFill>
          </a:endParaRPr>
        </a:p>
      </dgm:t>
    </dgm:pt>
    <dgm:pt modelId="{E714C69F-B3DA-4AAC-8D79-1E89028ACFF8}" type="pres">
      <dgm:prSet presAssocID="{9E3AE310-195A-420E-9F39-3E6ABB192A98}" presName="Name0" presStyleCnt="0">
        <dgm:presLayoutVars>
          <dgm:chPref val="1"/>
          <dgm:dir/>
          <dgm:animOne val="branch"/>
          <dgm:animLvl val="lvl"/>
          <dgm:resizeHandles/>
        </dgm:presLayoutVars>
      </dgm:prSet>
      <dgm:spPr/>
    </dgm:pt>
    <dgm:pt modelId="{DEFA56CA-452A-4949-8B55-75493EF41E91}" type="pres">
      <dgm:prSet presAssocID="{D17F2D3E-9F5E-4CE3-9670-628F0B1D5A76}" presName="vertOne" presStyleCnt="0"/>
      <dgm:spPr/>
    </dgm:pt>
    <dgm:pt modelId="{F6773EB4-1DBB-42A7-9575-FBBD813D63C0}" type="pres">
      <dgm:prSet presAssocID="{D17F2D3E-9F5E-4CE3-9670-628F0B1D5A76}" presName="txOne" presStyleLbl="node0" presStyleIdx="0" presStyleCnt="1" custLinFactY="-12378" custLinFactNeighborX="-32289" custLinFactNeighborY="-100000">
        <dgm:presLayoutVars>
          <dgm:chPref val="3"/>
        </dgm:presLayoutVars>
      </dgm:prSet>
      <dgm:spPr/>
    </dgm:pt>
    <dgm:pt modelId="{ECE5B3A2-313A-49B3-A100-EF1893122BC3}" type="pres">
      <dgm:prSet presAssocID="{D17F2D3E-9F5E-4CE3-9670-628F0B1D5A76}" presName="parTransOne" presStyleCnt="0"/>
      <dgm:spPr/>
    </dgm:pt>
    <dgm:pt modelId="{FE991B72-AED2-4E92-A339-92D6271192D9}" type="pres">
      <dgm:prSet presAssocID="{D17F2D3E-9F5E-4CE3-9670-628F0B1D5A76}" presName="horzOne" presStyleCnt="0"/>
      <dgm:spPr/>
    </dgm:pt>
    <dgm:pt modelId="{19870C99-0402-4F03-8632-6536D776C300}" type="pres">
      <dgm:prSet presAssocID="{BFFA6391-F951-4A12-80AF-46A24B565E22}" presName="vertTwo" presStyleCnt="0"/>
      <dgm:spPr/>
    </dgm:pt>
    <dgm:pt modelId="{E48BAD00-D275-4ACD-A2D4-E34E356118B7}" type="pres">
      <dgm:prSet presAssocID="{BFFA6391-F951-4A12-80AF-46A24B565E22}" presName="txTwo" presStyleLbl="node2" presStyleIdx="0" presStyleCnt="2">
        <dgm:presLayoutVars>
          <dgm:chPref val="3"/>
        </dgm:presLayoutVars>
      </dgm:prSet>
      <dgm:spPr/>
    </dgm:pt>
    <dgm:pt modelId="{499FC9B5-FD6B-40F0-B679-FF0641AB7C36}" type="pres">
      <dgm:prSet presAssocID="{BFFA6391-F951-4A12-80AF-46A24B565E22}" presName="parTransTwo" presStyleCnt="0"/>
      <dgm:spPr/>
    </dgm:pt>
    <dgm:pt modelId="{71386643-0708-4932-891F-5ED179F8299B}" type="pres">
      <dgm:prSet presAssocID="{BFFA6391-F951-4A12-80AF-46A24B565E22}" presName="horzTwo" presStyleCnt="0"/>
      <dgm:spPr/>
    </dgm:pt>
    <dgm:pt modelId="{01161483-C214-4FA8-91D0-2ACABB7A5D86}" type="pres">
      <dgm:prSet presAssocID="{139258CB-CD9E-439A-AF52-F6A9E47BE594}" presName="vertThree" presStyleCnt="0"/>
      <dgm:spPr/>
    </dgm:pt>
    <dgm:pt modelId="{4427257A-9013-445E-8081-B0B06A0011E7}" type="pres">
      <dgm:prSet presAssocID="{139258CB-CD9E-439A-AF52-F6A9E47BE594}" presName="txThree" presStyleLbl="node3" presStyleIdx="0" presStyleCnt="4">
        <dgm:presLayoutVars>
          <dgm:chPref val="3"/>
        </dgm:presLayoutVars>
      </dgm:prSet>
      <dgm:spPr/>
    </dgm:pt>
    <dgm:pt modelId="{C713EDF8-3BA7-4E9F-A4D0-23D33D607BA9}" type="pres">
      <dgm:prSet presAssocID="{139258CB-CD9E-439A-AF52-F6A9E47BE594}" presName="horzThree" presStyleCnt="0"/>
      <dgm:spPr/>
    </dgm:pt>
    <dgm:pt modelId="{C1EAFEFC-21AB-448C-A7F9-A0C4C34177AE}" type="pres">
      <dgm:prSet presAssocID="{07B89FEE-42E6-47F5-B627-463108D69AA6}" presName="sibSpaceThree" presStyleCnt="0"/>
      <dgm:spPr/>
    </dgm:pt>
    <dgm:pt modelId="{E2BCD856-D919-4BDD-AD85-A772C6E50CBA}" type="pres">
      <dgm:prSet presAssocID="{E3F3C577-9DDD-4666-9E9B-41068ABAE31C}" presName="vertThree" presStyleCnt="0"/>
      <dgm:spPr/>
    </dgm:pt>
    <dgm:pt modelId="{D3CB36B3-92B6-4FAF-81D8-7178598D04C1}" type="pres">
      <dgm:prSet presAssocID="{E3F3C577-9DDD-4666-9E9B-41068ABAE31C}" presName="txThree" presStyleLbl="node3" presStyleIdx="1" presStyleCnt="4">
        <dgm:presLayoutVars>
          <dgm:chPref val="3"/>
        </dgm:presLayoutVars>
      </dgm:prSet>
      <dgm:spPr/>
    </dgm:pt>
    <dgm:pt modelId="{A1EE7003-1313-4DFA-8888-957CD5A4D232}" type="pres">
      <dgm:prSet presAssocID="{E3F3C577-9DDD-4666-9E9B-41068ABAE31C}" presName="horzThree" presStyleCnt="0"/>
      <dgm:spPr/>
    </dgm:pt>
    <dgm:pt modelId="{0B6884EE-12E3-4A00-810B-2A2963C50EE3}" type="pres">
      <dgm:prSet presAssocID="{4624A3BA-8AC2-4E4D-8375-F18FFD1A4605}" presName="sibSpaceTwo" presStyleCnt="0"/>
      <dgm:spPr/>
    </dgm:pt>
    <dgm:pt modelId="{A9D0BFDA-5676-464D-AB4C-8F196F8CD77B}" type="pres">
      <dgm:prSet presAssocID="{6125802B-A767-4019-85AE-129DD9D2D6FD}" presName="vertTwo" presStyleCnt="0"/>
      <dgm:spPr/>
    </dgm:pt>
    <dgm:pt modelId="{DD699CD0-6097-4BDC-A920-9A38268125B3}" type="pres">
      <dgm:prSet presAssocID="{6125802B-A767-4019-85AE-129DD9D2D6FD}" presName="txTwo" presStyleLbl="node2" presStyleIdx="1" presStyleCnt="2">
        <dgm:presLayoutVars>
          <dgm:chPref val="3"/>
        </dgm:presLayoutVars>
      </dgm:prSet>
      <dgm:spPr/>
    </dgm:pt>
    <dgm:pt modelId="{3578E33F-41A4-40AD-844B-AD7C25EAAB11}" type="pres">
      <dgm:prSet presAssocID="{6125802B-A767-4019-85AE-129DD9D2D6FD}" presName="parTransTwo" presStyleCnt="0"/>
      <dgm:spPr/>
    </dgm:pt>
    <dgm:pt modelId="{E3F9427B-3210-400F-AFAC-43D3D9C48CE5}" type="pres">
      <dgm:prSet presAssocID="{6125802B-A767-4019-85AE-129DD9D2D6FD}" presName="horzTwo" presStyleCnt="0"/>
      <dgm:spPr/>
    </dgm:pt>
    <dgm:pt modelId="{A63F1347-6253-4EFF-AB14-8D3B6F13E326}" type="pres">
      <dgm:prSet presAssocID="{0D5D17F9-21F7-4DE5-A210-F5895C84769F}" presName="vertThree" presStyleCnt="0"/>
      <dgm:spPr/>
    </dgm:pt>
    <dgm:pt modelId="{4836301F-3938-43DE-9691-0704D95CE677}" type="pres">
      <dgm:prSet presAssocID="{0D5D17F9-21F7-4DE5-A210-F5895C84769F}" presName="txThree" presStyleLbl="node3" presStyleIdx="2" presStyleCnt="4">
        <dgm:presLayoutVars>
          <dgm:chPref val="3"/>
        </dgm:presLayoutVars>
      </dgm:prSet>
      <dgm:spPr/>
    </dgm:pt>
    <dgm:pt modelId="{1B45F1C8-C7AE-4344-9BDE-82B04C59D4D0}" type="pres">
      <dgm:prSet presAssocID="{0D5D17F9-21F7-4DE5-A210-F5895C84769F}" presName="horzThree" presStyleCnt="0"/>
      <dgm:spPr/>
    </dgm:pt>
    <dgm:pt modelId="{A677A5C6-D119-414B-BF30-68C36FFE5A96}" type="pres">
      <dgm:prSet presAssocID="{F7978EB9-D643-462D-8B95-A4D7F028D69D}" presName="sibSpaceThree" presStyleCnt="0"/>
      <dgm:spPr/>
    </dgm:pt>
    <dgm:pt modelId="{A105D3CE-009D-4891-AC91-1C2AA7155250}" type="pres">
      <dgm:prSet presAssocID="{DD148747-5856-4CB0-B321-56ABF20FFAF5}" presName="vertThree" presStyleCnt="0"/>
      <dgm:spPr/>
    </dgm:pt>
    <dgm:pt modelId="{6D5FFDE9-FE7E-4A23-A707-A64D5765B24A}" type="pres">
      <dgm:prSet presAssocID="{DD148747-5856-4CB0-B321-56ABF20FFAF5}" presName="txThree" presStyleLbl="node3" presStyleIdx="3" presStyleCnt="4">
        <dgm:presLayoutVars>
          <dgm:chPref val="3"/>
        </dgm:presLayoutVars>
      </dgm:prSet>
      <dgm:spPr/>
    </dgm:pt>
    <dgm:pt modelId="{478D090D-7216-4AB4-9A9E-7096E6CCDE21}" type="pres">
      <dgm:prSet presAssocID="{DD148747-5856-4CB0-B321-56ABF20FFAF5}" presName="horzThree" presStyleCnt="0"/>
      <dgm:spPr/>
    </dgm:pt>
  </dgm:ptLst>
  <dgm:cxnLst>
    <dgm:cxn modelId="{3587D803-CEFA-432E-8DBC-14D43F74E227}" type="presOf" srcId="{E3F3C577-9DDD-4666-9E9B-41068ABAE31C}" destId="{D3CB36B3-92B6-4FAF-81D8-7178598D04C1}" srcOrd="0" destOrd="0" presId="urn:microsoft.com/office/officeart/2005/8/layout/hierarchy4"/>
    <dgm:cxn modelId="{A5C1130F-559E-430B-A755-874D2CBD579C}" type="presOf" srcId="{BFFA6391-F951-4A12-80AF-46A24B565E22}" destId="{E48BAD00-D275-4ACD-A2D4-E34E356118B7}" srcOrd="0" destOrd="0" presId="urn:microsoft.com/office/officeart/2005/8/layout/hierarchy4"/>
    <dgm:cxn modelId="{08C96E0F-C89A-4C13-8458-FC4D9229AB94}" type="presOf" srcId="{0D5D17F9-21F7-4DE5-A210-F5895C84769F}" destId="{4836301F-3938-43DE-9691-0704D95CE677}" srcOrd="0" destOrd="0" presId="urn:microsoft.com/office/officeart/2005/8/layout/hierarchy4"/>
    <dgm:cxn modelId="{54451818-1A44-4930-BC2B-14A03506753E}" srcId="{6125802B-A767-4019-85AE-129DD9D2D6FD}" destId="{DD148747-5856-4CB0-B321-56ABF20FFAF5}" srcOrd="1" destOrd="0" parTransId="{A4FF0220-9C85-4869-A84F-DD686413078F}" sibTransId="{61F13537-9B2B-49B7-9CBF-B1D2D499AFD8}"/>
    <dgm:cxn modelId="{A0F5CE26-4C75-46FB-8E1D-412DE2116634}" type="presOf" srcId="{6125802B-A767-4019-85AE-129DD9D2D6FD}" destId="{DD699CD0-6097-4BDC-A920-9A38268125B3}" srcOrd="0" destOrd="0" presId="urn:microsoft.com/office/officeart/2005/8/layout/hierarchy4"/>
    <dgm:cxn modelId="{29B75B3C-B412-47FB-B6A8-FA3ACE51E5D5}" srcId="{D17F2D3E-9F5E-4CE3-9670-628F0B1D5A76}" destId="{6125802B-A767-4019-85AE-129DD9D2D6FD}" srcOrd="1" destOrd="0" parTransId="{E6AB7CB7-2A2D-48FE-BCA3-58F0CA10010F}" sibTransId="{6A9C868F-F671-4B2F-B7ED-C2A4AC0E21D7}"/>
    <dgm:cxn modelId="{64B4A35B-2DFD-43EB-A1D5-6892DF793984}" srcId="{6125802B-A767-4019-85AE-129DD9D2D6FD}" destId="{0D5D17F9-21F7-4DE5-A210-F5895C84769F}" srcOrd="0" destOrd="0" parTransId="{8B970CE6-11BA-4CFB-8229-14D38B0E8A56}" sibTransId="{F7978EB9-D643-462D-8B95-A4D7F028D69D}"/>
    <dgm:cxn modelId="{F08DEF52-3790-40B3-A5EF-5E61F4C34BDA}" srcId="{BFFA6391-F951-4A12-80AF-46A24B565E22}" destId="{139258CB-CD9E-439A-AF52-F6A9E47BE594}" srcOrd="0" destOrd="0" parTransId="{91F0BAB8-A194-4321-85E0-A9ECF3DDF03B}" sibTransId="{07B89FEE-42E6-47F5-B627-463108D69AA6}"/>
    <dgm:cxn modelId="{13A3A87E-E224-4F68-9542-C7AC1C459658}" srcId="{BFFA6391-F951-4A12-80AF-46A24B565E22}" destId="{E3F3C577-9DDD-4666-9E9B-41068ABAE31C}" srcOrd="1" destOrd="0" parTransId="{967ABE20-BCBD-4750-9905-2615A9DB8690}" sibTransId="{5763B795-B365-4B07-95F6-91A0B392A002}"/>
    <dgm:cxn modelId="{9EEE1D81-E0A5-4EF3-AC22-5C6E60018356}" type="presOf" srcId="{139258CB-CD9E-439A-AF52-F6A9E47BE594}" destId="{4427257A-9013-445E-8081-B0B06A0011E7}" srcOrd="0" destOrd="0" presId="urn:microsoft.com/office/officeart/2005/8/layout/hierarchy4"/>
    <dgm:cxn modelId="{364F6EA7-E221-405E-BC1E-B2E5989AF57F}" type="presOf" srcId="{DD148747-5856-4CB0-B321-56ABF20FFAF5}" destId="{6D5FFDE9-FE7E-4A23-A707-A64D5765B24A}" srcOrd="0" destOrd="0" presId="urn:microsoft.com/office/officeart/2005/8/layout/hierarchy4"/>
    <dgm:cxn modelId="{5E6739BD-751B-46BA-B3E0-A754D36B3D17}" type="presOf" srcId="{D17F2D3E-9F5E-4CE3-9670-628F0B1D5A76}" destId="{F6773EB4-1DBB-42A7-9575-FBBD813D63C0}" srcOrd="0" destOrd="0" presId="urn:microsoft.com/office/officeart/2005/8/layout/hierarchy4"/>
    <dgm:cxn modelId="{A39885C2-C7AC-4EE4-814F-FBFC20F8D12C}" type="presOf" srcId="{9E3AE310-195A-420E-9F39-3E6ABB192A98}" destId="{E714C69F-B3DA-4AAC-8D79-1E89028ACFF8}" srcOrd="0" destOrd="0" presId="urn:microsoft.com/office/officeart/2005/8/layout/hierarchy4"/>
    <dgm:cxn modelId="{400A0FC9-DED2-4E30-B82D-DB33C44C8F91}" srcId="{9E3AE310-195A-420E-9F39-3E6ABB192A98}" destId="{D17F2D3E-9F5E-4CE3-9670-628F0B1D5A76}" srcOrd="0" destOrd="0" parTransId="{D661DC76-8ABA-4E78-B1AA-3A1FE50346CB}" sibTransId="{66FD0962-263A-4F51-AB6B-59C7C03B50EC}"/>
    <dgm:cxn modelId="{064F30CD-8F5C-48CD-9352-1CBB6671E261}" srcId="{D17F2D3E-9F5E-4CE3-9670-628F0B1D5A76}" destId="{BFFA6391-F951-4A12-80AF-46A24B565E22}" srcOrd="0" destOrd="0" parTransId="{47DB17B5-A3B2-4D38-95EB-E9C28A2EDA5E}" sibTransId="{4624A3BA-8AC2-4E4D-8375-F18FFD1A4605}"/>
    <dgm:cxn modelId="{C6030947-4FB8-4754-92BC-51173911D217}" type="presParOf" srcId="{E714C69F-B3DA-4AAC-8D79-1E89028ACFF8}" destId="{DEFA56CA-452A-4949-8B55-75493EF41E91}" srcOrd="0" destOrd="0" presId="urn:microsoft.com/office/officeart/2005/8/layout/hierarchy4"/>
    <dgm:cxn modelId="{548D3379-526D-44F7-A52A-F282D3B347A2}" type="presParOf" srcId="{DEFA56CA-452A-4949-8B55-75493EF41E91}" destId="{F6773EB4-1DBB-42A7-9575-FBBD813D63C0}" srcOrd="0" destOrd="0" presId="urn:microsoft.com/office/officeart/2005/8/layout/hierarchy4"/>
    <dgm:cxn modelId="{636052AD-6A71-44B4-8C99-BDC31A487664}" type="presParOf" srcId="{DEFA56CA-452A-4949-8B55-75493EF41E91}" destId="{ECE5B3A2-313A-49B3-A100-EF1893122BC3}" srcOrd="1" destOrd="0" presId="urn:microsoft.com/office/officeart/2005/8/layout/hierarchy4"/>
    <dgm:cxn modelId="{1890F576-0686-4351-90CB-DA1B24B5B0C1}" type="presParOf" srcId="{DEFA56CA-452A-4949-8B55-75493EF41E91}" destId="{FE991B72-AED2-4E92-A339-92D6271192D9}" srcOrd="2" destOrd="0" presId="urn:microsoft.com/office/officeart/2005/8/layout/hierarchy4"/>
    <dgm:cxn modelId="{57B6A1E9-890C-4B52-9AF7-0EF1794C43AF}" type="presParOf" srcId="{FE991B72-AED2-4E92-A339-92D6271192D9}" destId="{19870C99-0402-4F03-8632-6536D776C300}" srcOrd="0" destOrd="0" presId="urn:microsoft.com/office/officeart/2005/8/layout/hierarchy4"/>
    <dgm:cxn modelId="{2D9922B9-2FA1-4139-8E91-94AE5686EA0E}" type="presParOf" srcId="{19870C99-0402-4F03-8632-6536D776C300}" destId="{E48BAD00-D275-4ACD-A2D4-E34E356118B7}" srcOrd="0" destOrd="0" presId="urn:microsoft.com/office/officeart/2005/8/layout/hierarchy4"/>
    <dgm:cxn modelId="{66B8120F-AC57-4D87-AE7B-FC8C0784B6DE}" type="presParOf" srcId="{19870C99-0402-4F03-8632-6536D776C300}" destId="{499FC9B5-FD6B-40F0-B679-FF0641AB7C36}" srcOrd="1" destOrd="0" presId="urn:microsoft.com/office/officeart/2005/8/layout/hierarchy4"/>
    <dgm:cxn modelId="{94C799DA-AC52-4026-9F46-340F4CF07933}" type="presParOf" srcId="{19870C99-0402-4F03-8632-6536D776C300}" destId="{71386643-0708-4932-891F-5ED179F8299B}" srcOrd="2" destOrd="0" presId="urn:microsoft.com/office/officeart/2005/8/layout/hierarchy4"/>
    <dgm:cxn modelId="{D9E4DD8D-7025-4993-9525-B7EE40747C91}" type="presParOf" srcId="{71386643-0708-4932-891F-5ED179F8299B}" destId="{01161483-C214-4FA8-91D0-2ACABB7A5D86}" srcOrd="0" destOrd="0" presId="urn:microsoft.com/office/officeart/2005/8/layout/hierarchy4"/>
    <dgm:cxn modelId="{AAD46704-F0D4-4E53-8677-68280A2D3D95}" type="presParOf" srcId="{01161483-C214-4FA8-91D0-2ACABB7A5D86}" destId="{4427257A-9013-445E-8081-B0B06A0011E7}" srcOrd="0" destOrd="0" presId="urn:microsoft.com/office/officeart/2005/8/layout/hierarchy4"/>
    <dgm:cxn modelId="{98DC52ED-6512-46FB-A277-CDE396233952}" type="presParOf" srcId="{01161483-C214-4FA8-91D0-2ACABB7A5D86}" destId="{C713EDF8-3BA7-4E9F-A4D0-23D33D607BA9}" srcOrd="1" destOrd="0" presId="urn:microsoft.com/office/officeart/2005/8/layout/hierarchy4"/>
    <dgm:cxn modelId="{C3B7CA52-9E60-4ABB-AF53-5CA656E08B3D}" type="presParOf" srcId="{71386643-0708-4932-891F-5ED179F8299B}" destId="{C1EAFEFC-21AB-448C-A7F9-A0C4C34177AE}" srcOrd="1" destOrd="0" presId="urn:microsoft.com/office/officeart/2005/8/layout/hierarchy4"/>
    <dgm:cxn modelId="{57338F22-F14B-4B20-82A3-97C5BDF159B4}" type="presParOf" srcId="{71386643-0708-4932-891F-5ED179F8299B}" destId="{E2BCD856-D919-4BDD-AD85-A772C6E50CBA}" srcOrd="2" destOrd="0" presId="urn:microsoft.com/office/officeart/2005/8/layout/hierarchy4"/>
    <dgm:cxn modelId="{24D67EED-11E4-4872-8E22-5090AF69580B}" type="presParOf" srcId="{E2BCD856-D919-4BDD-AD85-A772C6E50CBA}" destId="{D3CB36B3-92B6-4FAF-81D8-7178598D04C1}" srcOrd="0" destOrd="0" presId="urn:microsoft.com/office/officeart/2005/8/layout/hierarchy4"/>
    <dgm:cxn modelId="{03DBD516-3E73-472D-8B4A-9D949E2597F5}" type="presParOf" srcId="{E2BCD856-D919-4BDD-AD85-A772C6E50CBA}" destId="{A1EE7003-1313-4DFA-8888-957CD5A4D232}" srcOrd="1" destOrd="0" presId="urn:microsoft.com/office/officeart/2005/8/layout/hierarchy4"/>
    <dgm:cxn modelId="{304500BE-E21A-4166-9E07-8963107CF717}" type="presParOf" srcId="{FE991B72-AED2-4E92-A339-92D6271192D9}" destId="{0B6884EE-12E3-4A00-810B-2A2963C50EE3}" srcOrd="1" destOrd="0" presId="urn:microsoft.com/office/officeart/2005/8/layout/hierarchy4"/>
    <dgm:cxn modelId="{11C33492-3AB2-4C2A-9966-2FE13E4F92DB}" type="presParOf" srcId="{FE991B72-AED2-4E92-A339-92D6271192D9}" destId="{A9D0BFDA-5676-464D-AB4C-8F196F8CD77B}" srcOrd="2" destOrd="0" presId="urn:microsoft.com/office/officeart/2005/8/layout/hierarchy4"/>
    <dgm:cxn modelId="{61407A6B-7831-4668-8AD7-C849771BBD3D}" type="presParOf" srcId="{A9D0BFDA-5676-464D-AB4C-8F196F8CD77B}" destId="{DD699CD0-6097-4BDC-A920-9A38268125B3}" srcOrd="0" destOrd="0" presId="urn:microsoft.com/office/officeart/2005/8/layout/hierarchy4"/>
    <dgm:cxn modelId="{C3854869-3229-4DD9-ADE6-67751FE86901}" type="presParOf" srcId="{A9D0BFDA-5676-464D-AB4C-8F196F8CD77B}" destId="{3578E33F-41A4-40AD-844B-AD7C25EAAB11}" srcOrd="1" destOrd="0" presId="urn:microsoft.com/office/officeart/2005/8/layout/hierarchy4"/>
    <dgm:cxn modelId="{10124D27-F4A1-4CE4-89D9-0CFDBAB55CFB}" type="presParOf" srcId="{A9D0BFDA-5676-464D-AB4C-8F196F8CD77B}" destId="{E3F9427B-3210-400F-AFAC-43D3D9C48CE5}" srcOrd="2" destOrd="0" presId="urn:microsoft.com/office/officeart/2005/8/layout/hierarchy4"/>
    <dgm:cxn modelId="{0D57B78B-FB4B-4BC9-BDD6-3437E687628A}" type="presParOf" srcId="{E3F9427B-3210-400F-AFAC-43D3D9C48CE5}" destId="{A63F1347-6253-4EFF-AB14-8D3B6F13E326}" srcOrd="0" destOrd="0" presId="urn:microsoft.com/office/officeart/2005/8/layout/hierarchy4"/>
    <dgm:cxn modelId="{B2FA1B22-97E1-4FE4-9B6F-0E59AE0833EC}" type="presParOf" srcId="{A63F1347-6253-4EFF-AB14-8D3B6F13E326}" destId="{4836301F-3938-43DE-9691-0704D95CE677}" srcOrd="0" destOrd="0" presId="urn:microsoft.com/office/officeart/2005/8/layout/hierarchy4"/>
    <dgm:cxn modelId="{8E56812B-491B-44C9-8DA6-9C92992B2C1E}" type="presParOf" srcId="{A63F1347-6253-4EFF-AB14-8D3B6F13E326}" destId="{1B45F1C8-C7AE-4344-9BDE-82B04C59D4D0}" srcOrd="1" destOrd="0" presId="urn:microsoft.com/office/officeart/2005/8/layout/hierarchy4"/>
    <dgm:cxn modelId="{8992B26C-4AD8-4A56-8B6E-65E24ED1C037}" type="presParOf" srcId="{E3F9427B-3210-400F-AFAC-43D3D9C48CE5}" destId="{A677A5C6-D119-414B-BF30-68C36FFE5A96}" srcOrd="1" destOrd="0" presId="urn:microsoft.com/office/officeart/2005/8/layout/hierarchy4"/>
    <dgm:cxn modelId="{9D6F3C3A-C205-45C7-A5D8-55D2339FC37B}" type="presParOf" srcId="{E3F9427B-3210-400F-AFAC-43D3D9C48CE5}" destId="{A105D3CE-009D-4891-AC91-1C2AA7155250}" srcOrd="2" destOrd="0" presId="urn:microsoft.com/office/officeart/2005/8/layout/hierarchy4"/>
    <dgm:cxn modelId="{D0B78910-F7B8-41F0-A470-A2E2DD6B87F3}" type="presParOf" srcId="{A105D3CE-009D-4891-AC91-1C2AA7155250}" destId="{6D5FFDE9-FE7E-4A23-A707-A64D5765B24A}" srcOrd="0" destOrd="0" presId="urn:microsoft.com/office/officeart/2005/8/layout/hierarchy4"/>
    <dgm:cxn modelId="{8720C87F-CDD2-4CEB-A75D-0DEAEFF86F1D}" type="presParOf" srcId="{A105D3CE-009D-4891-AC91-1C2AA7155250}" destId="{478D090D-7216-4AB4-9A9E-7096E6CCDE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D63349E2-C5D0-4AC1-8A64-7C800289F907}">
      <dgm:prSet custT="1"/>
      <dgm:spPr/>
      <dgm:t>
        <a:bodyPr/>
        <a:lstStyle/>
        <a:p>
          <a:r>
            <a:rPr lang="en-US" sz="2400" dirty="0"/>
            <a:t>SNAP Household ?</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656333AF-C1A5-4C07-9700-BEAC779277DE}">
      <dgm:prSet custT="1"/>
      <dgm:spPr/>
      <dgm:t>
        <a:bodyPr/>
        <a:lstStyle/>
        <a:p>
          <a:r>
            <a:rPr lang="en-US" sz="1800" dirty="0"/>
            <a:t>Generally, everyone who live together and purchases and prepares meals together is considered a household for SNAP</a:t>
          </a:r>
        </a:p>
      </dgm:t>
    </dgm:pt>
    <dgm:pt modelId="{C0D2F2F6-5732-4A0F-8099-FD9614902A0D}" type="parTrans" cxnId="{A0A8EA67-E981-4470-BFEB-47E9106E8B80}">
      <dgm:prSet/>
      <dgm:spPr/>
      <dgm:t>
        <a:bodyPr/>
        <a:lstStyle/>
        <a:p>
          <a:endParaRPr lang="en-US"/>
        </a:p>
      </dgm:t>
    </dgm:pt>
    <dgm:pt modelId="{8BB5333F-2CF7-494D-8D4E-D74B6C4CEB37}" type="sibTrans" cxnId="{A0A8EA67-E981-4470-BFEB-47E9106E8B80}">
      <dgm:prSet/>
      <dgm:spPr/>
      <dgm:t>
        <a:bodyPr/>
        <a:lstStyle/>
        <a:p>
          <a:endParaRPr lang="en-US"/>
        </a:p>
      </dgm:t>
    </dgm:pt>
    <dgm:pt modelId="{2CF7ECC9-CFA0-485F-A952-F8E616FED361}">
      <dgm:prSet/>
      <dgm:spPr/>
      <dgm:t>
        <a:bodyPr/>
        <a:lstStyle/>
        <a:p>
          <a:endParaRPr lang="en-US" sz="1500" dirty="0"/>
        </a:p>
      </dgm:t>
    </dgm:pt>
    <dgm:pt modelId="{5E611CD9-DC65-4FA9-9E99-63092FE27A36}" type="parTrans" cxnId="{C6C819FA-2343-43A8-98CA-54E8C6DB07EF}">
      <dgm:prSet/>
      <dgm:spPr/>
      <dgm:t>
        <a:bodyPr/>
        <a:lstStyle/>
        <a:p>
          <a:endParaRPr lang="en-US"/>
        </a:p>
      </dgm:t>
    </dgm:pt>
    <dgm:pt modelId="{80149091-687F-453B-ABB5-EF2F2C8EE78C}" type="sibTrans" cxnId="{C6C819FA-2343-43A8-98CA-54E8C6DB07EF}">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ightArrow">
          <a:avLst/>
        </a:prstGeom>
      </dgm:spPr>
    </dgm:pt>
    <dgm:pt modelId="{72BE6931-34DF-4A5B-9D74-5A5347DCCB63}" type="pres">
      <dgm:prSet presAssocID="{C0C79353-B289-4B15-8F97-A4A385314329}" presName="linComp" presStyleCnt="0"/>
      <dgm:spPr/>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0" presStyleCnt="1" custLinFactNeighborX="1242" custLinFactNeighborY="13177"/>
      <dgm:spPr/>
    </dgm:pt>
    <dgm:pt modelId="{3D01F8EE-F51D-47D4-8DA8-3ED6FC34B4CD}" type="pres">
      <dgm:prSet presAssocID="{D63349E2-C5D0-4AC1-8A64-7C800289F907}" presName="nodeTx" presStyleLbl="node1" presStyleIdx="0" presStyleCnt="1">
        <dgm:presLayoutVars>
          <dgm:bulletEnabled val="1"/>
        </dgm:presLayoutVars>
      </dgm:prSet>
      <dgm:spPr/>
    </dgm:pt>
    <dgm:pt modelId="{DA9847A2-58D0-4026-AE16-F7DF77599366}" type="pres">
      <dgm:prSet presAssocID="{D63349E2-C5D0-4AC1-8A64-7C800289F907}" presName="invisiNode" presStyleLbl="node1" presStyleIdx="0" presStyleCnt="1"/>
      <dgm:spPr/>
    </dgm:pt>
    <dgm:pt modelId="{EC82D2FC-B35E-403B-BCBB-7F47118F3272}" type="pres">
      <dgm:prSet presAssocID="{D63349E2-C5D0-4AC1-8A64-7C800289F907}" presName="imagNode" presStyleLbl="fgImgPlace1" presStyleIdx="0" presStyleCnt="1" custLinFactNeighborX="-64430" custLinFactNeighborY="1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 and woman"/>
        </a:ext>
      </dgm:extLst>
    </dgm:pt>
  </dgm:ptLst>
  <dgm:cxnLst>
    <dgm:cxn modelId="{A06E9F1D-C34D-4C61-9398-C14D96FDE03F}" type="presOf" srcId="{D63349E2-C5D0-4AC1-8A64-7C800289F907}" destId="{8457F0D9-0279-41EC-B450-1F95DC9CACCD}" srcOrd="0" destOrd="0" presId="urn:microsoft.com/office/officeart/2005/8/layout/hList7"/>
    <dgm:cxn modelId="{9344D125-8B55-411F-AB5E-E134D2A0A97A}" type="presOf" srcId="{2CF7ECC9-CFA0-485F-A952-F8E616FED361}" destId="{3D01F8EE-F51D-47D4-8DA8-3ED6FC34B4CD}" srcOrd="1" destOrd="2" presId="urn:microsoft.com/office/officeart/2005/8/layout/hList7"/>
    <dgm:cxn modelId="{A5D73D61-92F3-401A-BCDD-CA46467D9D02}" type="presOf" srcId="{656333AF-C1A5-4C07-9700-BEAC779277DE}" destId="{3D01F8EE-F51D-47D4-8DA8-3ED6FC34B4CD}" srcOrd="1" destOrd="1" presId="urn:microsoft.com/office/officeart/2005/8/layout/hList7"/>
    <dgm:cxn modelId="{DA762E62-516D-4F66-A539-8B913AA9C9E8}" srcId="{C0C79353-B289-4B15-8F97-A4A385314329}" destId="{D63349E2-C5D0-4AC1-8A64-7C800289F907}" srcOrd="0" destOrd="0" parTransId="{9570B191-AD63-405B-ACC6-F41524D03E4F}" sibTransId="{CE3B758D-EC82-4ABF-88DB-6FDED84C8C5C}"/>
    <dgm:cxn modelId="{A0A8EA67-E981-4470-BFEB-47E9106E8B80}" srcId="{D63349E2-C5D0-4AC1-8A64-7C800289F907}" destId="{656333AF-C1A5-4C07-9700-BEAC779277DE}" srcOrd="0" destOrd="0" parTransId="{C0D2F2F6-5732-4A0F-8099-FD9614902A0D}" sibTransId="{8BB5333F-2CF7-494D-8D4E-D74B6C4CEB37}"/>
    <dgm:cxn modelId="{074DF368-B2A8-4B4C-8834-30DB5D78BAC8}" type="presOf" srcId="{656333AF-C1A5-4C07-9700-BEAC779277DE}" destId="{8457F0D9-0279-41EC-B450-1F95DC9CACCD}" srcOrd="0" destOrd="1" presId="urn:microsoft.com/office/officeart/2005/8/layout/hList7"/>
    <dgm:cxn modelId="{BFBD0070-9347-4F9E-A82E-014DD3D9340E}" type="presOf" srcId="{C0C79353-B289-4B15-8F97-A4A385314329}" destId="{C8DF9C50-FD1E-40A3-9C1D-8ABE0928ED02}" srcOrd="0" destOrd="0" presId="urn:microsoft.com/office/officeart/2005/8/layout/hList7"/>
    <dgm:cxn modelId="{8DDA4B72-CD14-4C66-9888-821DFFD4A006}" type="presOf" srcId="{2CF7ECC9-CFA0-485F-A952-F8E616FED361}" destId="{8457F0D9-0279-41EC-B450-1F95DC9CACCD}" srcOrd="0" destOrd="2" presId="urn:microsoft.com/office/officeart/2005/8/layout/hList7"/>
    <dgm:cxn modelId="{C6C819FA-2343-43A8-98CA-54E8C6DB07EF}" srcId="{D63349E2-C5D0-4AC1-8A64-7C800289F907}" destId="{2CF7ECC9-CFA0-485F-A952-F8E616FED361}" srcOrd="1" destOrd="0" parTransId="{5E611CD9-DC65-4FA9-9E99-63092FE27A36}" sibTransId="{80149091-687F-453B-ABB5-EF2F2C8EE78C}"/>
    <dgm:cxn modelId="{314788FC-B988-4233-AF6D-F1E914B948EE}" type="presOf" srcId="{D63349E2-C5D0-4AC1-8A64-7C800289F907}" destId="{3D01F8EE-F51D-47D4-8DA8-3ED6FC34B4CD}" srcOrd="1" destOrd="0"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D4D986E4-131D-487C-B6FD-4AB0140206D2}" type="presParOf" srcId="{72BE6931-34DF-4A5B-9D74-5A5347DCCB63}" destId="{F44013C9-8D14-43CE-9E8A-CDAADE1C5907}" srcOrd="0"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D63349E2-C5D0-4AC1-8A64-7C800289F907}">
      <dgm:prSet/>
      <dgm:spPr/>
      <dgm:t>
        <a:bodyPr/>
        <a:lstStyle/>
        <a:p>
          <a:r>
            <a:rPr lang="en-US"/>
            <a:t>Household</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2015F93E-7429-4F13-963D-D0732E59C109}">
      <dgm:prSet/>
      <dgm:spPr/>
      <dgm:t>
        <a:bodyPr/>
        <a:lstStyle/>
        <a:p>
          <a:r>
            <a:rPr lang="en-US" dirty="0"/>
            <a:t>Who applies for food assistance together?</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ightArrow">
          <a:avLst/>
        </a:prstGeom>
      </dgm:spPr>
    </dgm:pt>
    <dgm:pt modelId="{72BE6931-34DF-4A5B-9D74-5A5347DCCB63}" type="pres">
      <dgm:prSet presAssocID="{C0C79353-B289-4B15-8F97-A4A385314329}" presName="linComp" presStyleCnt="0"/>
      <dgm:spPr/>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0" presStyleCnt="1"/>
      <dgm:spPr/>
    </dgm:pt>
    <dgm:pt modelId="{3D01F8EE-F51D-47D4-8DA8-3ED6FC34B4CD}" type="pres">
      <dgm:prSet presAssocID="{D63349E2-C5D0-4AC1-8A64-7C800289F907}" presName="nodeTx" presStyleLbl="node1" presStyleIdx="0" presStyleCnt="1">
        <dgm:presLayoutVars>
          <dgm:bulletEnabled val="1"/>
        </dgm:presLayoutVars>
      </dgm:prSet>
      <dgm:spPr/>
    </dgm:pt>
    <dgm:pt modelId="{DA9847A2-58D0-4026-AE16-F7DF77599366}" type="pres">
      <dgm:prSet presAssocID="{D63349E2-C5D0-4AC1-8A64-7C800289F907}" presName="invisiNode" presStyleLbl="node1" presStyleIdx="0" presStyleCnt="1"/>
      <dgm:spPr/>
    </dgm:pt>
    <dgm:pt modelId="{EC82D2FC-B35E-403B-BCBB-7F47118F3272}" type="pres">
      <dgm:prSet presAssocID="{D63349E2-C5D0-4AC1-8A64-7C800289F907}"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 and woman"/>
        </a:ext>
      </dgm:extLst>
    </dgm:pt>
  </dgm:ptLst>
  <dgm:cxnLst>
    <dgm:cxn modelId="{A06E9F1D-C34D-4C61-9398-C14D96FDE03F}" type="presOf" srcId="{D63349E2-C5D0-4AC1-8A64-7C800289F907}" destId="{8457F0D9-0279-41EC-B450-1F95DC9CACCD}" srcOrd="0" destOrd="0" presId="urn:microsoft.com/office/officeart/2005/8/layout/hList7"/>
    <dgm:cxn modelId="{DA762E62-516D-4F66-A539-8B913AA9C9E8}" srcId="{C0C79353-B289-4B15-8F97-A4A385314329}" destId="{D63349E2-C5D0-4AC1-8A64-7C800289F907}" srcOrd="0" destOrd="0" parTransId="{9570B191-AD63-405B-ACC6-F41524D03E4F}" sibTransId="{CE3B758D-EC82-4ABF-88DB-6FDED84C8C5C}"/>
    <dgm:cxn modelId="{BFBD0070-9347-4F9E-A82E-014DD3D9340E}" type="presOf" srcId="{C0C79353-B289-4B15-8F97-A4A385314329}" destId="{C8DF9C50-FD1E-40A3-9C1D-8ABE0928ED02}" srcOrd="0" destOrd="0" presId="urn:microsoft.com/office/officeart/2005/8/layout/hList7"/>
    <dgm:cxn modelId="{909B83B4-90BC-43E6-B934-59445B83B98E}" type="presOf" srcId="{2015F93E-7429-4F13-963D-D0732E59C109}" destId="{8457F0D9-0279-41EC-B450-1F95DC9CACCD}" srcOrd="0" destOrd="1" presId="urn:microsoft.com/office/officeart/2005/8/layout/hList7"/>
    <dgm:cxn modelId="{F5C201C4-C61E-4654-8C24-AFFF0D2A843D}" type="presOf" srcId="{2015F93E-7429-4F13-963D-D0732E59C109}" destId="{3D01F8EE-F51D-47D4-8DA8-3ED6FC34B4CD}" srcOrd="1" destOrd="1" presId="urn:microsoft.com/office/officeart/2005/8/layout/hList7"/>
    <dgm:cxn modelId="{C8576DE6-8101-4D19-A249-A850A2FDE408}" srcId="{D63349E2-C5D0-4AC1-8A64-7C800289F907}" destId="{2015F93E-7429-4F13-963D-D0732E59C109}" srcOrd="0" destOrd="0" parTransId="{275D8EDA-C26F-45D8-B182-91C4CF3A6669}" sibTransId="{A83E0A9D-FD78-4CC2-A26C-4A1937182C82}"/>
    <dgm:cxn modelId="{314788FC-B988-4233-AF6D-F1E914B948EE}" type="presOf" srcId="{D63349E2-C5D0-4AC1-8A64-7C800289F907}" destId="{3D01F8EE-F51D-47D4-8DA8-3ED6FC34B4CD}" srcOrd="1" destOrd="0"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D4D986E4-131D-487C-B6FD-4AB0140206D2}" type="presParOf" srcId="{72BE6931-34DF-4A5B-9D74-5A5347DCCB63}" destId="{F44013C9-8D14-43CE-9E8A-CDAADE1C5907}" srcOrd="0"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DEDB3AB-C31E-4B86-AB57-5FC6CB569F4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26969E5D-24A6-4C51-9FE0-BA4772C98B88}">
      <dgm:prSet phldrT="[Text]"/>
      <dgm:spPr/>
      <dgm:t>
        <a:bodyPr/>
        <a:lstStyle/>
        <a:p>
          <a:r>
            <a:rPr lang="en-US" dirty="0"/>
            <a:t>Bank/Credit Union Accounts</a:t>
          </a:r>
        </a:p>
      </dgm:t>
    </dgm:pt>
    <dgm:pt modelId="{471658DB-3703-4166-B9FB-A45C20D40D81}" type="parTrans" cxnId="{169EBD87-0308-42BB-BB44-5654B62AA86B}">
      <dgm:prSet/>
      <dgm:spPr/>
      <dgm:t>
        <a:bodyPr/>
        <a:lstStyle/>
        <a:p>
          <a:endParaRPr lang="en-US"/>
        </a:p>
      </dgm:t>
    </dgm:pt>
    <dgm:pt modelId="{B22A70A2-985B-4DF6-B5D5-BB89BB77D429}" type="sibTrans" cxnId="{169EBD87-0308-42BB-BB44-5654B62AA86B}">
      <dgm:prSet/>
      <dgm:spPr/>
      <dgm:t>
        <a:bodyPr/>
        <a:lstStyle/>
        <a:p>
          <a:endParaRPr lang="en-US"/>
        </a:p>
      </dgm:t>
    </dgm:pt>
    <dgm:pt modelId="{8FCB2941-E81A-44D0-A49A-77A62BD7E02F}">
      <dgm:prSet phldrT="[Text]"/>
      <dgm:spPr/>
      <dgm:t>
        <a:bodyPr/>
        <a:lstStyle/>
        <a:p>
          <a:r>
            <a:rPr lang="en-US"/>
            <a:t>Trust/Annuity</a:t>
          </a:r>
        </a:p>
      </dgm:t>
    </dgm:pt>
    <dgm:pt modelId="{8D9851CE-F895-4429-A8FD-685CF83A3CEA}" type="parTrans" cxnId="{D9634C2B-227A-452A-A423-BAEAFC14344D}">
      <dgm:prSet/>
      <dgm:spPr/>
      <dgm:t>
        <a:bodyPr/>
        <a:lstStyle/>
        <a:p>
          <a:endParaRPr lang="en-US"/>
        </a:p>
      </dgm:t>
    </dgm:pt>
    <dgm:pt modelId="{05CEEB5E-DEB9-4B33-9F62-5DDDAE05138D}" type="sibTrans" cxnId="{D9634C2B-227A-452A-A423-BAEAFC14344D}">
      <dgm:prSet/>
      <dgm:spPr/>
      <dgm:t>
        <a:bodyPr/>
        <a:lstStyle/>
        <a:p>
          <a:endParaRPr lang="en-US"/>
        </a:p>
      </dgm:t>
    </dgm:pt>
    <dgm:pt modelId="{9C8809EB-83A6-40B8-B7A6-1AD4B85432A2}">
      <dgm:prSet phldrT="[Text]"/>
      <dgm:spPr/>
      <dgm:t>
        <a:bodyPr/>
        <a:lstStyle/>
        <a:p>
          <a:r>
            <a:rPr lang="en-US"/>
            <a:t>Stocks/Bonds</a:t>
          </a:r>
        </a:p>
      </dgm:t>
    </dgm:pt>
    <dgm:pt modelId="{A26DBF66-AEB5-4D42-8CED-84C8EC257AA1}" type="parTrans" cxnId="{0BE04DF2-A2A2-411E-8276-68F669004045}">
      <dgm:prSet/>
      <dgm:spPr/>
      <dgm:t>
        <a:bodyPr/>
        <a:lstStyle/>
        <a:p>
          <a:endParaRPr lang="en-US"/>
        </a:p>
      </dgm:t>
    </dgm:pt>
    <dgm:pt modelId="{7194475C-69B7-4374-B1B1-FC8396803E5D}" type="sibTrans" cxnId="{0BE04DF2-A2A2-411E-8276-68F669004045}">
      <dgm:prSet/>
      <dgm:spPr/>
      <dgm:t>
        <a:bodyPr/>
        <a:lstStyle/>
        <a:p>
          <a:endParaRPr lang="en-US"/>
        </a:p>
      </dgm:t>
    </dgm:pt>
    <dgm:pt modelId="{1D17EED4-6CFC-4AD8-8744-5D6E48E1347C}">
      <dgm:prSet phldrT="[Text]"/>
      <dgm:spPr/>
      <dgm:t>
        <a:bodyPr/>
        <a:lstStyle/>
        <a:p>
          <a:r>
            <a:rPr lang="en-US"/>
            <a:t>Life Insurance</a:t>
          </a:r>
        </a:p>
      </dgm:t>
    </dgm:pt>
    <dgm:pt modelId="{682223CD-966C-45AB-82E2-BC6FD31E5549}" type="parTrans" cxnId="{EB240D8C-9918-4272-912E-FF05606AF490}">
      <dgm:prSet/>
      <dgm:spPr/>
      <dgm:t>
        <a:bodyPr/>
        <a:lstStyle/>
        <a:p>
          <a:endParaRPr lang="en-US"/>
        </a:p>
      </dgm:t>
    </dgm:pt>
    <dgm:pt modelId="{0E8EB9A7-BB29-4447-8EC6-77A56C5DE542}" type="sibTrans" cxnId="{EB240D8C-9918-4272-912E-FF05606AF490}">
      <dgm:prSet/>
      <dgm:spPr/>
      <dgm:t>
        <a:bodyPr/>
        <a:lstStyle/>
        <a:p>
          <a:endParaRPr lang="en-US"/>
        </a:p>
      </dgm:t>
    </dgm:pt>
    <dgm:pt modelId="{C8BAF0EB-CC24-4827-A23F-A279E512913D}">
      <dgm:prSet phldrT="[Text]"/>
      <dgm:spPr/>
      <dgm:t>
        <a:bodyPr/>
        <a:lstStyle/>
        <a:p>
          <a:r>
            <a:rPr lang="en-US" dirty="0"/>
            <a:t>Property</a:t>
          </a:r>
        </a:p>
      </dgm:t>
    </dgm:pt>
    <dgm:pt modelId="{C77D1F72-21C4-481C-807D-A5F56261E17D}" type="parTrans" cxnId="{043BAD24-957B-44FA-B192-2D61C365F979}">
      <dgm:prSet/>
      <dgm:spPr/>
      <dgm:t>
        <a:bodyPr/>
        <a:lstStyle/>
        <a:p>
          <a:endParaRPr lang="en-US"/>
        </a:p>
      </dgm:t>
    </dgm:pt>
    <dgm:pt modelId="{87D3E1A6-AE78-4B23-8F04-CDAB072A10A0}" type="sibTrans" cxnId="{043BAD24-957B-44FA-B192-2D61C365F979}">
      <dgm:prSet/>
      <dgm:spPr/>
      <dgm:t>
        <a:bodyPr/>
        <a:lstStyle/>
        <a:p>
          <a:endParaRPr lang="en-US"/>
        </a:p>
      </dgm:t>
    </dgm:pt>
    <dgm:pt modelId="{8B3A588D-A93B-47E8-9A3A-B9465F41551B}">
      <dgm:prSet/>
      <dgm:spPr/>
      <dgm:t>
        <a:bodyPr/>
        <a:lstStyle/>
        <a:p>
          <a:r>
            <a:rPr lang="en-US" dirty="0"/>
            <a:t>Burial Plot/Funeral Contract</a:t>
          </a:r>
        </a:p>
      </dgm:t>
    </dgm:pt>
    <dgm:pt modelId="{15E63050-E3A9-4DE4-BFEE-B7F8C5420851}" type="parTrans" cxnId="{1017F2CA-ABE1-45E9-BB30-2A5F717696B0}">
      <dgm:prSet/>
      <dgm:spPr/>
      <dgm:t>
        <a:bodyPr/>
        <a:lstStyle/>
        <a:p>
          <a:endParaRPr lang="en-US"/>
        </a:p>
      </dgm:t>
    </dgm:pt>
    <dgm:pt modelId="{06DC6772-6A6E-4517-8CF0-82EB5C57BC28}" type="sibTrans" cxnId="{1017F2CA-ABE1-45E9-BB30-2A5F717696B0}">
      <dgm:prSet/>
      <dgm:spPr/>
      <dgm:t>
        <a:bodyPr/>
        <a:lstStyle/>
        <a:p>
          <a:endParaRPr lang="en-US"/>
        </a:p>
      </dgm:t>
    </dgm:pt>
    <dgm:pt modelId="{1F402A38-5961-4F37-BB8F-8DB28FD1235A}">
      <dgm:prSet phldrT="[Text]"/>
      <dgm:spPr/>
      <dgm:t>
        <a:bodyPr/>
        <a:lstStyle/>
        <a:p>
          <a:r>
            <a:rPr lang="en-US" dirty="0"/>
            <a:t>Retirement: IRA/401k</a:t>
          </a:r>
        </a:p>
      </dgm:t>
    </dgm:pt>
    <dgm:pt modelId="{9DA223F2-91AA-47C7-83D7-147C3E284DEE}" type="parTrans" cxnId="{8BD742D8-C75F-4EE9-B6A3-40953D7DF63A}">
      <dgm:prSet/>
      <dgm:spPr/>
      <dgm:t>
        <a:bodyPr/>
        <a:lstStyle/>
        <a:p>
          <a:endParaRPr lang="en-US"/>
        </a:p>
      </dgm:t>
    </dgm:pt>
    <dgm:pt modelId="{82D5D776-7913-43CE-9CBA-1DD7F24D04F1}" type="sibTrans" cxnId="{8BD742D8-C75F-4EE9-B6A3-40953D7DF63A}">
      <dgm:prSet/>
      <dgm:spPr/>
      <dgm:t>
        <a:bodyPr/>
        <a:lstStyle/>
        <a:p>
          <a:endParaRPr lang="en-US"/>
        </a:p>
      </dgm:t>
    </dgm:pt>
    <dgm:pt modelId="{9F71E2D5-DAD9-4862-9729-D1A2E09CACE4}">
      <dgm:prSet/>
      <dgm:spPr/>
      <dgm:t>
        <a:bodyPr/>
        <a:lstStyle/>
        <a:p>
          <a:r>
            <a:rPr lang="en-US"/>
            <a:t>Vehicles</a:t>
          </a:r>
        </a:p>
      </dgm:t>
    </dgm:pt>
    <dgm:pt modelId="{CE98DEF8-6757-41EB-92D7-1F7A86F8E594}" type="parTrans" cxnId="{540BA15E-F78B-47D1-97A8-81C0F3E84D9C}">
      <dgm:prSet/>
      <dgm:spPr/>
      <dgm:t>
        <a:bodyPr/>
        <a:lstStyle/>
        <a:p>
          <a:endParaRPr lang="en-US"/>
        </a:p>
      </dgm:t>
    </dgm:pt>
    <dgm:pt modelId="{42CFFF79-AD3D-4F69-AFE8-2669DFC10B92}" type="sibTrans" cxnId="{540BA15E-F78B-47D1-97A8-81C0F3E84D9C}">
      <dgm:prSet/>
      <dgm:spPr/>
      <dgm:t>
        <a:bodyPr/>
        <a:lstStyle/>
        <a:p>
          <a:endParaRPr lang="en-US"/>
        </a:p>
      </dgm:t>
    </dgm:pt>
    <dgm:pt modelId="{4FDBB9FD-2A51-4E69-BBCC-7F58FFD4FF59}">
      <dgm:prSet/>
      <dgm:spPr/>
      <dgm:t>
        <a:bodyPr/>
        <a:lstStyle/>
        <a:p>
          <a:r>
            <a:rPr lang="en-US" dirty="0"/>
            <a:t>$15,000 limit increased on 12/1/19 ($5,000)</a:t>
          </a:r>
        </a:p>
      </dgm:t>
    </dgm:pt>
    <dgm:pt modelId="{5E2F483A-F835-4BAF-8E4C-D3C245FD5153}" type="parTrans" cxnId="{9ED834FF-8295-43DA-822C-53330C96858A}">
      <dgm:prSet/>
      <dgm:spPr/>
      <dgm:t>
        <a:bodyPr/>
        <a:lstStyle/>
        <a:p>
          <a:endParaRPr lang="en-US"/>
        </a:p>
      </dgm:t>
    </dgm:pt>
    <dgm:pt modelId="{2AC2D581-2526-45E5-A7B4-EFB547934376}" type="sibTrans" cxnId="{9ED834FF-8295-43DA-822C-53330C96858A}">
      <dgm:prSet/>
      <dgm:spPr/>
      <dgm:t>
        <a:bodyPr/>
        <a:lstStyle/>
        <a:p>
          <a:endParaRPr lang="en-US"/>
        </a:p>
      </dgm:t>
    </dgm:pt>
    <dgm:pt modelId="{561B3D36-2322-46BC-AC0A-329F6E55642D}" type="pres">
      <dgm:prSet presAssocID="{5DEDB3AB-C31E-4B86-AB57-5FC6CB569F48}" presName="diagram" presStyleCnt="0">
        <dgm:presLayoutVars>
          <dgm:dir/>
          <dgm:resizeHandles val="exact"/>
        </dgm:presLayoutVars>
      </dgm:prSet>
      <dgm:spPr/>
    </dgm:pt>
    <dgm:pt modelId="{1EB4C893-729B-47EF-9830-FB3C75D34D48}" type="pres">
      <dgm:prSet presAssocID="{26969E5D-24A6-4C51-9FE0-BA4772C98B88}" presName="node" presStyleLbl="node1" presStyleIdx="0" presStyleCnt="9">
        <dgm:presLayoutVars>
          <dgm:bulletEnabled val="1"/>
        </dgm:presLayoutVars>
      </dgm:prSet>
      <dgm:spPr/>
    </dgm:pt>
    <dgm:pt modelId="{89B67CA5-A921-4B56-8A7C-14ABFBE0C532}" type="pres">
      <dgm:prSet presAssocID="{B22A70A2-985B-4DF6-B5D5-BB89BB77D429}" presName="sibTrans" presStyleCnt="0"/>
      <dgm:spPr/>
    </dgm:pt>
    <dgm:pt modelId="{418DEA0A-53D4-4F5C-B457-491E8277D0C3}" type="pres">
      <dgm:prSet presAssocID="{8FCB2941-E81A-44D0-A49A-77A62BD7E02F}" presName="node" presStyleLbl="node1" presStyleIdx="1" presStyleCnt="9">
        <dgm:presLayoutVars>
          <dgm:bulletEnabled val="1"/>
        </dgm:presLayoutVars>
      </dgm:prSet>
      <dgm:spPr/>
    </dgm:pt>
    <dgm:pt modelId="{8E9240E9-4CCD-487E-8933-69FB68E71CA5}" type="pres">
      <dgm:prSet presAssocID="{05CEEB5E-DEB9-4B33-9F62-5DDDAE05138D}" presName="sibTrans" presStyleCnt="0"/>
      <dgm:spPr/>
    </dgm:pt>
    <dgm:pt modelId="{C21C02D0-560B-468F-9CF7-1AF06D054128}" type="pres">
      <dgm:prSet presAssocID="{1F402A38-5961-4F37-BB8F-8DB28FD1235A}" presName="node" presStyleLbl="node1" presStyleIdx="2" presStyleCnt="9">
        <dgm:presLayoutVars>
          <dgm:bulletEnabled val="1"/>
        </dgm:presLayoutVars>
      </dgm:prSet>
      <dgm:spPr/>
    </dgm:pt>
    <dgm:pt modelId="{0EF59F9A-63B8-4B3C-965D-5A4E172EE1ED}" type="pres">
      <dgm:prSet presAssocID="{82D5D776-7913-43CE-9CBA-1DD7F24D04F1}" presName="sibTrans" presStyleCnt="0"/>
      <dgm:spPr/>
    </dgm:pt>
    <dgm:pt modelId="{29D7FA7D-6E78-4CA1-B290-E12708A9B640}" type="pres">
      <dgm:prSet presAssocID="{9C8809EB-83A6-40B8-B7A6-1AD4B85432A2}" presName="node" presStyleLbl="node1" presStyleIdx="3" presStyleCnt="9">
        <dgm:presLayoutVars>
          <dgm:bulletEnabled val="1"/>
        </dgm:presLayoutVars>
      </dgm:prSet>
      <dgm:spPr/>
    </dgm:pt>
    <dgm:pt modelId="{A22559F6-D2BB-4FB5-86E3-3BDED9DA1732}" type="pres">
      <dgm:prSet presAssocID="{7194475C-69B7-4374-B1B1-FC8396803E5D}" presName="sibTrans" presStyleCnt="0"/>
      <dgm:spPr/>
    </dgm:pt>
    <dgm:pt modelId="{AE248429-DA33-4825-B7FD-58AEFB609013}" type="pres">
      <dgm:prSet presAssocID="{1D17EED4-6CFC-4AD8-8744-5D6E48E1347C}" presName="node" presStyleLbl="node1" presStyleIdx="4" presStyleCnt="9">
        <dgm:presLayoutVars>
          <dgm:bulletEnabled val="1"/>
        </dgm:presLayoutVars>
      </dgm:prSet>
      <dgm:spPr/>
    </dgm:pt>
    <dgm:pt modelId="{3F017B09-6ACC-4593-A8C1-D42BE603F0B3}" type="pres">
      <dgm:prSet presAssocID="{0E8EB9A7-BB29-4447-8EC6-77A56C5DE542}" presName="sibTrans" presStyleCnt="0"/>
      <dgm:spPr/>
    </dgm:pt>
    <dgm:pt modelId="{1ADEEF82-2B10-4534-A630-CFBA7231EFF5}" type="pres">
      <dgm:prSet presAssocID="{C8BAF0EB-CC24-4827-A23F-A279E512913D}" presName="node" presStyleLbl="node1" presStyleIdx="5" presStyleCnt="9">
        <dgm:presLayoutVars>
          <dgm:bulletEnabled val="1"/>
        </dgm:presLayoutVars>
      </dgm:prSet>
      <dgm:spPr/>
    </dgm:pt>
    <dgm:pt modelId="{C5B05287-A398-4184-A419-A4AF7F6C2304}" type="pres">
      <dgm:prSet presAssocID="{87D3E1A6-AE78-4B23-8F04-CDAB072A10A0}" presName="sibTrans" presStyleCnt="0"/>
      <dgm:spPr/>
    </dgm:pt>
    <dgm:pt modelId="{B6B9897E-5C7A-4C60-8035-4C931C716416}" type="pres">
      <dgm:prSet presAssocID="{8B3A588D-A93B-47E8-9A3A-B9465F41551B}" presName="node" presStyleLbl="node1" presStyleIdx="6" presStyleCnt="9">
        <dgm:presLayoutVars>
          <dgm:bulletEnabled val="1"/>
        </dgm:presLayoutVars>
      </dgm:prSet>
      <dgm:spPr/>
    </dgm:pt>
    <dgm:pt modelId="{B41F6C3C-0AEE-4680-A8B2-27511E1B2B5E}" type="pres">
      <dgm:prSet presAssocID="{06DC6772-6A6E-4517-8CF0-82EB5C57BC28}" presName="sibTrans" presStyleCnt="0"/>
      <dgm:spPr/>
    </dgm:pt>
    <dgm:pt modelId="{1EAD0ED3-5C05-41E3-A50D-52FBF413DBB3}" type="pres">
      <dgm:prSet presAssocID="{9F71E2D5-DAD9-4862-9729-D1A2E09CACE4}" presName="node" presStyleLbl="node1" presStyleIdx="7" presStyleCnt="9">
        <dgm:presLayoutVars>
          <dgm:bulletEnabled val="1"/>
        </dgm:presLayoutVars>
      </dgm:prSet>
      <dgm:spPr/>
    </dgm:pt>
    <dgm:pt modelId="{387A9D3C-A635-46CE-AFA1-22D19B5E53E5}" type="pres">
      <dgm:prSet presAssocID="{42CFFF79-AD3D-4F69-AFE8-2669DFC10B92}" presName="sibTrans" presStyleCnt="0"/>
      <dgm:spPr/>
    </dgm:pt>
    <dgm:pt modelId="{A6D4F24B-F213-4721-8841-6666BB081BFB}" type="pres">
      <dgm:prSet presAssocID="{4FDBB9FD-2A51-4E69-BBCC-7F58FFD4FF59}" presName="node" presStyleLbl="node1" presStyleIdx="8" presStyleCnt="9">
        <dgm:presLayoutVars>
          <dgm:bulletEnabled val="1"/>
        </dgm:presLayoutVars>
      </dgm:prSet>
      <dgm:spPr/>
    </dgm:pt>
  </dgm:ptLst>
  <dgm:cxnLst>
    <dgm:cxn modelId="{927CB703-D28E-4E29-9372-C1A7655BE7DD}" type="presOf" srcId="{1D17EED4-6CFC-4AD8-8744-5D6E48E1347C}" destId="{AE248429-DA33-4825-B7FD-58AEFB609013}" srcOrd="0" destOrd="0" presId="urn:microsoft.com/office/officeart/2005/8/layout/default"/>
    <dgm:cxn modelId="{BF2C560F-EE76-4469-B8AF-39C64B8C738D}" type="presOf" srcId="{8B3A588D-A93B-47E8-9A3A-B9465F41551B}" destId="{B6B9897E-5C7A-4C60-8035-4C931C716416}" srcOrd="0" destOrd="0" presId="urn:microsoft.com/office/officeart/2005/8/layout/default"/>
    <dgm:cxn modelId="{043BAD24-957B-44FA-B192-2D61C365F979}" srcId="{5DEDB3AB-C31E-4B86-AB57-5FC6CB569F48}" destId="{C8BAF0EB-CC24-4827-A23F-A279E512913D}" srcOrd="5" destOrd="0" parTransId="{C77D1F72-21C4-481C-807D-A5F56261E17D}" sibTransId="{87D3E1A6-AE78-4B23-8F04-CDAB072A10A0}"/>
    <dgm:cxn modelId="{D9634C2B-227A-452A-A423-BAEAFC14344D}" srcId="{5DEDB3AB-C31E-4B86-AB57-5FC6CB569F48}" destId="{8FCB2941-E81A-44D0-A49A-77A62BD7E02F}" srcOrd="1" destOrd="0" parTransId="{8D9851CE-F895-4429-A8FD-685CF83A3CEA}" sibTransId="{05CEEB5E-DEB9-4B33-9F62-5DDDAE05138D}"/>
    <dgm:cxn modelId="{77555737-5B38-443E-ADAB-FC48721F801F}" type="presOf" srcId="{1F402A38-5961-4F37-BB8F-8DB28FD1235A}" destId="{C21C02D0-560B-468F-9CF7-1AF06D054128}" srcOrd="0" destOrd="0" presId="urn:microsoft.com/office/officeart/2005/8/layout/default"/>
    <dgm:cxn modelId="{540BA15E-F78B-47D1-97A8-81C0F3E84D9C}" srcId="{5DEDB3AB-C31E-4B86-AB57-5FC6CB569F48}" destId="{9F71E2D5-DAD9-4862-9729-D1A2E09CACE4}" srcOrd="7" destOrd="0" parTransId="{CE98DEF8-6757-41EB-92D7-1F7A86F8E594}" sibTransId="{42CFFF79-AD3D-4F69-AFE8-2669DFC10B92}"/>
    <dgm:cxn modelId="{B8211071-4A85-4DE7-B4B5-74AE800D866F}" type="presOf" srcId="{4FDBB9FD-2A51-4E69-BBCC-7F58FFD4FF59}" destId="{A6D4F24B-F213-4721-8841-6666BB081BFB}" srcOrd="0" destOrd="0" presId="urn:microsoft.com/office/officeart/2005/8/layout/default"/>
    <dgm:cxn modelId="{04B54773-2AF2-4497-877B-B501152F2237}" type="presOf" srcId="{26969E5D-24A6-4C51-9FE0-BA4772C98B88}" destId="{1EB4C893-729B-47EF-9830-FB3C75D34D48}" srcOrd="0" destOrd="0" presId="urn:microsoft.com/office/officeart/2005/8/layout/default"/>
    <dgm:cxn modelId="{F68AA674-E6DB-4E40-9A26-46DE620C8461}" type="presOf" srcId="{9C8809EB-83A6-40B8-B7A6-1AD4B85432A2}" destId="{29D7FA7D-6E78-4CA1-B290-E12708A9B640}" srcOrd="0" destOrd="0" presId="urn:microsoft.com/office/officeart/2005/8/layout/default"/>
    <dgm:cxn modelId="{5D10657A-33B3-4943-80B8-53A8AE9C8EEF}" type="presOf" srcId="{9F71E2D5-DAD9-4862-9729-D1A2E09CACE4}" destId="{1EAD0ED3-5C05-41E3-A50D-52FBF413DBB3}" srcOrd="0" destOrd="0" presId="urn:microsoft.com/office/officeart/2005/8/layout/default"/>
    <dgm:cxn modelId="{169EBD87-0308-42BB-BB44-5654B62AA86B}" srcId="{5DEDB3AB-C31E-4B86-AB57-5FC6CB569F48}" destId="{26969E5D-24A6-4C51-9FE0-BA4772C98B88}" srcOrd="0" destOrd="0" parTransId="{471658DB-3703-4166-B9FB-A45C20D40D81}" sibTransId="{B22A70A2-985B-4DF6-B5D5-BB89BB77D429}"/>
    <dgm:cxn modelId="{7F0A408B-82E3-40BD-A1A6-AF1C991710F3}" type="presOf" srcId="{8FCB2941-E81A-44D0-A49A-77A62BD7E02F}" destId="{418DEA0A-53D4-4F5C-B457-491E8277D0C3}" srcOrd="0" destOrd="0" presId="urn:microsoft.com/office/officeart/2005/8/layout/default"/>
    <dgm:cxn modelId="{EB240D8C-9918-4272-912E-FF05606AF490}" srcId="{5DEDB3AB-C31E-4B86-AB57-5FC6CB569F48}" destId="{1D17EED4-6CFC-4AD8-8744-5D6E48E1347C}" srcOrd="4" destOrd="0" parTransId="{682223CD-966C-45AB-82E2-BC6FD31E5549}" sibTransId="{0E8EB9A7-BB29-4447-8EC6-77A56C5DE542}"/>
    <dgm:cxn modelId="{B11BC3C2-3B17-45C9-A361-22C004A857E2}" type="presOf" srcId="{C8BAF0EB-CC24-4827-A23F-A279E512913D}" destId="{1ADEEF82-2B10-4534-A630-CFBA7231EFF5}" srcOrd="0" destOrd="0" presId="urn:microsoft.com/office/officeart/2005/8/layout/default"/>
    <dgm:cxn modelId="{1017F2CA-ABE1-45E9-BB30-2A5F717696B0}" srcId="{5DEDB3AB-C31E-4B86-AB57-5FC6CB569F48}" destId="{8B3A588D-A93B-47E8-9A3A-B9465F41551B}" srcOrd="6" destOrd="0" parTransId="{15E63050-E3A9-4DE4-BFEE-B7F8C5420851}" sibTransId="{06DC6772-6A6E-4517-8CF0-82EB5C57BC28}"/>
    <dgm:cxn modelId="{8BD742D8-C75F-4EE9-B6A3-40953D7DF63A}" srcId="{5DEDB3AB-C31E-4B86-AB57-5FC6CB569F48}" destId="{1F402A38-5961-4F37-BB8F-8DB28FD1235A}" srcOrd="2" destOrd="0" parTransId="{9DA223F2-91AA-47C7-83D7-147C3E284DEE}" sibTransId="{82D5D776-7913-43CE-9CBA-1DD7F24D04F1}"/>
    <dgm:cxn modelId="{4E52E1D8-ABCF-418E-85D2-570DD60D89D6}" type="presOf" srcId="{5DEDB3AB-C31E-4B86-AB57-5FC6CB569F48}" destId="{561B3D36-2322-46BC-AC0A-329F6E55642D}" srcOrd="0" destOrd="0" presId="urn:microsoft.com/office/officeart/2005/8/layout/default"/>
    <dgm:cxn modelId="{0BE04DF2-A2A2-411E-8276-68F669004045}" srcId="{5DEDB3AB-C31E-4B86-AB57-5FC6CB569F48}" destId="{9C8809EB-83A6-40B8-B7A6-1AD4B85432A2}" srcOrd="3" destOrd="0" parTransId="{A26DBF66-AEB5-4D42-8CED-84C8EC257AA1}" sibTransId="{7194475C-69B7-4374-B1B1-FC8396803E5D}"/>
    <dgm:cxn modelId="{9ED834FF-8295-43DA-822C-53330C96858A}" srcId="{5DEDB3AB-C31E-4B86-AB57-5FC6CB569F48}" destId="{4FDBB9FD-2A51-4E69-BBCC-7F58FFD4FF59}" srcOrd="8" destOrd="0" parTransId="{5E2F483A-F835-4BAF-8E4C-D3C245FD5153}" sibTransId="{2AC2D581-2526-45E5-A7B4-EFB547934376}"/>
    <dgm:cxn modelId="{6D42EEE4-49F8-465D-8912-986370302E6E}" type="presParOf" srcId="{561B3D36-2322-46BC-AC0A-329F6E55642D}" destId="{1EB4C893-729B-47EF-9830-FB3C75D34D48}" srcOrd="0" destOrd="0" presId="urn:microsoft.com/office/officeart/2005/8/layout/default"/>
    <dgm:cxn modelId="{64B554D6-F0AE-41FF-8573-CF0A28A28784}" type="presParOf" srcId="{561B3D36-2322-46BC-AC0A-329F6E55642D}" destId="{89B67CA5-A921-4B56-8A7C-14ABFBE0C532}" srcOrd="1" destOrd="0" presId="urn:microsoft.com/office/officeart/2005/8/layout/default"/>
    <dgm:cxn modelId="{40A11CAA-406C-40AB-87AB-D32F075787AD}" type="presParOf" srcId="{561B3D36-2322-46BC-AC0A-329F6E55642D}" destId="{418DEA0A-53D4-4F5C-B457-491E8277D0C3}" srcOrd="2" destOrd="0" presId="urn:microsoft.com/office/officeart/2005/8/layout/default"/>
    <dgm:cxn modelId="{AAE31D3B-5163-4A50-8F5B-3A6B5C293D74}" type="presParOf" srcId="{561B3D36-2322-46BC-AC0A-329F6E55642D}" destId="{8E9240E9-4CCD-487E-8933-69FB68E71CA5}" srcOrd="3" destOrd="0" presId="urn:microsoft.com/office/officeart/2005/8/layout/default"/>
    <dgm:cxn modelId="{0C3ED72F-8AEB-465C-9E6A-FE730EE5283B}" type="presParOf" srcId="{561B3D36-2322-46BC-AC0A-329F6E55642D}" destId="{C21C02D0-560B-468F-9CF7-1AF06D054128}" srcOrd="4" destOrd="0" presId="urn:microsoft.com/office/officeart/2005/8/layout/default"/>
    <dgm:cxn modelId="{E2B43465-02B3-4764-B84D-42C15FF542A0}" type="presParOf" srcId="{561B3D36-2322-46BC-AC0A-329F6E55642D}" destId="{0EF59F9A-63B8-4B3C-965D-5A4E172EE1ED}" srcOrd="5" destOrd="0" presId="urn:microsoft.com/office/officeart/2005/8/layout/default"/>
    <dgm:cxn modelId="{3857C474-C7A1-45DB-93B9-D6685C9377C9}" type="presParOf" srcId="{561B3D36-2322-46BC-AC0A-329F6E55642D}" destId="{29D7FA7D-6E78-4CA1-B290-E12708A9B640}" srcOrd="6" destOrd="0" presId="urn:microsoft.com/office/officeart/2005/8/layout/default"/>
    <dgm:cxn modelId="{398E69CD-DE80-4113-A449-897FF1AECFBB}" type="presParOf" srcId="{561B3D36-2322-46BC-AC0A-329F6E55642D}" destId="{A22559F6-D2BB-4FB5-86E3-3BDED9DA1732}" srcOrd="7" destOrd="0" presId="urn:microsoft.com/office/officeart/2005/8/layout/default"/>
    <dgm:cxn modelId="{3263802D-06D6-4C86-AB51-B5373ABA53CD}" type="presParOf" srcId="{561B3D36-2322-46BC-AC0A-329F6E55642D}" destId="{AE248429-DA33-4825-B7FD-58AEFB609013}" srcOrd="8" destOrd="0" presId="urn:microsoft.com/office/officeart/2005/8/layout/default"/>
    <dgm:cxn modelId="{20638D49-80F6-429F-BFE8-73ABE7384E55}" type="presParOf" srcId="{561B3D36-2322-46BC-AC0A-329F6E55642D}" destId="{3F017B09-6ACC-4593-A8C1-D42BE603F0B3}" srcOrd="9" destOrd="0" presId="urn:microsoft.com/office/officeart/2005/8/layout/default"/>
    <dgm:cxn modelId="{2EAAE38A-9120-4C29-82BC-2D8E1BFA8C0F}" type="presParOf" srcId="{561B3D36-2322-46BC-AC0A-329F6E55642D}" destId="{1ADEEF82-2B10-4534-A630-CFBA7231EFF5}" srcOrd="10" destOrd="0" presId="urn:microsoft.com/office/officeart/2005/8/layout/default"/>
    <dgm:cxn modelId="{8393F81B-084C-4C61-B342-20DE87DADDAF}" type="presParOf" srcId="{561B3D36-2322-46BC-AC0A-329F6E55642D}" destId="{C5B05287-A398-4184-A419-A4AF7F6C2304}" srcOrd="11" destOrd="0" presId="urn:microsoft.com/office/officeart/2005/8/layout/default"/>
    <dgm:cxn modelId="{9CAC4DF5-7209-4AE6-BDC9-6A05952499DD}" type="presParOf" srcId="{561B3D36-2322-46BC-AC0A-329F6E55642D}" destId="{B6B9897E-5C7A-4C60-8035-4C931C716416}" srcOrd="12" destOrd="0" presId="urn:microsoft.com/office/officeart/2005/8/layout/default"/>
    <dgm:cxn modelId="{2B5F0B28-C8AE-42A9-9E59-4786D947243A}" type="presParOf" srcId="{561B3D36-2322-46BC-AC0A-329F6E55642D}" destId="{B41F6C3C-0AEE-4680-A8B2-27511E1B2B5E}" srcOrd="13" destOrd="0" presId="urn:microsoft.com/office/officeart/2005/8/layout/default"/>
    <dgm:cxn modelId="{D81F00D3-D828-48B4-926F-C11A8F5BE8E4}" type="presParOf" srcId="{561B3D36-2322-46BC-AC0A-329F6E55642D}" destId="{1EAD0ED3-5C05-41E3-A50D-52FBF413DBB3}" srcOrd="14" destOrd="0" presId="urn:microsoft.com/office/officeart/2005/8/layout/default"/>
    <dgm:cxn modelId="{AE451C9E-EE77-492E-93B3-7DE2CDC3686C}" type="presParOf" srcId="{561B3D36-2322-46BC-AC0A-329F6E55642D}" destId="{387A9D3C-A635-46CE-AFA1-22D19B5E53E5}" srcOrd="15" destOrd="0" presId="urn:microsoft.com/office/officeart/2005/8/layout/default"/>
    <dgm:cxn modelId="{76492527-9549-4917-8D8C-6C0DF711BF83}" type="presParOf" srcId="{561B3D36-2322-46BC-AC0A-329F6E55642D}" destId="{A6D4F24B-F213-4721-8841-6666BB081BF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35F360D4-5CAF-4D66-9AD2-E62D058AB288}">
      <dgm:prSet/>
      <dgm:spPr/>
      <dgm:t>
        <a:bodyPr/>
        <a:lstStyle/>
        <a:p>
          <a:r>
            <a:rPr lang="en-US" dirty="0"/>
            <a:t>What are the income limits?</a:t>
          </a:r>
        </a:p>
      </dgm:t>
    </dgm:pt>
    <dgm:pt modelId="{EBC2E282-E9DA-4177-8024-5C861A8037B1}" type="parTrans" cxnId="{34D1CF6C-3127-4CB3-93A8-78DF38E569F0}">
      <dgm:prSet/>
      <dgm:spPr/>
      <dgm:t>
        <a:bodyPr/>
        <a:lstStyle/>
        <a:p>
          <a:endParaRPr lang="en-US"/>
        </a:p>
      </dgm:t>
    </dgm:pt>
    <dgm:pt modelId="{C95FA85B-9515-4641-803C-A019209B6D6A}" type="sibTrans" cxnId="{34D1CF6C-3127-4CB3-93A8-78DF38E569F0}">
      <dgm:prSet/>
      <dgm:spPr/>
      <dgm:t>
        <a:bodyPr/>
        <a:lstStyle/>
        <a:p>
          <a:endParaRPr lang="en-US"/>
        </a:p>
      </dgm:t>
    </dgm:pt>
    <dgm:pt modelId="{669BCC5E-168C-48A7-9BB0-D2A0E22E41AB}">
      <dgm:prSet/>
      <dgm:spPr/>
      <dgm:t>
        <a:bodyPr/>
        <a:lstStyle/>
        <a:p>
          <a:r>
            <a:rPr lang="en-US"/>
            <a:t>Income</a:t>
          </a:r>
        </a:p>
      </dgm:t>
    </dgm:pt>
    <dgm:pt modelId="{61C6FF8B-4FE0-41C1-8B06-5C79146C3736}" type="parTrans" cxnId="{FE54BBCB-8C4C-429A-AF8B-F367C7A61000}">
      <dgm:prSet/>
      <dgm:spPr/>
      <dgm:t>
        <a:bodyPr/>
        <a:lstStyle/>
        <a:p>
          <a:endParaRPr lang="en-US"/>
        </a:p>
      </dgm:t>
    </dgm:pt>
    <dgm:pt modelId="{940FCC9F-8B8B-45CF-9E71-0102FCB52DD4}" type="sibTrans" cxnId="{FE54BBCB-8C4C-429A-AF8B-F367C7A61000}">
      <dgm:prSet/>
      <dgm:spPr/>
      <dgm:t>
        <a:bodyPr/>
        <a:lstStyle/>
        <a:p>
          <a:endParaRPr lang="en-US"/>
        </a:p>
      </dgm:t>
    </dgm:pt>
    <dgm:pt modelId="{4A00EBEE-908F-448E-AFA4-DEFDBA82077C}">
      <dgm:prSet/>
      <dgm:spPr/>
      <dgm:t>
        <a:bodyPr/>
        <a:lstStyle/>
        <a:p>
          <a:r>
            <a:rPr lang="en-US" dirty="0"/>
            <a:t>Gross Income vs. Net Income</a:t>
          </a:r>
        </a:p>
      </dgm:t>
    </dgm:pt>
    <dgm:pt modelId="{9A5DABB2-60AF-4DBB-BFF7-E4A93068B5BA}" type="parTrans" cxnId="{E6FC10B3-D7E5-449F-A425-AC31CF080115}">
      <dgm:prSet/>
      <dgm:spPr/>
      <dgm:t>
        <a:bodyPr/>
        <a:lstStyle/>
        <a:p>
          <a:endParaRPr lang="en-US"/>
        </a:p>
      </dgm:t>
    </dgm:pt>
    <dgm:pt modelId="{81C8C7D5-C7C2-4CF0-8F46-C7F6739F501E}" type="sibTrans" cxnId="{E6FC10B3-D7E5-449F-A425-AC31CF080115}">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ightArrow">
          <a:avLst/>
        </a:prstGeom>
      </dgm:spPr>
    </dgm:pt>
    <dgm:pt modelId="{72BE6931-34DF-4A5B-9D74-5A5347DCCB63}" type="pres">
      <dgm:prSet presAssocID="{C0C79353-B289-4B15-8F97-A4A385314329}" presName="linComp" presStyleCnt="0"/>
      <dgm:spPr/>
    </dgm:pt>
    <dgm:pt modelId="{8BD82D03-347B-42E2-914D-B1DD989D2242}" type="pres">
      <dgm:prSet presAssocID="{669BCC5E-168C-48A7-9BB0-D2A0E22E41AB}" presName="compNode" presStyleCnt="0"/>
      <dgm:spPr/>
    </dgm:pt>
    <dgm:pt modelId="{845EF960-B295-43E4-8CEA-1BED13636CB7}" type="pres">
      <dgm:prSet presAssocID="{669BCC5E-168C-48A7-9BB0-D2A0E22E41AB}" presName="bkgdShape" presStyleLbl="node1" presStyleIdx="0" presStyleCnt="1"/>
      <dgm:spPr/>
    </dgm:pt>
    <dgm:pt modelId="{7C495B4D-8A87-4268-870C-38E6704A0A39}" type="pres">
      <dgm:prSet presAssocID="{669BCC5E-168C-48A7-9BB0-D2A0E22E41AB}" presName="nodeTx" presStyleLbl="node1" presStyleIdx="0" presStyleCnt="1">
        <dgm:presLayoutVars>
          <dgm:bulletEnabled val="1"/>
        </dgm:presLayoutVars>
      </dgm:prSet>
      <dgm:spPr/>
    </dgm:pt>
    <dgm:pt modelId="{581841F0-6FB6-4A6E-95F4-35381AAFCDC1}" type="pres">
      <dgm:prSet presAssocID="{669BCC5E-168C-48A7-9BB0-D2A0E22E41AB}" presName="invisiNode" presStyleLbl="node1" presStyleIdx="0" presStyleCnt="1"/>
      <dgm:spPr/>
    </dgm:pt>
    <dgm:pt modelId="{96A502B0-8960-4075-8C4F-5BC5AA921C5C}" type="pres">
      <dgm:prSet presAssocID="{669BCC5E-168C-48A7-9BB0-D2A0E22E41AB}"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a:ext>
      </dgm:extLst>
    </dgm:pt>
  </dgm:ptLst>
  <dgm:cxnLst>
    <dgm:cxn modelId="{B0FDBE03-E628-4EE4-A6F5-CFA4AB0D06C0}" type="presOf" srcId="{4A00EBEE-908F-448E-AFA4-DEFDBA82077C}" destId="{7C495B4D-8A87-4268-870C-38E6704A0A39}" srcOrd="1" destOrd="2" presId="urn:microsoft.com/office/officeart/2005/8/layout/hList7"/>
    <dgm:cxn modelId="{2762D60C-F272-49E3-9F79-A30E46BA5370}" type="presOf" srcId="{669BCC5E-168C-48A7-9BB0-D2A0E22E41AB}" destId="{7C495B4D-8A87-4268-870C-38E6704A0A39}" srcOrd="1" destOrd="0" presId="urn:microsoft.com/office/officeart/2005/8/layout/hList7"/>
    <dgm:cxn modelId="{C38DA968-C3BD-464D-8537-B573A447D067}" type="presOf" srcId="{4A00EBEE-908F-448E-AFA4-DEFDBA82077C}" destId="{845EF960-B295-43E4-8CEA-1BED13636CB7}" srcOrd="0" destOrd="2" presId="urn:microsoft.com/office/officeart/2005/8/layout/hList7"/>
    <dgm:cxn modelId="{34D1CF6C-3127-4CB3-93A8-78DF38E569F0}" srcId="{669BCC5E-168C-48A7-9BB0-D2A0E22E41AB}" destId="{35F360D4-5CAF-4D66-9AD2-E62D058AB288}" srcOrd="0" destOrd="0" parTransId="{EBC2E282-E9DA-4177-8024-5C861A8037B1}" sibTransId="{C95FA85B-9515-4641-803C-A019209B6D6A}"/>
    <dgm:cxn modelId="{BFBD0070-9347-4F9E-A82E-014DD3D9340E}" type="presOf" srcId="{C0C79353-B289-4B15-8F97-A4A385314329}" destId="{C8DF9C50-FD1E-40A3-9C1D-8ABE0928ED02}" srcOrd="0" destOrd="0" presId="urn:microsoft.com/office/officeart/2005/8/layout/hList7"/>
    <dgm:cxn modelId="{CDA4809D-1951-4FF4-B775-A3DF81C967BC}" type="presOf" srcId="{35F360D4-5CAF-4D66-9AD2-E62D058AB288}" destId="{845EF960-B295-43E4-8CEA-1BED13636CB7}" srcOrd="0" destOrd="1" presId="urn:microsoft.com/office/officeart/2005/8/layout/hList7"/>
    <dgm:cxn modelId="{0E5065A3-8885-4706-ABF9-8B2074DB56E2}" type="presOf" srcId="{669BCC5E-168C-48A7-9BB0-D2A0E22E41AB}" destId="{845EF960-B295-43E4-8CEA-1BED13636CB7}" srcOrd="0" destOrd="0" presId="urn:microsoft.com/office/officeart/2005/8/layout/hList7"/>
    <dgm:cxn modelId="{E6FC10B3-D7E5-449F-A425-AC31CF080115}" srcId="{669BCC5E-168C-48A7-9BB0-D2A0E22E41AB}" destId="{4A00EBEE-908F-448E-AFA4-DEFDBA82077C}" srcOrd="1" destOrd="0" parTransId="{9A5DABB2-60AF-4DBB-BFF7-E4A93068B5BA}" sibTransId="{81C8C7D5-C7C2-4CF0-8F46-C7F6739F501E}"/>
    <dgm:cxn modelId="{FE54BBCB-8C4C-429A-AF8B-F367C7A61000}" srcId="{C0C79353-B289-4B15-8F97-A4A385314329}" destId="{669BCC5E-168C-48A7-9BB0-D2A0E22E41AB}" srcOrd="0" destOrd="0" parTransId="{61C6FF8B-4FE0-41C1-8B06-5C79146C3736}" sibTransId="{940FCC9F-8B8B-45CF-9E71-0102FCB52DD4}"/>
    <dgm:cxn modelId="{9C0BDEDD-9DFE-4750-BC56-059C8573044A}" type="presOf" srcId="{35F360D4-5CAF-4D66-9AD2-E62D058AB288}" destId="{7C495B4D-8A87-4268-870C-38E6704A0A39}" srcOrd="1" destOrd="1" presId="urn:microsoft.com/office/officeart/2005/8/layout/hList7"/>
    <dgm:cxn modelId="{403EE8D1-9AA2-4ECD-97D3-260122DE83D8}" type="presParOf" srcId="{C8DF9C50-FD1E-40A3-9C1D-8ABE0928ED02}" destId="{EC011B63-874D-494A-B96D-7F6591CA43BE}" srcOrd="0" destOrd="0" presId="urn:microsoft.com/office/officeart/2005/8/layout/hList7"/>
    <dgm:cxn modelId="{72E433CB-0D15-4A33-BA7B-385D85A46A5C}" type="presParOf" srcId="{C8DF9C50-FD1E-40A3-9C1D-8ABE0928ED02}" destId="{72BE6931-34DF-4A5B-9D74-5A5347DCCB63}" srcOrd="1" destOrd="0" presId="urn:microsoft.com/office/officeart/2005/8/layout/hList7"/>
    <dgm:cxn modelId="{7D1322CF-54CE-4DFF-A571-7488729EE6CB}" type="presParOf" srcId="{72BE6931-34DF-4A5B-9D74-5A5347DCCB63}" destId="{8BD82D03-347B-42E2-914D-B1DD989D2242}" srcOrd="0" destOrd="0" presId="urn:microsoft.com/office/officeart/2005/8/layout/hList7"/>
    <dgm:cxn modelId="{1AB61FA5-378A-4D94-AAB9-ED2E822F3CFC}" type="presParOf" srcId="{8BD82D03-347B-42E2-914D-B1DD989D2242}" destId="{845EF960-B295-43E4-8CEA-1BED13636CB7}" srcOrd="0" destOrd="0" presId="urn:microsoft.com/office/officeart/2005/8/layout/hList7"/>
    <dgm:cxn modelId="{F14EC7BC-DAFA-481D-83D6-F6FACA48C09F}" type="presParOf" srcId="{8BD82D03-347B-42E2-914D-B1DD989D2242}" destId="{7C495B4D-8A87-4268-870C-38E6704A0A39}" srcOrd="1" destOrd="0" presId="urn:microsoft.com/office/officeart/2005/8/layout/hList7"/>
    <dgm:cxn modelId="{198F9587-4A41-45DD-A790-735B3DE50753}" type="presParOf" srcId="{8BD82D03-347B-42E2-914D-B1DD989D2242}" destId="{581841F0-6FB6-4A6E-95F4-35381AAFCDC1}" srcOrd="2" destOrd="0" presId="urn:microsoft.com/office/officeart/2005/8/layout/hList7"/>
    <dgm:cxn modelId="{AD1C69EC-4D71-4D4D-ADFA-A7E0441FF5CE}" type="presParOf" srcId="{8BD82D03-347B-42E2-914D-B1DD989D2242}" destId="{96A502B0-8960-4075-8C4F-5BC5AA921C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286B19B5-C51A-4AAF-BCD7-ADDB8E34AFC2}">
      <dgm:prSet/>
      <dgm:spPr/>
      <dgm:t>
        <a:bodyPr anchor="t"/>
        <a:lstStyle/>
        <a:p>
          <a:endParaRPr lang="en-US" dirty="0"/>
        </a:p>
      </dgm:t>
    </dgm:pt>
    <dgm:pt modelId="{39860E19-9371-46C6-A4DD-3ACFDC320ADF}" type="parTrans" cxnId="{D9E4709B-E35D-46AB-AB62-909CE5DE08D5}">
      <dgm:prSet/>
      <dgm:spPr/>
      <dgm:t>
        <a:bodyPr/>
        <a:lstStyle/>
        <a:p>
          <a:endParaRPr lang="en-US"/>
        </a:p>
      </dgm:t>
    </dgm:pt>
    <dgm:pt modelId="{BD960B83-7BF9-4E71-9275-A7731BE0F8F2}" type="sibTrans" cxnId="{D9E4709B-E35D-46AB-AB62-909CE5DE08D5}">
      <dgm:prSet/>
      <dgm:spPr/>
      <dgm:t>
        <a:bodyPr/>
        <a:lstStyle/>
        <a:p>
          <a:endParaRPr lang="en-US"/>
        </a:p>
      </dgm:t>
    </dgm:pt>
    <dgm:pt modelId="{669BCC5E-168C-48A7-9BB0-D2A0E22E41AB}">
      <dgm:prSet/>
      <dgm:spPr/>
      <dgm:t>
        <a:bodyPr/>
        <a:lstStyle/>
        <a:p>
          <a:r>
            <a:rPr lang="en-US" dirty="0"/>
            <a:t>Gross Income</a:t>
          </a:r>
        </a:p>
      </dgm:t>
    </dgm:pt>
    <dgm:pt modelId="{61C6FF8B-4FE0-41C1-8B06-5C79146C3736}" type="parTrans" cxnId="{FE54BBCB-8C4C-429A-AF8B-F367C7A61000}">
      <dgm:prSet/>
      <dgm:spPr/>
      <dgm:t>
        <a:bodyPr/>
        <a:lstStyle/>
        <a:p>
          <a:endParaRPr lang="en-US"/>
        </a:p>
      </dgm:t>
    </dgm:pt>
    <dgm:pt modelId="{940FCC9F-8B8B-45CF-9E71-0102FCB52DD4}" type="sibTrans" cxnId="{FE54BBCB-8C4C-429A-AF8B-F367C7A61000}">
      <dgm:prSet/>
      <dgm:spPr/>
      <dgm:t>
        <a:bodyPr/>
        <a:lstStyle/>
        <a:p>
          <a:endParaRPr lang="en-US"/>
        </a:p>
      </dgm:t>
    </dgm:pt>
    <dgm:pt modelId="{4A00EBEE-908F-448E-AFA4-DEFDBA82077C}">
      <dgm:prSet/>
      <dgm:spPr/>
      <dgm:t>
        <a:bodyPr/>
        <a:lstStyle/>
        <a:p>
          <a:r>
            <a:rPr lang="en-US" dirty="0"/>
            <a:t>What type of income?</a:t>
          </a:r>
        </a:p>
      </dgm:t>
    </dgm:pt>
    <dgm:pt modelId="{9A5DABB2-60AF-4DBB-BFF7-E4A93068B5BA}" type="parTrans" cxnId="{E6FC10B3-D7E5-449F-A425-AC31CF080115}">
      <dgm:prSet/>
      <dgm:spPr/>
      <dgm:t>
        <a:bodyPr/>
        <a:lstStyle/>
        <a:p>
          <a:endParaRPr lang="en-US"/>
        </a:p>
      </dgm:t>
    </dgm:pt>
    <dgm:pt modelId="{81C8C7D5-C7C2-4CF0-8F46-C7F6739F501E}" type="sibTrans" cxnId="{E6FC10B3-D7E5-449F-A425-AC31CF080115}">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ightArrow">
          <a:avLst/>
        </a:prstGeom>
      </dgm:spPr>
    </dgm:pt>
    <dgm:pt modelId="{72BE6931-34DF-4A5B-9D74-5A5347DCCB63}" type="pres">
      <dgm:prSet presAssocID="{C0C79353-B289-4B15-8F97-A4A385314329}" presName="linComp" presStyleCnt="0"/>
      <dgm:spPr/>
    </dgm:pt>
    <dgm:pt modelId="{8BD82D03-347B-42E2-914D-B1DD989D2242}" type="pres">
      <dgm:prSet presAssocID="{669BCC5E-168C-48A7-9BB0-D2A0E22E41AB}" presName="compNode" presStyleCnt="0"/>
      <dgm:spPr/>
    </dgm:pt>
    <dgm:pt modelId="{845EF960-B295-43E4-8CEA-1BED13636CB7}" type="pres">
      <dgm:prSet presAssocID="{669BCC5E-168C-48A7-9BB0-D2A0E22E41AB}" presName="bkgdShape" presStyleLbl="node1" presStyleIdx="0" presStyleCnt="1"/>
      <dgm:spPr/>
    </dgm:pt>
    <dgm:pt modelId="{7C495B4D-8A87-4268-870C-38E6704A0A39}" type="pres">
      <dgm:prSet presAssocID="{669BCC5E-168C-48A7-9BB0-D2A0E22E41AB}" presName="nodeTx" presStyleLbl="node1" presStyleIdx="0" presStyleCnt="1">
        <dgm:presLayoutVars>
          <dgm:bulletEnabled val="1"/>
        </dgm:presLayoutVars>
      </dgm:prSet>
      <dgm:spPr/>
    </dgm:pt>
    <dgm:pt modelId="{581841F0-6FB6-4A6E-95F4-35381AAFCDC1}" type="pres">
      <dgm:prSet presAssocID="{669BCC5E-168C-48A7-9BB0-D2A0E22E41AB}" presName="invisiNode" presStyleLbl="node1" presStyleIdx="0" presStyleCnt="1"/>
      <dgm:spPr/>
    </dgm:pt>
    <dgm:pt modelId="{96A502B0-8960-4075-8C4F-5BC5AA921C5C}" type="pres">
      <dgm:prSet presAssocID="{669BCC5E-168C-48A7-9BB0-D2A0E22E41AB}"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a:ext>
      </dgm:extLst>
    </dgm:pt>
  </dgm:ptLst>
  <dgm:cxnLst>
    <dgm:cxn modelId="{A512ED35-2C6B-41D2-BAE2-6018F97F0FA2}" type="presOf" srcId="{286B19B5-C51A-4AAF-BCD7-ADDB8E34AFC2}" destId="{7C495B4D-8A87-4268-870C-38E6704A0A39}" srcOrd="1" destOrd="2" presId="urn:microsoft.com/office/officeart/2005/8/layout/hList7"/>
    <dgm:cxn modelId="{2C9CDF3B-F6C8-4E22-B5DF-1B2D9F466D20}" type="presOf" srcId="{286B19B5-C51A-4AAF-BCD7-ADDB8E34AFC2}" destId="{845EF960-B295-43E4-8CEA-1BED13636CB7}" srcOrd="0" destOrd="2" presId="urn:microsoft.com/office/officeart/2005/8/layout/hList7"/>
    <dgm:cxn modelId="{FEE34246-0EE6-4941-A744-B4777AD013E9}" type="presOf" srcId="{4A00EBEE-908F-448E-AFA4-DEFDBA82077C}" destId="{7C495B4D-8A87-4268-870C-38E6704A0A39}" srcOrd="1" destOrd="1" presId="urn:microsoft.com/office/officeart/2005/8/layout/hList7"/>
    <dgm:cxn modelId="{BFBD0070-9347-4F9E-A82E-014DD3D9340E}" type="presOf" srcId="{C0C79353-B289-4B15-8F97-A4A385314329}" destId="{C8DF9C50-FD1E-40A3-9C1D-8ABE0928ED02}" srcOrd="0" destOrd="0" presId="urn:microsoft.com/office/officeart/2005/8/layout/hList7"/>
    <dgm:cxn modelId="{BEC30275-DD22-4092-9E4C-6168DEA7D375}" type="presOf" srcId="{669BCC5E-168C-48A7-9BB0-D2A0E22E41AB}" destId="{845EF960-B295-43E4-8CEA-1BED13636CB7}" srcOrd="0" destOrd="0" presId="urn:microsoft.com/office/officeart/2005/8/layout/hList7"/>
    <dgm:cxn modelId="{D9E4709B-E35D-46AB-AB62-909CE5DE08D5}" srcId="{669BCC5E-168C-48A7-9BB0-D2A0E22E41AB}" destId="{286B19B5-C51A-4AAF-BCD7-ADDB8E34AFC2}" srcOrd="1" destOrd="0" parTransId="{39860E19-9371-46C6-A4DD-3ACFDC320ADF}" sibTransId="{BD960B83-7BF9-4E71-9275-A7731BE0F8F2}"/>
    <dgm:cxn modelId="{E6FC10B3-D7E5-449F-A425-AC31CF080115}" srcId="{669BCC5E-168C-48A7-9BB0-D2A0E22E41AB}" destId="{4A00EBEE-908F-448E-AFA4-DEFDBA82077C}" srcOrd="0" destOrd="0" parTransId="{9A5DABB2-60AF-4DBB-BFF7-E4A93068B5BA}" sibTransId="{81C8C7D5-C7C2-4CF0-8F46-C7F6739F501E}"/>
    <dgm:cxn modelId="{FE54BBCB-8C4C-429A-AF8B-F367C7A61000}" srcId="{C0C79353-B289-4B15-8F97-A4A385314329}" destId="{669BCC5E-168C-48A7-9BB0-D2A0E22E41AB}" srcOrd="0" destOrd="0" parTransId="{61C6FF8B-4FE0-41C1-8B06-5C79146C3736}" sibTransId="{940FCC9F-8B8B-45CF-9E71-0102FCB52DD4}"/>
    <dgm:cxn modelId="{D09964E5-4395-4E23-BD5C-74467C816C83}" type="presOf" srcId="{669BCC5E-168C-48A7-9BB0-D2A0E22E41AB}" destId="{7C495B4D-8A87-4268-870C-38E6704A0A39}" srcOrd="1" destOrd="0" presId="urn:microsoft.com/office/officeart/2005/8/layout/hList7"/>
    <dgm:cxn modelId="{36F15AE7-86E0-43C4-9DA3-BF20D5950D6A}" type="presOf" srcId="{4A00EBEE-908F-448E-AFA4-DEFDBA82077C}" destId="{845EF960-B295-43E4-8CEA-1BED13636CB7}" srcOrd="0" destOrd="1" presId="urn:microsoft.com/office/officeart/2005/8/layout/hList7"/>
    <dgm:cxn modelId="{D8DF348B-FA76-4019-AC2D-FC131EB45F9C}" type="presParOf" srcId="{C8DF9C50-FD1E-40A3-9C1D-8ABE0928ED02}" destId="{EC011B63-874D-494A-B96D-7F6591CA43BE}" srcOrd="0" destOrd="0" presId="urn:microsoft.com/office/officeart/2005/8/layout/hList7"/>
    <dgm:cxn modelId="{732F33E0-655D-4EF5-BC1C-4A5F254466B9}" type="presParOf" srcId="{C8DF9C50-FD1E-40A3-9C1D-8ABE0928ED02}" destId="{72BE6931-34DF-4A5B-9D74-5A5347DCCB63}" srcOrd="1" destOrd="0" presId="urn:microsoft.com/office/officeart/2005/8/layout/hList7"/>
    <dgm:cxn modelId="{D9F69D3F-D698-45FA-8797-604EA8A22E0F}" type="presParOf" srcId="{72BE6931-34DF-4A5B-9D74-5A5347DCCB63}" destId="{8BD82D03-347B-42E2-914D-B1DD989D2242}" srcOrd="0" destOrd="0" presId="urn:microsoft.com/office/officeart/2005/8/layout/hList7"/>
    <dgm:cxn modelId="{D410291D-8C61-495C-A314-6190A7EFC6A8}" type="presParOf" srcId="{8BD82D03-347B-42E2-914D-B1DD989D2242}" destId="{845EF960-B295-43E4-8CEA-1BED13636CB7}" srcOrd="0" destOrd="0" presId="urn:microsoft.com/office/officeart/2005/8/layout/hList7"/>
    <dgm:cxn modelId="{A4C0F4D0-E0A7-4CBE-9602-5048E5439F9A}" type="presParOf" srcId="{8BD82D03-347B-42E2-914D-B1DD989D2242}" destId="{7C495B4D-8A87-4268-870C-38E6704A0A39}" srcOrd="1" destOrd="0" presId="urn:microsoft.com/office/officeart/2005/8/layout/hList7"/>
    <dgm:cxn modelId="{0074EA33-9C36-45DD-A8A9-74AFCEA7D233}" type="presParOf" srcId="{8BD82D03-347B-42E2-914D-B1DD989D2242}" destId="{581841F0-6FB6-4A6E-95F4-35381AAFCDC1}" srcOrd="2" destOrd="0" presId="urn:microsoft.com/office/officeart/2005/8/layout/hList7"/>
    <dgm:cxn modelId="{CFC9AF9A-6247-48B3-862B-ACB5529AB523}" type="presParOf" srcId="{8BD82D03-347B-42E2-914D-B1DD989D2242}" destId="{96A502B0-8960-4075-8C4F-5BC5AA921C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simple1" qsCatId="simple" csTypeId="urn:microsoft.com/office/officeart/2005/8/colors/accent2_1" csCatId="accent2" phldr="1"/>
      <dgm:spPr/>
      <dgm:t>
        <a:bodyPr/>
        <a:lstStyle/>
        <a:p>
          <a:endParaRPr lang="en-US"/>
        </a:p>
      </dgm:t>
    </dgm:pt>
    <dgm:pt modelId="{286B19B5-C51A-4AAF-BCD7-ADDB8E34AFC2}">
      <dgm:prSet/>
      <dgm:spPr/>
      <dgm:t>
        <a:bodyPr anchor="t"/>
        <a:lstStyle/>
        <a:p>
          <a:endParaRPr lang="en-US" dirty="0"/>
        </a:p>
      </dgm:t>
    </dgm:pt>
    <dgm:pt modelId="{39860E19-9371-46C6-A4DD-3ACFDC320ADF}" type="parTrans" cxnId="{D9E4709B-E35D-46AB-AB62-909CE5DE08D5}">
      <dgm:prSet/>
      <dgm:spPr/>
      <dgm:t>
        <a:bodyPr/>
        <a:lstStyle/>
        <a:p>
          <a:endParaRPr lang="en-US"/>
        </a:p>
      </dgm:t>
    </dgm:pt>
    <dgm:pt modelId="{BD960B83-7BF9-4E71-9275-A7731BE0F8F2}" type="sibTrans" cxnId="{D9E4709B-E35D-46AB-AB62-909CE5DE08D5}">
      <dgm:prSet/>
      <dgm:spPr/>
      <dgm:t>
        <a:bodyPr/>
        <a:lstStyle/>
        <a:p>
          <a:endParaRPr lang="en-US"/>
        </a:p>
      </dgm:t>
    </dgm:pt>
    <dgm:pt modelId="{669BCC5E-168C-48A7-9BB0-D2A0E22E41AB}">
      <dgm:prSet/>
      <dgm:spPr/>
      <dgm:t>
        <a:bodyPr/>
        <a:lstStyle/>
        <a:p>
          <a:r>
            <a:rPr lang="en-US" dirty="0"/>
            <a:t>Income</a:t>
          </a:r>
        </a:p>
      </dgm:t>
    </dgm:pt>
    <dgm:pt modelId="{61C6FF8B-4FE0-41C1-8B06-5C79146C3736}" type="parTrans" cxnId="{FE54BBCB-8C4C-429A-AF8B-F367C7A61000}">
      <dgm:prSet/>
      <dgm:spPr/>
      <dgm:t>
        <a:bodyPr/>
        <a:lstStyle/>
        <a:p>
          <a:endParaRPr lang="en-US"/>
        </a:p>
      </dgm:t>
    </dgm:pt>
    <dgm:pt modelId="{940FCC9F-8B8B-45CF-9E71-0102FCB52DD4}" type="sibTrans" cxnId="{FE54BBCB-8C4C-429A-AF8B-F367C7A61000}">
      <dgm:prSet/>
      <dgm:spPr/>
      <dgm:t>
        <a:bodyPr/>
        <a:lstStyle/>
        <a:p>
          <a:endParaRPr lang="en-US"/>
        </a:p>
      </dgm:t>
    </dgm:pt>
    <dgm:pt modelId="{4A00EBEE-908F-448E-AFA4-DEFDBA82077C}">
      <dgm:prSet/>
      <dgm:spPr/>
      <dgm:t>
        <a:bodyPr/>
        <a:lstStyle/>
        <a:p>
          <a:r>
            <a:rPr lang="en-US" dirty="0"/>
            <a:t>Allowable Deductions?  </a:t>
          </a:r>
        </a:p>
      </dgm:t>
    </dgm:pt>
    <dgm:pt modelId="{9A5DABB2-60AF-4DBB-BFF7-E4A93068B5BA}" type="parTrans" cxnId="{E6FC10B3-D7E5-449F-A425-AC31CF080115}">
      <dgm:prSet/>
      <dgm:spPr/>
      <dgm:t>
        <a:bodyPr/>
        <a:lstStyle/>
        <a:p>
          <a:endParaRPr lang="en-US"/>
        </a:p>
      </dgm:t>
    </dgm:pt>
    <dgm:pt modelId="{81C8C7D5-C7C2-4CF0-8F46-C7F6739F501E}" type="sibTrans" cxnId="{E6FC10B3-D7E5-449F-A425-AC31CF080115}">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ightArrow">
          <a:avLst/>
        </a:prstGeom>
      </dgm:spPr>
    </dgm:pt>
    <dgm:pt modelId="{72BE6931-34DF-4A5B-9D74-5A5347DCCB63}" type="pres">
      <dgm:prSet presAssocID="{C0C79353-B289-4B15-8F97-A4A385314329}" presName="linComp" presStyleCnt="0"/>
      <dgm:spPr/>
    </dgm:pt>
    <dgm:pt modelId="{8BD82D03-347B-42E2-914D-B1DD989D2242}" type="pres">
      <dgm:prSet presAssocID="{669BCC5E-168C-48A7-9BB0-D2A0E22E41AB}" presName="compNode" presStyleCnt="0"/>
      <dgm:spPr/>
    </dgm:pt>
    <dgm:pt modelId="{845EF960-B295-43E4-8CEA-1BED13636CB7}" type="pres">
      <dgm:prSet presAssocID="{669BCC5E-168C-48A7-9BB0-D2A0E22E41AB}" presName="bkgdShape" presStyleLbl="node1" presStyleIdx="0" presStyleCnt="1"/>
      <dgm:spPr/>
    </dgm:pt>
    <dgm:pt modelId="{7C495B4D-8A87-4268-870C-38E6704A0A39}" type="pres">
      <dgm:prSet presAssocID="{669BCC5E-168C-48A7-9BB0-D2A0E22E41AB}" presName="nodeTx" presStyleLbl="node1" presStyleIdx="0" presStyleCnt="1">
        <dgm:presLayoutVars>
          <dgm:bulletEnabled val="1"/>
        </dgm:presLayoutVars>
      </dgm:prSet>
      <dgm:spPr/>
    </dgm:pt>
    <dgm:pt modelId="{581841F0-6FB6-4A6E-95F4-35381AAFCDC1}" type="pres">
      <dgm:prSet presAssocID="{669BCC5E-168C-48A7-9BB0-D2A0E22E41AB}" presName="invisiNode" presStyleLbl="node1" presStyleIdx="0" presStyleCnt="1"/>
      <dgm:spPr/>
    </dgm:pt>
    <dgm:pt modelId="{96A502B0-8960-4075-8C4F-5BC5AA921C5C}" type="pres">
      <dgm:prSet presAssocID="{669BCC5E-168C-48A7-9BB0-D2A0E22E41AB}"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a:ext>
      </dgm:extLst>
    </dgm:pt>
  </dgm:ptLst>
  <dgm:cxnLst>
    <dgm:cxn modelId="{A512ED35-2C6B-41D2-BAE2-6018F97F0FA2}" type="presOf" srcId="{286B19B5-C51A-4AAF-BCD7-ADDB8E34AFC2}" destId="{7C495B4D-8A87-4268-870C-38E6704A0A39}" srcOrd="1" destOrd="2" presId="urn:microsoft.com/office/officeart/2005/8/layout/hList7"/>
    <dgm:cxn modelId="{2C9CDF3B-F6C8-4E22-B5DF-1B2D9F466D20}" type="presOf" srcId="{286B19B5-C51A-4AAF-BCD7-ADDB8E34AFC2}" destId="{845EF960-B295-43E4-8CEA-1BED13636CB7}" srcOrd="0" destOrd="2" presId="urn:microsoft.com/office/officeart/2005/8/layout/hList7"/>
    <dgm:cxn modelId="{FEE34246-0EE6-4941-A744-B4777AD013E9}" type="presOf" srcId="{4A00EBEE-908F-448E-AFA4-DEFDBA82077C}" destId="{7C495B4D-8A87-4268-870C-38E6704A0A39}" srcOrd="1" destOrd="1" presId="urn:microsoft.com/office/officeart/2005/8/layout/hList7"/>
    <dgm:cxn modelId="{BFBD0070-9347-4F9E-A82E-014DD3D9340E}" type="presOf" srcId="{C0C79353-B289-4B15-8F97-A4A385314329}" destId="{C8DF9C50-FD1E-40A3-9C1D-8ABE0928ED02}" srcOrd="0" destOrd="0" presId="urn:microsoft.com/office/officeart/2005/8/layout/hList7"/>
    <dgm:cxn modelId="{BEC30275-DD22-4092-9E4C-6168DEA7D375}" type="presOf" srcId="{669BCC5E-168C-48A7-9BB0-D2A0E22E41AB}" destId="{845EF960-B295-43E4-8CEA-1BED13636CB7}" srcOrd="0" destOrd="0" presId="urn:microsoft.com/office/officeart/2005/8/layout/hList7"/>
    <dgm:cxn modelId="{D9E4709B-E35D-46AB-AB62-909CE5DE08D5}" srcId="{669BCC5E-168C-48A7-9BB0-D2A0E22E41AB}" destId="{286B19B5-C51A-4AAF-BCD7-ADDB8E34AFC2}" srcOrd="1" destOrd="0" parTransId="{39860E19-9371-46C6-A4DD-3ACFDC320ADF}" sibTransId="{BD960B83-7BF9-4E71-9275-A7731BE0F8F2}"/>
    <dgm:cxn modelId="{E6FC10B3-D7E5-449F-A425-AC31CF080115}" srcId="{669BCC5E-168C-48A7-9BB0-D2A0E22E41AB}" destId="{4A00EBEE-908F-448E-AFA4-DEFDBA82077C}" srcOrd="0" destOrd="0" parTransId="{9A5DABB2-60AF-4DBB-BFF7-E4A93068B5BA}" sibTransId="{81C8C7D5-C7C2-4CF0-8F46-C7F6739F501E}"/>
    <dgm:cxn modelId="{FE54BBCB-8C4C-429A-AF8B-F367C7A61000}" srcId="{C0C79353-B289-4B15-8F97-A4A385314329}" destId="{669BCC5E-168C-48A7-9BB0-D2A0E22E41AB}" srcOrd="0" destOrd="0" parTransId="{61C6FF8B-4FE0-41C1-8B06-5C79146C3736}" sibTransId="{940FCC9F-8B8B-45CF-9E71-0102FCB52DD4}"/>
    <dgm:cxn modelId="{D09964E5-4395-4E23-BD5C-74467C816C83}" type="presOf" srcId="{669BCC5E-168C-48A7-9BB0-D2A0E22E41AB}" destId="{7C495B4D-8A87-4268-870C-38E6704A0A39}" srcOrd="1" destOrd="0" presId="urn:microsoft.com/office/officeart/2005/8/layout/hList7"/>
    <dgm:cxn modelId="{36F15AE7-86E0-43C4-9DA3-BF20D5950D6A}" type="presOf" srcId="{4A00EBEE-908F-448E-AFA4-DEFDBA82077C}" destId="{845EF960-B295-43E4-8CEA-1BED13636CB7}" srcOrd="0" destOrd="1" presId="urn:microsoft.com/office/officeart/2005/8/layout/hList7"/>
    <dgm:cxn modelId="{D8DF348B-FA76-4019-AC2D-FC131EB45F9C}" type="presParOf" srcId="{C8DF9C50-FD1E-40A3-9C1D-8ABE0928ED02}" destId="{EC011B63-874D-494A-B96D-7F6591CA43BE}" srcOrd="0" destOrd="0" presId="urn:microsoft.com/office/officeart/2005/8/layout/hList7"/>
    <dgm:cxn modelId="{732F33E0-655D-4EF5-BC1C-4A5F254466B9}" type="presParOf" srcId="{C8DF9C50-FD1E-40A3-9C1D-8ABE0928ED02}" destId="{72BE6931-34DF-4A5B-9D74-5A5347DCCB63}" srcOrd="1" destOrd="0" presId="urn:microsoft.com/office/officeart/2005/8/layout/hList7"/>
    <dgm:cxn modelId="{D9F69D3F-D698-45FA-8797-604EA8A22E0F}" type="presParOf" srcId="{72BE6931-34DF-4A5B-9D74-5A5347DCCB63}" destId="{8BD82D03-347B-42E2-914D-B1DD989D2242}" srcOrd="0" destOrd="0" presId="urn:microsoft.com/office/officeart/2005/8/layout/hList7"/>
    <dgm:cxn modelId="{D410291D-8C61-495C-A314-6190A7EFC6A8}" type="presParOf" srcId="{8BD82D03-347B-42E2-914D-B1DD989D2242}" destId="{845EF960-B295-43E4-8CEA-1BED13636CB7}" srcOrd="0" destOrd="0" presId="urn:microsoft.com/office/officeart/2005/8/layout/hList7"/>
    <dgm:cxn modelId="{A4C0F4D0-E0A7-4CBE-9602-5048E5439F9A}" type="presParOf" srcId="{8BD82D03-347B-42E2-914D-B1DD989D2242}" destId="{7C495B4D-8A87-4268-870C-38E6704A0A39}" srcOrd="1" destOrd="0" presId="urn:microsoft.com/office/officeart/2005/8/layout/hList7"/>
    <dgm:cxn modelId="{0074EA33-9C36-45DD-A8A9-74AFCEA7D233}" type="presParOf" srcId="{8BD82D03-347B-42E2-914D-B1DD989D2242}" destId="{581841F0-6FB6-4A6E-95F4-35381AAFCDC1}" srcOrd="2" destOrd="0" presId="urn:microsoft.com/office/officeart/2005/8/layout/hList7"/>
    <dgm:cxn modelId="{CFC9AF9A-6247-48B3-862B-ACB5529AB523}" type="presParOf" srcId="{8BD82D03-347B-42E2-914D-B1DD989D2242}" destId="{96A502B0-8960-4075-8C4F-5BC5AA921C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C994D6A-CEB7-4D17-9587-B1027AA7A879}"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977F39AD-2B72-4D63-B369-7F689872C9FA}">
      <dgm:prSet phldrT="[Text]" custT="1"/>
      <dgm:spPr/>
      <dgm:t>
        <a:bodyPr/>
        <a:lstStyle/>
        <a:p>
          <a:r>
            <a:rPr lang="en-US" sz="1800" b="1" dirty="0"/>
            <a:t>Network Specialists</a:t>
          </a:r>
        </a:p>
      </dgm:t>
    </dgm:pt>
    <dgm:pt modelId="{686955A0-5272-4507-B586-57FE3B580573}" type="parTrans" cxnId="{76CBE64E-1253-4C8D-BF8F-8F2AF9641855}">
      <dgm:prSet/>
      <dgm:spPr/>
      <dgm:t>
        <a:bodyPr/>
        <a:lstStyle/>
        <a:p>
          <a:endParaRPr lang="en-US"/>
        </a:p>
      </dgm:t>
    </dgm:pt>
    <dgm:pt modelId="{A71B68F2-3655-4486-B22B-B57590CAE4C5}" type="sibTrans" cxnId="{76CBE64E-1253-4C8D-BF8F-8F2AF9641855}">
      <dgm:prSet/>
      <dgm:spPr/>
      <dgm:t>
        <a:bodyPr/>
        <a:lstStyle/>
        <a:p>
          <a:endParaRPr lang="en-US"/>
        </a:p>
      </dgm:t>
    </dgm:pt>
    <dgm:pt modelId="{54ACE8AD-2172-4018-A4B9-7CE767933A8A}">
      <dgm:prSet phldrT="[Text]" custT="1"/>
      <dgm:spPr/>
      <dgm:t>
        <a:bodyPr/>
        <a:lstStyle/>
        <a:p>
          <a:r>
            <a:rPr lang="en-US" sz="2000" b="1" dirty="0"/>
            <a:t>Network Partners</a:t>
          </a:r>
        </a:p>
      </dgm:t>
    </dgm:pt>
    <dgm:pt modelId="{CF7C6885-6ACC-4DB2-B6F1-8022F0288052}" type="parTrans" cxnId="{7F7B23AC-50E3-4D48-92B1-B43F89CF93E9}">
      <dgm:prSet/>
      <dgm:spPr/>
      <dgm:t>
        <a:bodyPr/>
        <a:lstStyle/>
        <a:p>
          <a:endParaRPr lang="en-US"/>
        </a:p>
      </dgm:t>
    </dgm:pt>
    <dgm:pt modelId="{3C2F09FE-1A5C-4EF0-B9F8-F2683263E26F}" type="sibTrans" cxnId="{7F7B23AC-50E3-4D48-92B1-B43F89CF93E9}">
      <dgm:prSet/>
      <dgm:spPr/>
      <dgm:t>
        <a:bodyPr/>
        <a:lstStyle/>
        <a:p>
          <a:endParaRPr lang="en-US"/>
        </a:p>
      </dgm:t>
    </dgm:pt>
    <dgm:pt modelId="{468FF4C9-3E3D-4282-BF28-CCFCD7A89650}">
      <dgm:prSet phldrT="[Text]" custT="1"/>
      <dgm:spPr/>
      <dgm:t>
        <a:bodyPr/>
        <a:lstStyle/>
        <a:p>
          <a:r>
            <a:rPr lang="en-US" sz="1600" b="1" dirty="0"/>
            <a:t>Application Assistants</a:t>
          </a:r>
        </a:p>
      </dgm:t>
    </dgm:pt>
    <dgm:pt modelId="{FC211A80-BDC8-4BE5-B9B4-657C8123C1D6}" type="parTrans" cxnId="{51C6AF4C-8CA8-41DD-91AC-587DBD4881AD}">
      <dgm:prSet/>
      <dgm:spPr/>
      <dgm:t>
        <a:bodyPr/>
        <a:lstStyle/>
        <a:p>
          <a:endParaRPr lang="en-US"/>
        </a:p>
      </dgm:t>
    </dgm:pt>
    <dgm:pt modelId="{F353A69C-9915-4C33-BB3D-636443BB8729}" type="sibTrans" cxnId="{51C6AF4C-8CA8-41DD-91AC-587DBD4881AD}">
      <dgm:prSet/>
      <dgm:spPr/>
      <dgm:t>
        <a:bodyPr/>
        <a:lstStyle/>
        <a:p>
          <a:endParaRPr lang="en-US"/>
        </a:p>
      </dgm:t>
    </dgm:pt>
    <dgm:pt modelId="{2D93F4E8-5A8F-458C-9F9F-3901C04AFB05}">
      <dgm:prSet phldrT="[Text]" custT="1"/>
      <dgm:spPr/>
      <dgm:t>
        <a:bodyPr/>
        <a:lstStyle/>
        <a:p>
          <a:r>
            <a:rPr lang="en-US" sz="1600" b="1" dirty="0"/>
            <a:t>MiCAFE Network</a:t>
          </a:r>
        </a:p>
      </dgm:t>
    </dgm:pt>
    <dgm:pt modelId="{4110B728-9813-4AC5-AE6E-A59929FA5A70}" type="parTrans" cxnId="{7EE0AB6D-A2D4-46C3-97D8-CB44586EE259}">
      <dgm:prSet/>
      <dgm:spPr/>
      <dgm:t>
        <a:bodyPr/>
        <a:lstStyle/>
        <a:p>
          <a:endParaRPr lang="en-US"/>
        </a:p>
      </dgm:t>
    </dgm:pt>
    <dgm:pt modelId="{4A33AC39-EE0A-4EF9-BBCC-6A30A0EF7B1E}" type="sibTrans" cxnId="{7EE0AB6D-A2D4-46C3-97D8-CB44586EE259}">
      <dgm:prSet/>
      <dgm:spPr/>
      <dgm:t>
        <a:bodyPr/>
        <a:lstStyle/>
        <a:p>
          <a:endParaRPr lang="en-US"/>
        </a:p>
      </dgm:t>
    </dgm:pt>
    <dgm:pt modelId="{7871F317-BD04-4F15-BED7-78C692D9FA12}">
      <dgm:prSet phldrT="[Text]" custT="1"/>
      <dgm:spPr/>
      <dgm:t>
        <a:bodyPr/>
        <a:lstStyle/>
        <a:p>
          <a:r>
            <a:rPr lang="en-US" sz="2400" b="1" dirty="0">
              <a:solidFill>
                <a:schemeClr val="bg1"/>
              </a:solidFill>
            </a:rPr>
            <a:t>MDHHS</a:t>
          </a:r>
        </a:p>
      </dgm:t>
    </dgm:pt>
    <dgm:pt modelId="{41708985-1993-488E-BA3A-FF332CE50FA1}" type="sibTrans" cxnId="{77ECF279-3A30-445D-8CF2-D54799C25251}">
      <dgm:prSet/>
      <dgm:spPr/>
      <dgm:t>
        <a:bodyPr/>
        <a:lstStyle/>
        <a:p>
          <a:endParaRPr lang="en-US"/>
        </a:p>
      </dgm:t>
    </dgm:pt>
    <dgm:pt modelId="{B788ADC2-40D8-47D3-8DCA-D0A05521B537}" type="parTrans" cxnId="{77ECF279-3A30-445D-8CF2-D54799C25251}">
      <dgm:prSet/>
      <dgm:spPr/>
      <dgm:t>
        <a:bodyPr/>
        <a:lstStyle/>
        <a:p>
          <a:endParaRPr lang="en-US"/>
        </a:p>
      </dgm:t>
    </dgm:pt>
    <dgm:pt modelId="{619C648F-DD76-4479-8D89-E54ACF2E25B9}" type="pres">
      <dgm:prSet presAssocID="{7C994D6A-CEB7-4D17-9587-B1027AA7A879}" presName="Name0" presStyleCnt="0">
        <dgm:presLayoutVars>
          <dgm:chMax val="7"/>
          <dgm:resizeHandles val="exact"/>
        </dgm:presLayoutVars>
      </dgm:prSet>
      <dgm:spPr/>
    </dgm:pt>
    <dgm:pt modelId="{8735205F-699A-4B90-8013-EBFC8970528D}" type="pres">
      <dgm:prSet presAssocID="{7C994D6A-CEB7-4D17-9587-B1027AA7A879}" presName="comp1" presStyleCnt="0"/>
      <dgm:spPr/>
    </dgm:pt>
    <dgm:pt modelId="{EFF8F9B4-D0CE-4223-8EB8-E67B65D3F5C4}" type="pres">
      <dgm:prSet presAssocID="{7C994D6A-CEB7-4D17-9587-B1027AA7A879}" presName="circle1" presStyleLbl="node1" presStyleIdx="0" presStyleCnt="5"/>
      <dgm:spPr/>
    </dgm:pt>
    <dgm:pt modelId="{1E30662C-439B-4C18-B630-9218885097CB}" type="pres">
      <dgm:prSet presAssocID="{7C994D6A-CEB7-4D17-9587-B1027AA7A879}" presName="c1text" presStyleLbl="node1" presStyleIdx="0" presStyleCnt="5">
        <dgm:presLayoutVars>
          <dgm:bulletEnabled val="1"/>
        </dgm:presLayoutVars>
      </dgm:prSet>
      <dgm:spPr/>
    </dgm:pt>
    <dgm:pt modelId="{26061A2E-12A7-4F03-A4D4-D68F597DA60E}" type="pres">
      <dgm:prSet presAssocID="{7C994D6A-CEB7-4D17-9587-B1027AA7A879}" presName="comp2" presStyleCnt="0"/>
      <dgm:spPr/>
    </dgm:pt>
    <dgm:pt modelId="{255B95D6-4BA1-4BE6-98F6-1764C313B0BA}" type="pres">
      <dgm:prSet presAssocID="{7C994D6A-CEB7-4D17-9587-B1027AA7A879}" presName="circle2" presStyleLbl="node1" presStyleIdx="1" presStyleCnt="5"/>
      <dgm:spPr/>
    </dgm:pt>
    <dgm:pt modelId="{5D53D53B-9488-47BB-A019-DC9136A7D160}" type="pres">
      <dgm:prSet presAssocID="{7C994D6A-CEB7-4D17-9587-B1027AA7A879}" presName="c2text" presStyleLbl="node1" presStyleIdx="1" presStyleCnt="5">
        <dgm:presLayoutVars>
          <dgm:bulletEnabled val="1"/>
        </dgm:presLayoutVars>
      </dgm:prSet>
      <dgm:spPr/>
    </dgm:pt>
    <dgm:pt modelId="{70CABDF4-ED3C-4CE1-831B-A6DFE2F6E15C}" type="pres">
      <dgm:prSet presAssocID="{7C994D6A-CEB7-4D17-9587-B1027AA7A879}" presName="comp3" presStyleCnt="0"/>
      <dgm:spPr/>
    </dgm:pt>
    <dgm:pt modelId="{B7953B10-F1E8-4937-BB4A-E790AC75C2CF}" type="pres">
      <dgm:prSet presAssocID="{7C994D6A-CEB7-4D17-9587-B1027AA7A879}" presName="circle3" presStyleLbl="node1" presStyleIdx="2" presStyleCnt="5" custLinFactNeighborY="7687"/>
      <dgm:spPr/>
    </dgm:pt>
    <dgm:pt modelId="{FD3BCD98-16A8-46DA-9809-976757D1A619}" type="pres">
      <dgm:prSet presAssocID="{7C994D6A-CEB7-4D17-9587-B1027AA7A879}" presName="c3text" presStyleLbl="node1" presStyleIdx="2" presStyleCnt="5">
        <dgm:presLayoutVars>
          <dgm:bulletEnabled val="1"/>
        </dgm:presLayoutVars>
      </dgm:prSet>
      <dgm:spPr/>
    </dgm:pt>
    <dgm:pt modelId="{0D9E15F5-CE25-4975-AB32-C7C02256D163}" type="pres">
      <dgm:prSet presAssocID="{7C994D6A-CEB7-4D17-9587-B1027AA7A879}" presName="comp4" presStyleCnt="0"/>
      <dgm:spPr/>
    </dgm:pt>
    <dgm:pt modelId="{23C29E9C-80A6-4C81-94DC-70BF3078B0C4}" type="pres">
      <dgm:prSet presAssocID="{7C994D6A-CEB7-4D17-9587-B1027AA7A879}" presName="circle4" presStyleLbl="node1" presStyleIdx="3" presStyleCnt="5"/>
      <dgm:spPr/>
    </dgm:pt>
    <dgm:pt modelId="{28C05A55-2CE1-4835-9DAC-FFE1FA022A03}" type="pres">
      <dgm:prSet presAssocID="{7C994D6A-CEB7-4D17-9587-B1027AA7A879}" presName="c4text" presStyleLbl="node1" presStyleIdx="3" presStyleCnt="5">
        <dgm:presLayoutVars>
          <dgm:bulletEnabled val="1"/>
        </dgm:presLayoutVars>
      </dgm:prSet>
      <dgm:spPr/>
    </dgm:pt>
    <dgm:pt modelId="{0229BC01-DF4B-407F-9229-BECC85A5B52D}" type="pres">
      <dgm:prSet presAssocID="{7C994D6A-CEB7-4D17-9587-B1027AA7A879}" presName="comp5" presStyleCnt="0"/>
      <dgm:spPr/>
    </dgm:pt>
    <dgm:pt modelId="{61B43E54-1598-4347-8353-45B535F9A0B7}" type="pres">
      <dgm:prSet presAssocID="{7C994D6A-CEB7-4D17-9587-B1027AA7A879}" presName="circle5" presStyleLbl="node1" presStyleIdx="4" presStyleCnt="5"/>
      <dgm:spPr/>
    </dgm:pt>
    <dgm:pt modelId="{948B4970-B9B1-4EE2-9EB2-7DA0942785DB}" type="pres">
      <dgm:prSet presAssocID="{7C994D6A-CEB7-4D17-9587-B1027AA7A879}" presName="c5text" presStyleLbl="node1" presStyleIdx="4" presStyleCnt="5">
        <dgm:presLayoutVars>
          <dgm:bulletEnabled val="1"/>
        </dgm:presLayoutVars>
      </dgm:prSet>
      <dgm:spPr/>
    </dgm:pt>
  </dgm:ptLst>
  <dgm:cxnLst>
    <dgm:cxn modelId="{7F25002C-D171-4217-BC10-B37CC0E54271}" type="presOf" srcId="{468FF4C9-3E3D-4282-BF28-CCFCD7A89650}" destId="{23C29E9C-80A6-4C81-94DC-70BF3078B0C4}" srcOrd="0" destOrd="0" presId="urn:microsoft.com/office/officeart/2005/8/layout/venn2"/>
    <dgm:cxn modelId="{51C6AF4C-8CA8-41DD-91AC-587DBD4881AD}" srcId="{7C994D6A-CEB7-4D17-9587-B1027AA7A879}" destId="{468FF4C9-3E3D-4282-BF28-CCFCD7A89650}" srcOrd="3" destOrd="0" parTransId="{FC211A80-BDC8-4BE5-B9B4-657C8123C1D6}" sibTransId="{F353A69C-9915-4C33-BB3D-636443BB8729}"/>
    <dgm:cxn modelId="{7EE0AB6D-A2D4-46C3-97D8-CB44586EE259}" srcId="{7C994D6A-CEB7-4D17-9587-B1027AA7A879}" destId="{2D93F4E8-5A8F-458C-9F9F-3901C04AFB05}" srcOrd="4" destOrd="0" parTransId="{4110B728-9813-4AC5-AE6E-A59929FA5A70}" sibTransId="{4A33AC39-EE0A-4EF9-BBCC-6A30A0EF7B1E}"/>
    <dgm:cxn modelId="{F69F404E-CFA7-4A13-A8FA-5DDBD501929E}" type="presOf" srcId="{7C994D6A-CEB7-4D17-9587-B1027AA7A879}" destId="{619C648F-DD76-4479-8D89-E54ACF2E25B9}" srcOrd="0" destOrd="0" presId="urn:microsoft.com/office/officeart/2005/8/layout/venn2"/>
    <dgm:cxn modelId="{76CBE64E-1253-4C8D-BF8F-8F2AF9641855}" srcId="{7C994D6A-CEB7-4D17-9587-B1027AA7A879}" destId="{977F39AD-2B72-4D63-B369-7F689872C9FA}" srcOrd="2" destOrd="0" parTransId="{686955A0-5272-4507-B586-57FE3B580573}" sibTransId="{A71B68F2-3655-4486-B22B-B57590CAE4C5}"/>
    <dgm:cxn modelId="{77ECF279-3A30-445D-8CF2-D54799C25251}" srcId="{7C994D6A-CEB7-4D17-9587-B1027AA7A879}" destId="{7871F317-BD04-4F15-BED7-78C692D9FA12}" srcOrd="0" destOrd="0" parTransId="{B788ADC2-40D8-47D3-8DCA-D0A05521B537}" sibTransId="{41708985-1993-488E-BA3A-FF332CE50FA1}"/>
    <dgm:cxn modelId="{62759987-3F1C-4884-A2FB-F0CF02EB0609}" type="presOf" srcId="{2D93F4E8-5A8F-458C-9F9F-3901C04AFB05}" destId="{61B43E54-1598-4347-8353-45B535F9A0B7}" srcOrd="0" destOrd="0" presId="urn:microsoft.com/office/officeart/2005/8/layout/venn2"/>
    <dgm:cxn modelId="{DE73FB93-E67B-40D8-9DCD-AE23FCE48CC1}" type="presOf" srcId="{2D93F4E8-5A8F-458C-9F9F-3901C04AFB05}" destId="{948B4970-B9B1-4EE2-9EB2-7DA0942785DB}" srcOrd="1" destOrd="0" presId="urn:microsoft.com/office/officeart/2005/8/layout/venn2"/>
    <dgm:cxn modelId="{7F7B23AC-50E3-4D48-92B1-B43F89CF93E9}" srcId="{7C994D6A-CEB7-4D17-9587-B1027AA7A879}" destId="{54ACE8AD-2172-4018-A4B9-7CE767933A8A}" srcOrd="1" destOrd="0" parTransId="{CF7C6885-6ACC-4DB2-B6F1-8022F0288052}" sibTransId="{3C2F09FE-1A5C-4EF0-B9F8-F2683263E26F}"/>
    <dgm:cxn modelId="{2FEDAAB5-CAAF-49A7-A565-D5365982BB83}" type="presOf" srcId="{54ACE8AD-2172-4018-A4B9-7CE767933A8A}" destId="{5D53D53B-9488-47BB-A019-DC9136A7D160}" srcOrd="1" destOrd="0" presId="urn:microsoft.com/office/officeart/2005/8/layout/venn2"/>
    <dgm:cxn modelId="{DB1335B6-98D2-48C9-ABF2-3EE5D2F7E837}" type="presOf" srcId="{7871F317-BD04-4F15-BED7-78C692D9FA12}" destId="{1E30662C-439B-4C18-B630-9218885097CB}" srcOrd="1" destOrd="0" presId="urn:microsoft.com/office/officeart/2005/8/layout/venn2"/>
    <dgm:cxn modelId="{4B084AD5-A822-4BA7-8B6E-D7175F1A712E}" type="presOf" srcId="{7871F317-BD04-4F15-BED7-78C692D9FA12}" destId="{EFF8F9B4-D0CE-4223-8EB8-E67B65D3F5C4}" srcOrd="0" destOrd="0" presId="urn:microsoft.com/office/officeart/2005/8/layout/venn2"/>
    <dgm:cxn modelId="{81E999DB-7543-4063-B047-C162619CACF8}" type="presOf" srcId="{468FF4C9-3E3D-4282-BF28-CCFCD7A89650}" destId="{28C05A55-2CE1-4835-9DAC-FFE1FA022A03}" srcOrd="1" destOrd="0" presId="urn:microsoft.com/office/officeart/2005/8/layout/venn2"/>
    <dgm:cxn modelId="{9A5E0EDD-B76D-45C3-9B96-123BF84D606A}" type="presOf" srcId="{977F39AD-2B72-4D63-B369-7F689872C9FA}" destId="{B7953B10-F1E8-4937-BB4A-E790AC75C2CF}" srcOrd="0" destOrd="0" presId="urn:microsoft.com/office/officeart/2005/8/layout/venn2"/>
    <dgm:cxn modelId="{D5514DE5-EBBE-405B-9A07-0891DBCEAA48}" type="presOf" srcId="{977F39AD-2B72-4D63-B369-7F689872C9FA}" destId="{FD3BCD98-16A8-46DA-9809-976757D1A619}" srcOrd="1" destOrd="0" presId="urn:microsoft.com/office/officeart/2005/8/layout/venn2"/>
    <dgm:cxn modelId="{1DAF59E6-43E8-4CF9-98EC-1C0254EC2AA6}" type="presOf" srcId="{54ACE8AD-2172-4018-A4B9-7CE767933A8A}" destId="{255B95D6-4BA1-4BE6-98F6-1764C313B0BA}" srcOrd="0" destOrd="0" presId="urn:microsoft.com/office/officeart/2005/8/layout/venn2"/>
    <dgm:cxn modelId="{0797E367-E80F-4C04-A5F5-F07DC65A9830}" type="presParOf" srcId="{619C648F-DD76-4479-8D89-E54ACF2E25B9}" destId="{8735205F-699A-4B90-8013-EBFC8970528D}" srcOrd="0" destOrd="0" presId="urn:microsoft.com/office/officeart/2005/8/layout/venn2"/>
    <dgm:cxn modelId="{774B625D-A13E-455C-A04B-35BDE06F58AC}" type="presParOf" srcId="{8735205F-699A-4B90-8013-EBFC8970528D}" destId="{EFF8F9B4-D0CE-4223-8EB8-E67B65D3F5C4}" srcOrd="0" destOrd="0" presId="urn:microsoft.com/office/officeart/2005/8/layout/venn2"/>
    <dgm:cxn modelId="{5EEB69F2-01BA-4E1A-97C5-E2B919647826}" type="presParOf" srcId="{8735205F-699A-4B90-8013-EBFC8970528D}" destId="{1E30662C-439B-4C18-B630-9218885097CB}" srcOrd="1" destOrd="0" presId="urn:microsoft.com/office/officeart/2005/8/layout/venn2"/>
    <dgm:cxn modelId="{36E2A0FA-2116-443C-9B19-8740AD3E13E7}" type="presParOf" srcId="{619C648F-DD76-4479-8D89-E54ACF2E25B9}" destId="{26061A2E-12A7-4F03-A4D4-D68F597DA60E}" srcOrd="1" destOrd="0" presId="urn:microsoft.com/office/officeart/2005/8/layout/venn2"/>
    <dgm:cxn modelId="{5453B668-5869-465A-9727-8392878E2C0F}" type="presParOf" srcId="{26061A2E-12A7-4F03-A4D4-D68F597DA60E}" destId="{255B95D6-4BA1-4BE6-98F6-1764C313B0BA}" srcOrd="0" destOrd="0" presId="urn:microsoft.com/office/officeart/2005/8/layout/venn2"/>
    <dgm:cxn modelId="{D2AF7A06-1ABD-46B9-AE5C-45296CA9F931}" type="presParOf" srcId="{26061A2E-12A7-4F03-A4D4-D68F597DA60E}" destId="{5D53D53B-9488-47BB-A019-DC9136A7D160}" srcOrd="1" destOrd="0" presId="urn:microsoft.com/office/officeart/2005/8/layout/venn2"/>
    <dgm:cxn modelId="{C28C51AA-BB03-45F3-A5CA-417276631053}" type="presParOf" srcId="{619C648F-DD76-4479-8D89-E54ACF2E25B9}" destId="{70CABDF4-ED3C-4CE1-831B-A6DFE2F6E15C}" srcOrd="2" destOrd="0" presId="urn:microsoft.com/office/officeart/2005/8/layout/venn2"/>
    <dgm:cxn modelId="{95AEC30D-D5D7-45FD-873F-EF9E1012AA3B}" type="presParOf" srcId="{70CABDF4-ED3C-4CE1-831B-A6DFE2F6E15C}" destId="{B7953B10-F1E8-4937-BB4A-E790AC75C2CF}" srcOrd="0" destOrd="0" presId="urn:microsoft.com/office/officeart/2005/8/layout/venn2"/>
    <dgm:cxn modelId="{08D2CE07-68B2-4099-B1BC-7CF20A5EF905}" type="presParOf" srcId="{70CABDF4-ED3C-4CE1-831B-A6DFE2F6E15C}" destId="{FD3BCD98-16A8-46DA-9809-976757D1A619}" srcOrd="1" destOrd="0" presId="urn:microsoft.com/office/officeart/2005/8/layout/venn2"/>
    <dgm:cxn modelId="{3AEA170E-D5FB-4169-8649-F0EBB594C968}" type="presParOf" srcId="{619C648F-DD76-4479-8D89-E54ACF2E25B9}" destId="{0D9E15F5-CE25-4975-AB32-C7C02256D163}" srcOrd="3" destOrd="0" presId="urn:microsoft.com/office/officeart/2005/8/layout/venn2"/>
    <dgm:cxn modelId="{BB57D07C-5868-4B48-AF25-F60D02E6C677}" type="presParOf" srcId="{0D9E15F5-CE25-4975-AB32-C7C02256D163}" destId="{23C29E9C-80A6-4C81-94DC-70BF3078B0C4}" srcOrd="0" destOrd="0" presId="urn:microsoft.com/office/officeart/2005/8/layout/venn2"/>
    <dgm:cxn modelId="{309DB05B-2119-42E3-A666-010B97A114E1}" type="presParOf" srcId="{0D9E15F5-CE25-4975-AB32-C7C02256D163}" destId="{28C05A55-2CE1-4835-9DAC-FFE1FA022A03}" srcOrd="1" destOrd="0" presId="urn:microsoft.com/office/officeart/2005/8/layout/venn2"/>
    <dgm:cxn modelId="{3FEE131B-A7E9-4F06-8230-B097E5D6E25D}" type="presParOf" srcId="{619C648F-DD76-4479-8D89-E54ACF2E25B9}" destId="{0229BC01-DF4B-407F-9229-BECC85A5B52D}" srcOrd="4" destOrd="0" presId="urn:microsoft.com/office/officeart/2005/8/layout/venn2"/>
    <dgm:cxn modelId="{D8F906FB-B81F-421C-B15E-00961BC1CD27}" type="presParOf" srcId="{0229BC01-DF4B-407F-9229-BECC85A5B52D}" destId="{61B43E54-1598-4347-8353-45B535F9A0B7}" srcOrd="0" destOrd="0" presId="urn:microsoft.com/office/officeart/2005/8/layout/venn2"/>
    <dgm:cxn modelId="{C710C190-80B4-423C-9A1F-CB7AE61B1D11}" type="presParOf" srcId="{0229BC01-DF4B-407F-9229-BECC85A5B52D}" destId="{948B4970-B9B1-4EE2-9EB2-7DA0942785D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8D47F-BC0A-4EE6-904F-D7375FB06181}">
      <dsp:nvSpPr>
        <dsp:cNvPr id="0" name=""/>
        <dsp:cNvSpPr/>
      </dsp:nvSpPr>
      <dsp:spPr>
        <a:xfrm>
          <a:off x="-5362408" y="-316646"/>
          <a:ext cx="6396764" cy="5747125"/>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55FA8-1EBA-445D-BCDA-F9E64020A0D4}">
      <dsp:nvSpPr>
        <dsp:cNvPr id="0" name=""/>
        <dsp:cNvSpPr/>
      </dsp:nvSpPr>
      <dsp:spPr>
        <a:xfrm>
          <a:off x="656700" y="785504"/>
          <a:ext cx="8006384" cy="946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51089" tIns="53340" rIns="53340" bIns="5334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Our Mission</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To advocate for, educate, and assist our target populations.</a:t>
          </a:r>
        </a:p>
      </dsp:txBody>
      <dsp:txXfrm>
        <a:off x="656700" y="785504"/>
        <a:ext cx="8006384" cy="946254"/>
      </dsp:txXfrm>
    </dsp:sp>
    <dsp:sp modelId="{2FF24FE7-0AE1-49D6-BEF8-03FF1E17D9A8}">
      <dsp:nvSpPr>
        <dsp:cNvPr id="0" name=""/>
        <dsp:cNvSpPr/>
      </dsp:nvSpPr>
      <dsp:spPr>
        <a:xfrm>
          <a:off x="65291" y="667180"/>
          <a:ext cx="1182818" cy="1182818"/>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429F0-67F6-4BB2-AAB4-D92BD3A6C5CA}">
      <dsp:nvSpPr>
        <dsp:cNvPr id="0" name=""/>
        <dsp:cNvSpPr/>
      </dsp:nvSpPr>
      <dsp:spPr>
        <a:xfrm>
          <a:off x="1000664" y="2048697"/>
          <a:ext cx="7662421" cy="946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51089" tIns="53340" rIns="53340" bIns="5334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latin typeface="Arial"/>
              <a:cs typeface="Kalinga" panose="020B0502040204020203" pitchFamily="34" charset="0"/>
            </a:rPr>
            <a:t>Our Vision</a:t>
          </a:r>
        </a:p>
        <a:p>
          <a:pPr marL="171450" lvl="1" indent="-171450" algn="l" defTabSz="711200">
            <a:lnSpc>
              <a:spcPct val="90000"/>
            </a:lnSpc>
            <a:spcBef>
              <a:spcPct val="0"/>
            </a:spcBef>
            <a:spcAft>
              <a:spcPct val="15000"/>
            </a:spcAft>
            <a:buChar char="•"/>
          </a:pPr>
          <a:r>
            <a:rPr lang="en-US" sz="1600" kern="1200" dirty="0">
              <a:solidFill>
                <a:schemeClr val="bg1"/>
              </a:solidFill>
              <a:latin typeface="Arial"/>
              <a:cs typeface="Kalinga" panose="020B0502040204020203" pitchFamily="34" charset="0"/>
            </a:rPr>
            <a:t>Effective solutions that improve quality of life involving Economic Security, Legal Resolutions, and Much-needed Peace of Mind.</a:t>
          </a:r>
        </a:p>
      </dsp:txBody>
      <dsp:txXfrm>
        <a:off x="1000664" y="2048697"/>
        <a:ext cx="7662421" cy="946254"/>
      </dsp:txXfrm>
    </dsp:sp>
    <dsp:sp modelId="{0FC5B1AB-359B-46F8-9BD0-10D6CA7074CD}">
      <dsp:nvSpPr>
        <dsp:cNvPr id="0" name=""/>
        <dsp:cNvSpPr/>
      </dsp:nvSpPr>
      <dsp:spPr>
        <a:xfrm>
          <a:off x="409255" y="1930394"/>
          <a:ext cx="1182818" cy="1182818"/>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623A9-5FFE-46B5-BE7F-8AFC42B10991}">
      <dsp:nvSpPr>
        <dsp:cNvPr id="0" name=""/>
        <dsp:cNvSpPr/>
      </dsp:nvSpPr>
      <dsp:spPr>
        <a:xfrm>
          <a:off x="656700" y="3311890"/>
          <a:ext cx="8006384" cy="946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51089" tIns="53340" rIns="53340" bIns="5334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solidFill>
              <a:latin typeface="Arial"/>
              <a:cs typeface="Kalinga" panose="020B0502040204020203" pitchFamily="34" charset="0"/>
            </a:rPr>
            <a:t>Our Target Populations</a:t>
          </a:r>
        </a:p>
        <a:p>
          <a:pPr marL="171450" lvl="1" indent="-171450" algn="l" defTabSz="711200">
            <a:lnSpc>
              <a:spcPct val="90000"/>
            </a:lnSpc>
            <a:spcBef>
              <a:spcPct val="0"/>
            </a:spcBef>
            <a:spcAft>
              <a:spcPct val="15000"/>
            </a:spcAft>
            <a:buChar char="•"/>
          </a:pPr>
          <a:r>
            <a:rPr lang="en-US" sz="1600" kern="1200" dirty="0">
              <a:solidFill>
                <a:schemeClr val="bg1"/>
              </a:solidFill>
              <a:latin typeface="Arial"/>
              <a:cs typeface="Kalinga" panose="020B0502040204020203" pitchFamily="34" charset="0"/>
            </a:rPr>
            <a:t>Our services address the needs of many different people, but we continue to target our services to older adults and persons with disabilities. </a:t>
          </a:r>
        </a:p>
      </dsp:txBody>
      <dsp:txXfrm>
        <a:off x="656700" y="3311890"/>
        <a:ext cx="8006384" cy="946254"/>
      </dsp:txXfrm>
    </dsp:sp>
    <dsp:sp modelId="{861F8612-DEBC-403C-B23F-ADAB0E702C62}">
      <dsp:nvSpPr>
        <dsp:cNvPr id="0" name=""/>
        <dsp:cNvSpPr/>
      </dsp:nvSpPr>
      <dsp:spPr>
        <a:xfrm>
          <a:off x="65291" y="3193608"/>
          <a:ext cx="1182818" cy="1182818"/>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44B9F-76DD-4525-A3AD-F44D44DF6413}">
      <dsp:nvSpPr>
        <dsp:cNvPr id="0" name=""/>
        <dsp:cNvSpPr/>
      </dsp:nvSpPr>
      <dsp:spPr>
        <a:xfrm>
          <a:off x="0" y="111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Training and Education</a:t>
          </a:r>
        </a:p>
      </dsp:txBody>
      <dsp:txXfrm>
        <a:off x="0" y="11107"/>
        <a:ext cx="2401570" cy="1440942"/>
      </dsp:txXfrm>
    </dsp:sp>
    <dsp:sp modelId="{DFF44C9E-D264-424E-909D-780AD33D2262}">
      <dsp:nvSpPr>
        <dsp:cNvPr id="0" name=""/>
        <dsp:cNvSpPr/>
      </dsp:nvSpPr>
      <dsp:spPr>
        <a:xfrm>
          <a:off x="2641727" y="111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Access to Network Partners Resources</a:t>
          </a:r>
        </a:p>
      </dsp:txBody>
      <dsp:txXfrm>
        <a:off x="2641727" y="11107"/>
        <a:ext cx="2401570" cy="1440942"/>
      </dsp:txXfrm>
    </dsp:sp>
    <dsp:sp modelId="{E4C9AB57-A2CF-46A4-B010-6D475D16D486}">
      <dsp:nvSpPr>
        <dsp:cNvPr id="0" name=""/>
        <dsp:cNvSpPr/>
      </dsp:nvSpPr>
      <dsp:spPr>
        <a:xfrm>
          <a:off x="5283455" y="111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AA191E"/>
              </a:solidFill>
            </a:rPr>
            <a:t>Outreach Collaboration</a:t>
          </a:r>
          <a:endParaRPr lang="en-US" sz="1800" b="1" kern="1200" dirty="0">
            <a:solidFill>
              <a:srgbClr val="AA191E"/>
            </a:solidFill>
          </a:endParaRPr>
        </a:p>
      </dsp:txBody>
      <dsp:txXfrm>
        <a:off x="5283455" y="11107"/>
        <a:ext cx="2401570" cy="1440942"/>
      </dsp:txXfrm>
    </dsp:sp>
    <dsp:sp modelId="{AED2A3E2-60E8-4E40-B563-642E9EB19195}">
      <dsp:nvSpPr>
        <dsp:cNvPr id="0" name=""/>
        <dsp:cNvSpPr/>
      </dsp:nvSpPr>
      <dsp:spPr>
        <a:xfrm>
          <a:off x="0" y="16922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Tech Support from Network Specialists</a:t>
          </a:r>
        </a:p>
      </dsp:txBody>
      <dsp:txXfrm>
        <a:off x="0" y="1692207"/>
        <a:ext cx="2401570" cy="1440942"/>
      </dsp:txXfrm>
    </dsp:sp>
    <dsp:sp modelId="{DCEA9832-E3F7-4286-B743-2588D213790C}">
      <dsp:nvSpPr>
        <dsp:cNvPr id="0" name=""/>
        <dsp:cNvSpPr/>
      </dsp:nvSpPr>
      <dsp:spPr>
        <a:xfrm>
          <a:off x="2641727" y="16922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Data Reporting</a:t>
          </a:r>
        </a:p>
      </dsp:txBody>
      <dsp:txXfrm>
        <a:off x="2641727" y="1692207"/>
        <a:ext cx="2401570" cy="1440942"/>
      </dsp:txXfrm>
    </dsp:sp>
    <dsp:sp modelId="{DF8F0AB5-CC4A-4E72-82C2-ABD7DE1537AC}">
      <dsp:nvSpPr>
        <dsp:cNvPr id="0" name=""/>
        <dsp:cNvSpPr/>
      </dsp:nvSpPr>
      <dsp:spPr>
        <a:xfrm>
          <a:off x="5283455" y="1692207"/>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AA191E"/>
              </a:solidFill>
            </a:rPr>
            <a:t>One-on-One Application Assistance</a:t>
          </a:r>
          <a:endParaRPr lang="en-US" sz="1800" b="1" kern="1200" dirty="0">
            <a:solidFill>
              <a:srgbClr val="AA191E"/>
            </a:solidFill>
          </a:endParaRPr>
        </a:p>
      </dsp:txBody>
      <dsp:txXfrm>
        <a:off x="5283455" y="1692207"/>
        <a:ext cx="2401570" cy="1440942"/>
      </dsp:txXfrm>
    </dsp:sp>
    <dsp:sp modelId="{F451084E-BADC-4B41-94A7-B95867D4DD68}">
      <dsp:nvSpPr>
        <dsp:cNvPr id="0" name=""/>
        <dsp:cNvSpPr/>
      </dsp:nvSpPr>
      <dsp:spPr>
        <a:xfrm>
          <a:off x="0" y="3373306"/>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Site Reimbursements*</a:t>
          </a:r>
        </a:p>
      </dsp:txBody>
      <dsp:txXfrm>
        <a:off x="0" y="3373306"/>
        <a:ext cx="2401570" cy="1440942"/>
      </dsp:txXfrm>
    </dsp:sp>
    <dsp:sp modelId="{4F9E12CF-C858-4A18-861D-9328340B4563}">
      <dsp:nvSpPr>
        <dsp:cNvPr id="0" name=""/>
        <dsp:cNvSpPr/>
      </dsp:nvSpPr>
      <dsp:spPr>
        <a:xfrm>
          <a:off x="2641727" y="3373306"/>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AA191E"/>
              </a:solidFill>
            </a:rPr>
            <a:t>An extensive Partner Network Throughout Michigan</a:t>
          </a:r>
        </a:p>
      </dsp:txBody>
      <dsp:txXfrm>
        <a:off x="2641727" y="3373306"/>
        <a:ext cx="2401570" cy="1440942"/>
      </dsp:txXfrm>
    </dsp:sp>
    <dsp:sp modelId="{58B02B0F-12A3-47B8-B4D3-301243D5BD22}">
      <dsp:nvSpPr>
        <dsp:cNvPr id="0" name=""/>
        <dsp:cNvSpPr/>
      </dsp:nvSpPr>
      <dsp:spPr>
        <a:xfrm>
          <a:off x="5283455" y="3373306"/>
          <a:ext cx="2401570" cy="144094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AA191E"/>
              </a:solidFill>
            </a:rPr>
            <a:t>Annual</a:t>
          </a:r>
          <a:r>
            <a:rPr lang="en-US" sz="1800" b="1" kern="1200" baseline="0">
              <a:solidFill>
                <a:srgbClr val="AA191E"/>
              </a:solidFill>
            </a:rPr>
            <a:t> Client Follow Up at Recertification</a:t>
          </a:r>
          <a:endParaRPr lang="en-US" sz="1800" b="1" kern="1200" dirty="0">
            <a:solidFill>
              <a:srgbClr val="AA191E"/>
            </a:solidFill>
          </a:endParaRPr>
        </a:p>
      </dsp:txBody>
      <dsp:txXfrm>
        <a:off x="5283455" y="3373306"/>
        <a:ext cx="2401570" cy="1440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3EB4-1DBB-42A7-9575-FBBD813D63C0}">
      <dsp:nvSpPr>
        <dsp:cNvPr id="0" name=""/>
        <dsp:cNvSpPr/>
      </dsp:nvSpPr>
      <dsp:spPr>
        <a:xfrm>
          <a:off x="0" y="0"/>
          <a:ext cx="7048878" cy="1408339"/>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0" kern="1200" dirty="0">
              <a:solidFill>
                <a:schemeClr val="bg1"/>
              </a:solidFill>
              <a:latin typeface="Arial" panose="020B0604020202020204" pitchFamily="34" charset="0"/>
              <a:cs typeface="Arial" panose="020B0604020202020204" pitchFamily="34" charset="0"/>
            </a:rPr>
            <a:t>Direct Client Services</a:t>
          </a:r>
        </a:p>
      </dsp:txBody>
      <dsp:txXfrm>
        <a:off x="41249" y="41249"/>
        <a:ext cx="6966380" cy="1325841"/>
      </dsp:txXfrm>
    </dsp:sp>
    <dsp:sp modelId="{E48BAD00-D275-4ACD-A2D4-E34E356118B7}">
      <dsp:nvSpPr>
        <dsp:cNvPr id="0" name=""/>
        <dsp:cNvSpPr/>
      </dsp:nvSpPr>
      <dsp:spPr>
        <a:xfrm>
          <a:off x="2603" y="1535176"/>
          <a:ext cx="3453409" cy="1408339"/>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rPr>
            <a:t>Legal Services</a:t>
          </a:r>
        </a:p>
      </dsp:txBody>
      <dsp:txXfrm>
        <a:off x="43852" y="1576425"/>
        <a:ext cx="3370911" cy="1325841"/>
      </dsp:txXfrm>
    </dsp:sp>
    <dsp:sp modelId="{4427257A-9013-445E-8081-B0B06A0011E7}">
      <dsp:nvSpPr>
        <dsp:cNvPr id="0" name=""/>
        <dsp:cNvSpPr/>
      </dsp:nvSpPr>
      <dsp:spPr>
        <a:xfrm>
          <a:off x="2603" y="3067734"/>
          <a:ext cx="1691189" cy="1408339"/>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Pension Counseling</a:t>
          </a:r>
        </a:p>
      </dsp:txBody>
      <dsp:txXfrm>
        <a:off x="43852" y="3108983"/>
        <a:ext cx="1608691" cy="1325841"/>
      </dsp:txXfrm>
    </dsp:sp>
    <dsp:sp modelId="{D3CB36B3-92B6-4FAF-81D8-7178598D04C1}">
      <dsp:nvSpPr>
        <dsp:cNvPr id="0" name=""/>
        <dsp:cNvSpPr/>
      </dsp:nvSpPr>
      <dsp:spPr>
        <a:xfrm>
          <a:off x="1764823" y="3067734"/>
          <a:ext cx="1691189" cy="1408339"/>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Pooled Account Trust</a:t>
          </a:r>
        </a:p>
      </dsp:txBody>
      <dsp:txXfrm>
        <a:off x="1806072" y="3108983"/>
        <a:ext cx="1608691" cy="1325841"/>
      </dsp:txXfrm>
    </dsp:sp>
    <dsp:sp modelId="{DD699CD0-6097-4BDC-A920-9A38268125B3}">
      <dsp:nvSpPr>
        <dsp:cNvPr id="0" name=""/>
        <dsp:cNvSpPr/>
      </dsp:nvSpPr>
      <dsp:spPr>
        <a:xfrm>
          <a:off x="3598072" y="1535176"/>
          <a:ext cx="3453409" cy="1408339"/>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rPr>
            <a:t>Benefits Access</a:t>
          </a:r>
        </a:p>
      </dsp:txBody>
      <dsp:txXfrm>
        <a:off x="3639321" y="1576425"/>
        <a:ext cx="3370911" cy="1325841"/>
      </dsp:txXfrm>
    </dsp:sp>
    <dsp:sp modelId="{4836301F-3938-43DE-9691-0704D95CE677}">
      <dsp:nvSpPr>
        <dsp:cNvPr id="0" name=""/>
        <dsp:cNvSpPr/>
      </dsp:nvSpPr>
      <dsp:spPr>
        <a:xfrm>
          <a:off x="3598072" y="3067734"/>
          <a:ext cx="1691189" cy="1408339"/>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SNAP Benefits Education</a:t>
          </a:r>
        </a:p>
      </dsp:txBody>
      <dsp:txXfrm>
        <a:off x="3639321" y="3108983"/>
        <a:ext cx="1608691" cy="1325841"/>
      </dsp:txXfrm>
    </dsp:sp>
    <dsp:sp modelId="{6D5FFDE9-FE7E-4A23-A707-A64D5765B24A}">
      <dsp:nvSpPr>
        <dsp:cNvPr id="0" name=""/>
        <dsp:cNvSpPr/>
      </dsp:nvSpPr>
      <dsp:spPr>
        <a:xfrm>
          <a:off x="5360292" y="3067734"/>
          <a:ext cx="1691189" cy="1408339"/>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Application Assistance</a:t>
          </a:r>
        </a:p>
      </dsp:txBody>
      <dsp:txXfrm>
        <a:off x="5401541" y="3108983"/>
        <a:ext cx="1608691" cy="1325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7F0D9-0279-41EC-B450-1F95DC9CACCD}">
      <dsp:nvSpPr>
        <dsp:cNvPr id="0" name=""/>
        <dsp:cNvSpPr/>
      </dsp:nvSpPr>
      <dsp:spPr>
        <a:xfrm>
          <a:off x="0" y="0"/>
          <a:ext cx="3981157" cy="4703368"/>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US" sz="2400" kern="1200" dirty="0"/>
            <a:t>SNAP Household ?</a:t>
          </a:r>
        </a:p>
        <a:p>
          <a:pPr marL="171450" lvl="1" indent="-171450" algn="l" defTabSz="800100">
            <a:lnSpc>
              <a:spcPct val="90000"/>
            </a:lnSpc>
            <a:spcBef>
              <a:spcPct val="0"/>
            </a:spcBef>
            <a:spcAft>
              <a:spcPct val="15000"/>
            </a:spcAft>
            <a:buChar char="•"/>
          </a:pPr>
          <a:r>
            <a:rPr lang="en-US" sz="1800" kern="1200" dirty="0"/>
            <a:t>Generally, everyone who live together and purchases and prepares meals together is considered a household for SNAP</a:t>
          </a:r>
        </a:p>
        <a:p>
          <a:pPr marL="114300" lvl="1" indent="-114300" algn="l" defTabSz="666750">
            <a:lnSpc>
              <a:spcPct val="90000"/>
            </a:lnSpc>
            <a:spcBef>
              <a:spcPct val="0"/>
            </a:spcBef>
            <a:spcAft>
              <a:spcPct val="15000"/>
            </a:spcAft>
            <a:buChar char="•"/>
          </a:pPr>
          <a:endParaRPr lang="en-US" sz="1500" kern="1200" dirty="0"/>
        </a:p>
      </dsp:txBody>
      <dsp:txXfrm>
        <a:off x="0" y="1881347"/>
        <a:ext cx="3981157" cy="1881347"/>
      </dsp:txXfrm>
    </dsp:sp>
    <dsp:sp modelId="{EC82D2FC-B35E-403B-BCBB-7F47118F3272}">
      <dsp:nvSpPr>
        <dsp:cNvPr id="0" name=""/>
        <dsp:cNvSpPr/>
      </dsp:nvSpPr>
      <dsp:spPr>
        <a:xfrm>
          <a:off x="198351" y="284238"/>
          <a:ext cx="1566221" cy="15662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1B63-874D-494A-B96D-7F6591CA43BE}">
      <dsp:nvSpPr>
        <dsp:cNvPr id="0" name=""/>
        <dsp:cNvSpPr/>
      </dsp:nvSpPr>
      <dsp:spPr>
        <a:xfrm flipV="1">
          <a:off x="91084" y="3933885"/>
          <a:ext cx="3662664" cy="149383"/>
        </a:xfrm>
        <a:prstGeom prs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7F0D9-0279-41EC-B450-1F95DC9CACCD}">
      <dsp:nvSpPr>
        <dsp:cNvPr id="0" name=""/>
        <dsp:cNvSpPr/>
      </dsp:nvSpPr>
      <dsp:spPr>
        <a:xfrm>
          <a:off x="0" y="0"/>
          <a:ext cx="2100156" cy="47448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a:t>Household</a:t>
          </a:r>
        </a:p>
        <a:p>
          <a:pPr marL="171450" lvl="1" indent="-171450" algn="l" defTabSz="755650">
            <a:lnSpc>
              <a:spcPct val="90000"/>
            </a:lnSpc>
            <a:spcBef>
              <a:spcPct val="0"/>
            </a:spcBef>
            <a:spcAft>
              <a:spcPct val="15000"/>
            </a:spcAft>
            <a:buChar char="•"/>
          </a:pPr>
          <a:r>
            <a:rPr lang="en-US" sz="1700" kern="1200" dirty="0"/>
            <a:t>Who applies for food assistance together?</a:t>
          </a:r>
        </a:p>
      </dsp:txBody>
      <dsp:txXfrm>
        <a:off x="0" y="1897938"/>
        <a:ext cx="2100156" cy="1897938"/>
      </dsp:txXfrm>
    </dsp:sp>
    <dsp:sp modelId="{EC82D2FC-B35E-403B-BCBB-7F47118F3272}">
      <dsp:nvSpPr>
        <dsp:cNvPr id="0" name=""/>
        <dsp:cNvSpPr/>
      </dsp:nvSpPr>
      <dsp:spPr>
        <a:xfrm>
          <a:off x="260060" y="284690"/>
          <a:ext cx="1580034" cy="1580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1B63-874D-494A-B96D-7F6591CA43BE}">
      <dsp:nvSpPr>
        <dsp:cNvPr id="0" name=""/>
        <dsp:cNvSpPr/>
      </dsp:nvSpPr>
      <dsp:spPr>
        <a:xfrm flipV="1">
          <a:off x="48049" y="3968578"/>
          <a:ext cx="1932143" cy="150701"/>
        </a:xfrm>
        <a:prstGeom prs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4C893-729B-47EF-9830-FB3C75D34D48}">
      <dsp:nvSpPr>
        <dsp:cNvPr id="0" name=""/>
        <dsp:cNvSpPr/>
      </dsp:nvSpPr>
      <dsp:spPr>
        <a:xfrm>
          <a:off x="0" y="60320"/>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Bank/Credit Union Accounts</a:t>
          </a:r>
        </a:p>
      </dsp:txBody>
      <dsp:txXfrm>
        <a:off x="0" y="60320"/>
        <a:ext cx="2427676" cy="1456606"/>
      </dsp:txXfrm>
    </dsp:sp>
    <dsp:sp modelId="{418DEA0A-53D4-4F5C-B457-491E8277D0C3}">
      <dsp:nvSpPr>
        <dsp:cNvPr id="0" name=""/>
        <dsp:cNvSpPr/>
      </dsp:nvSpPr>
      <dsp:spPr>
        <a:xfrm>
          <a:off x="2670444" y="60320"/>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Trust/Annuity</a:t>
          </a:r>
        </a:p>
      </dsp:txBody>
      <dsp:txXfrm>
        <a:off x="2670444" y="60320"/>
        <a:ext cx="2427676" cy="1456606"/>
      </dsp:txXfrm>
    </dsp:sp>
    <dsp:sp modelId="{C21C02D0-560B-468F-9CF7-1AF06D054128}">
      <dsp:nvSpPr>
        <dsp:cNvPr id="0" name=""/>
        <dsp:cNvSpPr/>
      </dsp:nvSpPr>
      <dsp:spPr>
        <a:xfrm>
          <a:off x="5340889" y="60320"/>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Retirement: IRA/401k</a:t>
          </a:r>
        </a:p>
      </dsp:txBody>
      <dsp:txXfrm>
        <a:off x="5340889" y="60320"/>
        <a:ext cx="2427676" cy="1456606"/>
      </dsp:txXfrm>
    </dsp:sp>
    <dsp:sp modelId="{29D7FA7D-6E78-4CA1-B290-E12708A9B640}">
      <dsp:nvSpPr>
        <dsp:cNvPr id="0" name=""/>
        <dsp:cNvSpPr/>
      </dsp:nvSpPr>
      <dsp:spPr>
        <a:xfrm>
          <a:off x="0" y="1759694"/>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Stocks/Bonds</a:t>
          </a:r>
        </a:p>
      </dsp:txBody>
      <dsp:txXfrm>
        <a:off x="0" y="1759694"/>
        <a:ext cx="2427676" cy="1456606"/>
      </dsp:txXfrm>
    </dsp:sp>
    <dsp:sp modelId="{AE248429-DA33-4825-B7FD-58AEFB609013}">
      <dsp:nvSpPr>
        <dsp:cNvPr id="0" name=""/>
        <dsp:cNvSpPr/>
      </dsp:nvSpPr>
      <dsp:spPr>
        <a:xfrm>
          <a:off x="2670444" y="1759694"/>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Life Insurance</a:t>
          </a:r>
        </a:p>
      </dsp:txBody>
      <dsp:txXfrm>
        <a:off x="2670444" y="1759694"/>
        <a:ext cx="2427676" cy="1456606"/>
      </dsp:txXfrm>
    </dsp:sp>
    <dsp:sp modelId="{1ADEEF82-2B10-4534-A630-CFBA7231EFF5}">
      <dsp:nvSpPr>
        <dsp:cNvPr id="0" name=""/>
        <dsp:cNvSpPr/>
      </dsp:nvSpPr>
      <dsp:spPr>
        <a:xfrm>
          <a:off x="5340889" y="1759694"/>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Property</a:t>
          </a:r>
        </a:p>
      </dsp:txBody>
      <dsp:txXfrm>
        <a:off x="5340889" y="1759694"/>
        <a:ext cx="2427676" cy="1456606"/>
      </dsp:txXfrm>
    </dsp:sp>
    <dsp:sp modelId="{B6B9897E-5C7A-4C60-8035-4C931C716416}">
      <dsp:nvSpPr>
        <dsp:cNvPr id="0" name=""/>
        <dsp:cNvSpPr/>
      </dsp:nvSpPr>
      <dsp:spPr>
        <a:xfrm>
          <a:off x="0" y="3459068"/>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Burial Plot/Funeral Contract</a:t>
          </a:r>
        </a:p>
      </dsp:txBody>
      <dsp:txXfrm>
        <a:off x="0" y="3459068"/>
        <a:ext cx="2427676" cy="1456606"/>
      </dsp:txXfrm>
    </dsp:sp>
    <dsp:sp modelId="{1EAD0ED3-5C05-41E3-A50D-52FBF413DBB3}">
      <dsp:nvSpPr>
        <dsp:cNvPr id="0" name=""/>
        <dsp:cNvSpPr/>
      </dsp:nvSpPr>
      <dsp:spPr>
        <a:xfrm>
          <a:off x="2670444" y="3459068"/>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Vehicles</a:t>
          </a:r>
        </a:p>
      </dsp:txBody>
      <dsp:txXfrm>
        <a:off x="2670444" y="3459068"/>
        <a:ext cx="2427676" cy="1456606"/>
      </dsp:txXfrm>
    </dsp:sp>
    <dsp:sp modelId="{A6D4F24B-F213-4721-8841-6666BB081BFB}">
      <dsp:nvSpPr>
        <dsp:cNvPr id="0" name=""/>
        <dsp:cNvSpPr/>
      </dsp:nvSpPr>
      <dsp:spPr>
        <a:xfrm>
          <a:off x="5340889" y="3459068"/>
          <a:ext cx="2427676" cy="14566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$15,000 limit increased on 12/1/19 ($5,000)</a:t>
          </a:r>
        </a:p>
      </dsp:txBody>
      <dsp:txXfrm>
        <a:off x="5340889" y="3459068"/>
        <a:ext cx="2427676" cy="1456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F960-B295-43E4-8CEA-1BED13636CB7}">
      <dsp:nvSpPr>
        <dsp:cNvPr id="0" name=""/>
        <dsp:cNvSpPr/>
      </dsp:nvSpPr>
      <dsp:spPr>
        <a:xfrm>
          <a:off x="0" y="0"/>
          <a:ext cx="2207025" cy="47448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a:t>Income</a:t>
          </a:r>
        </a:p>
        <a:p>
          <a:pPr marL="171450" lvl="1" indent="-171450" algn="l" defTabSz="755650">
            <a:lnSpc>
              <a:spcPct val="90000"/>
            </a:lnSpc>
            <a:spcBef>
              <a:spcPct val="0"/>
            </a:spcBef>
            <a:spcAft>
              <a:spcPct val="15000"/>
            </a:spcAft>
            <a:buChar char="•"/>
          </a:pPr>
          <a:r>
            <a:rPr lang="en-US" sz="1700" kern="1200" dirty="0"/>
            <a:t>What are the income limits?</a:t>
          </a:r>
        </a:p>
        <a:p>
          <a:pPr marL="171450" lvl="1" indent="-171450" algn="l" defTabSz="755650">
            <a:lnSpc>
              <a:spcPct val="90000"/>
            </a:lnSpc>
            <a:spcBef>
              <a:spcPct val="0"/>
            </a:spcBef>
            <a:spcAft>
              <a:spcPct val="15000"/>
            </a:spcAft>
            <a:buChar char="•"/>
          </a:pPr>
          <a:r>
            <a:rPr lang="en-US" sz="1700" kern="1200" dirty="0"/>
            <a:t>Gross Income vs. Net Income</a:t>
          </a:r>
        </a:p>
      </dsp:txBody>
      <dsp:txXfrm>
        <a:off x="0" y="1897938"/>
        <a:ext cx="2207025" cy="1897938"/>
      </dsp:txXfrm>
    </dsp:sp>
    <dsp:sp modelId="{96A502B0-8960-4075-8C4F-5BC5AA921C5C}">
      <dsp:nvSpPr>
        <dsp:cNvPr id="0" name=""/>
        <dsp:cNvSpPr/>
      </dsp:nvSpPr>
      <dsp:spPr>
        <a:xfrm>
          <a:off x="313495" y="284690"/>
          <a:ext cx="1580034" cy="1580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1B63-874D-494A-B96D-7F6591CA43BE}">
      <dsp:nvSpPr>
        <dsp:cNvPr id="0" name=""/>
        <dsp:cNvSpPr/>
      </dsp:nvSpPr>
      <dsp:spPr>
        <a:xfrm flipV="1">
          <a:off x="50494" y="3968578"/>
          <a:ext cx="2030463" cy="150701"/>
        </a:xfrm>
        <a:prstGeom prs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F960-B295-43E4-8CEA-1BED13636CB7}">
      <dsp:nvSpPr>
        <dsp:cNvPr id="0" name=""/>
        <dsp:cNvSpPr/>
      </dsp:nvSpPr>
      <dsp:spPr>
        <a:xfrm>
          <a:off x="0" y="0"/>
          <a:ext cx="2207025" cy="47448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en-US" sz="2300" kern="1200" dirty="0"/>
            <a:t>Gross Income</a:t>
          </a:r>
        </a:p>
        <a:p>
          <a:pPr marL="171450" lvl="1" indent="-171450" algn="l" defTabSz="800100">
            <a:lnSpc>
              <a:spcPct val="90000"/>
            </a:lnSpc>
            <a:spcBef>
              <a:spcPct val="0"/>
            </a:spcBef>
            <a:spcAft>
              <a:spcPct val="15000"/>
            </a:spcAft>
            <a:buChar char="•"/>
          </a:pPr>
          <a:r>
            <a:rPr lang="en-US" sz="1800" kern="1200" dirty="0"/>
            <a:t>What type of income?</a:t>
          </a:r>
        </a:p>
        <a:p>
          <a:pPr marL="171450" lvl="1" indent="-171450" algn="l" defTabSz="800100">
            <a:lnSpc>
              <a:spcPct val="90000"/>
            </a:lnSpc>
            <a:spcBef>
              <a:spcPct val="0"/>
            </a:spcBef>
            <a:spcAft>
              <a:spcPct val="15000"/>
            </a:spcAft>
            <a:buChar char="•"/>
          </a:pPr>
          <a:endParaRPr lang="en-US" sz="1800" kern="1200" dirty="0"/>
        </a:p>
      </dsp:txBody>
      <dsp:txXfrm>
        <a:off x="0" y="1897938"/>
        <a:ext cx="2207025" cy="1897938"/>
      </dsp:txXfrm>
    </dsp:sp>
    <dsp:sp modelId="{96A502B0-8960-4075-8C4F-5BC5AA921C5C}">
      <dsp:nvSpPr>
        <dsp:cNvPr id="0" name=""/>
        <dsp:cNvSpPr/>
      </dsp:nvSpPr>
      <dsp:spPr>
        <a:xfrm>
          <a:off x="313495" y="284690"/>
          <a:ext cx="1580034" cy="1580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1B63-874D-494A-B96D-7F6591CA43BE}">
      <dsp:nvSpPr>
        <dsp:cNvPr id="0" name=""/>
        <dsp:cNvSpPr/>
      </dsp:nvSpPr>
      <dsp:spPr>
        <a:xfrm flipV="1">
          <a:off x="50494" y="3968578"/>
          <a:ext cx="2030463" cy="150701"/>
        </a:xfrm>
        <a:prstGeom prs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F960-B295-43E4-8CEA-1BED13636CB7}">
      <dsp:nvSpPr>
        <dsp:cNvPr id="0" name=""/>
        <dsp:cNvSpPr/>
      </dsp:nvSpPr>
      <dsp:spPr>
        <a:xfrm>
          <a:off x="0" y="0"/>
          <a:ext cx="2207025" cy="474484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1">
          <a:noAutofit/>
        </a:bodyPr>
        <a:lstStyle/>
        <a:p>
          <a:pPr marL="0" lvl="0" indent="0" algn="l" defTabSz="1111250">
            <a:lnSpc>
              <a:spcPct val="90000"/>
            </a:lnSpc>
            <a:spcBef>
              <a:spcPct val="0"/>
            </a:spcBef>
            <a:spcAft>
              <a:spcPct val="35000"/>
            </a:spcAft>
            <a:buNone/>
          </a:pPr>
          <a:r>
            <a:rPr lang="en-US" sz="2500" kern="1200" dirty="0"/>
            <a:t>Income</a:t>
          </a:r>
        </a:p>
        <a:p>
          <a:pPr marL="228600" lvl="1" indent="-228600" algn="l" defTabSz="889000">
            <a:lnSpc>
              <a:spcPct val="90000"/>
            </a:lnSpc>
            <a:spcBef>
              <a:spcPct val="0"/>
            </a:spcBef>
            <a:spcAft>
              <a:spcPct val="15000"/>
            </a:spcAft>
            <a:buChar char="•"/>
          </a:pPr>
          <a:r>
            <a:rPr lang="en-US" sz="2000" kern="1200" dirty="0"/>
            <a:t>Allowable Deductions?  </a:t>
          </a:r>
        </a:p>
        <a:p>
          <a:pPr marL="228600" lvl="1" indent="-228600" algn="l" defTabSz="889000">
            <a:lnSpc>
              <a:spcPct val="90000"/>
            </a:lnSpc>
            <a:spcBef>
              <a:spcPct val="0"/>
            </a:spcBef>
            <a:spcAft>
              <a:spcPct val="15000"/>
            </a:spcAft>
            <a:buChar char="•"/>
          </a:pPr>
          <a:endParaRPr lang="en-US" sz="2000" kern="1200" dirty="0"/>
        </a:p>
      </dsp:txBody>
      <dsp:txXfrm>
        <a:off x="0" y="1897938"/>
        <a:ext cx="2207025" cy="1897938"/>
      </dsp:txXfrm>
    </dsp:sp>
    <dsp:sp modelId="{96A502B0-8960-4075-8C4F-5BC5AA921C5C}">
      <dsp:nvSpPr>
        <dsp:cNvPr id="0" name=""/>
        <dsp:cNvSpPr/>
      </dsp:nvSpPr>
      <dsp:spPr>
        <a:xfrm>
          <a:off x="313495" y="284690"/>
          <a:ext cx="1580034" cy="1580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1B63-874D-494A-B96D-7F6591CA43BE}">
      <dsp:nvSpPr>
        <dsp:cNvPr id="0" name=""/>
        <dsp:cNvSpPr/>
      </dsp:nvSpPr>
      <dsp:spPr>
        <a:xfrm flipV="1">
          <a:off x="50494" y="3968578"/>
          <a:ext cx="2030463" cy="150701"/>
        </a:xfrm>
        <a:prstGeom prs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8F9B4-D0CE-4223-8EB8-E67B65D3F5C4}">
      <dsp:nvSpPr>
        <dsp:cNvPr id="0" name=""/>
        <dsp:cNvSpPr/>
      </dsp:nvSpPr>
      <dsp:spPr>
        <a:xfrm>
          <a:off x="1466136" y="0"/>
          <a:ext cx="4951338" cy="495133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MDHHS</a:t>
          </a:r>
        </a:p>
      </dsp:txBody>
      <dsp:txXfrm>
        <a:off x="3013429" y="247566"/>
        <a:ext cx="1856751" cy="495133"/>
      </dsp:txXfrm>
    </dsp:sp>
    <dsp:sp modelId="{255B95D6-4BA1-4BE6-98F6-1764C313B0BA}">
      <dsp:nvSpPr>
        <dsp:cNvPr id="0" name=""/>
        <dsp:cNvSpPr/>
      </dsp:nvSpPr>
      <dsp:spPr>
        <a:xfrm>
          <a:off x="1837486" y="742700"/>
          <a:ext cx="4208637" cy="4208637"/>
        </a:xfrm>
        <a:prstGeom prst="ellipse">
          <a:avLst/>
        </a:prstGeom>
        <a:solidFill>
          <a:schemeClr val="accent2">
            <a:shade val="80000"/>
            <a:hueOff val="21774"/>
            <a:satOff val="-10963"/>
            <a:lumOff val="8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Network Partners</a:t>
          </a:r>
        </a:p>
      </dsp:txBody>
      <dsp:txXfrm>
        <a:off x="3034318" y="984697"/>
        <a:ext cx="1814974" cy="483993"/>
      </dsp:txXfrm>
    </dsp:sp>
    <dsp:sp modelId="{B7953B10-F1E8-4937-BB4A-E790AC75C2CF}">
      <dsp:nvSpPr>
        <dsp:cNvPr id="0" name=""/>
        <dsp:cNvSpPr/>
      </dsp:nvSpPr>
      <dsp:spPr>
        <a:xfrm>
          <a:off x="2208837" y="1485401"/>
          <a:ext cx="3465936" cy="3465936"/>
        </a:xfrm>
        <a:prstGeom prst="ellipse">
          <a:avLst/>
        </a:prstGeom>
        <a:solidFill>
          <a:schemeClr val="accent2">
            <a:shade val="80000"/>
            <a:hueOff val="43548"/>
            <a:satOff val="-21926"/>
            <a:lumOff val="17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Network Specialists</a:t>
          </a:r>
        </a:p>
      </dsp:txBody>
      <dsp:txXfrm>
        <a:off x="3044994" y="1724551"/>
        <a:ext cx="1793622" cy="478299"/>
      </dsp:txXfrm>
    </dsp:sp>
    <dsp:sp modelId="{23C29E9C-80A6-4C81-94DC-70BF3078B0C4}">
      <dsp:nvSpPr>
        <dsp:cNvPr id="0" name=""/>
        <dsp:cNvSpPr/>
      </dsp:nvSpPr>
      <dsp:spPr>
        <a:xfrm>
          <a:off x="2580187" y="2228102"/>
          <a:ext cx="2723235" cy="2723235"/>
        </a:xfrm>
        <a:prstGeom prst="ellipse">
          <a:avLst/>
        </a:prstGeom>
        <a:solidFill>
          <a:schemeClr val="accent2">
            <a:shade val="80000"/>
            <a:hueOff val="65322"/>
            <a:satOff val="-32888"/>
            <a:lumOff val="25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Application Assistants</a:t>
          </a:r>
        </a:p>
      </dsp:txBody>
      <dsp:txXfrm>
        <a:off x="3206531" y="2473193"/>
        <a:ext cx="1470547" cy="490182"/>
      </dsp:txXfrm>
    </dsp:sp>
    <dsp:sp modelId="{61B43E54-1598-4347-8353-45B535F9A0B7}">
      <dsp:nvSpPr>
        <dsp:cNvPr id="0" name=""/>
        <dsp:cNvSpPr/>
      </dsp:nvSpPr>
      <dsp:spPr>
        <a:xfrm>
          <a:off x="2951537" y="2970802"/>
          <a:ext cx="1980535" cy="1980535"/>
        </a:xfrm>
        <a:prstGeom prst="ellipse">
          <a:avLst/>
        </a:prstGeom>
        <a:solidFill>
          <a:schemeClr val="accent2">
            <a:shade val="80000"/>
            <a:hueOff val="87096"/>
            <a:satOff val="-43851"/>
            <a:lumOff val="34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MiCAFE Network</a:t>
          </a:r>
        </a:p>
      </dsp:txBody>
      <dsp:txXfrm>
        <a:off x="3241580" y="3465936"/>
        <a:ext cx="1400449" cy="9902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9E0A8FC2-D8DF-4887-BC6D-FF90031FDF64}" type="datetimeFigureOut">
              <a:rPr lang="en-US" smtClean="0"/>
              <a:t>4/26/2022</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37498BF3-8064-436A-A42F-D7E42467E624}" type="slidenum">
              <a:rPr lang="en-US" smtClean="0"/>
              <a:t>‹#›</a:t>
            </a:fld>
            <a:endParaRPr lang="en-US" dirty="0"/>
          </a:p>
        </p:txBody>
      </p:sp>
    </p:spTree>
    <p:extLst>
      <p:ext uri="{BB962C8B-B14F-4D97-AF65-F5344CB8AC3E}">
        <p14:creationId xmlns:p14="http://schemas.microsoft.com/office/powerpoint/2010/main" val="24356149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13C1995-3590-47AE-9883-3D0CD8A56A37}" type="datetimeFigureOut">
              <a:rPr lang="en-US" smtClean="0"/>
              <a:t>4/26/2022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3F92B0A-1AB1-47EE-80B3-8E74FDBCCE13}" type="slidenum">
              <a:rPr lang="en-US" smtClean="0"/>
              <a:t>‹#›</a:t>
            </a:fld>
            <a:endParaRPr lang="en-US" dirty="0"/>
          </a:p>
        </p:txBody>
      </p:sp>
    </p:spTree>
    <p:extLst>
      <p:ext uri="{BB962C8B-B14F-4D97-AF65-F5344CB8AC3E}">
        <p14:creationId xmlns:p14="http://schemas.microsoft.com/office/powerpoint/2010/main" val="25881335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034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5246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6100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26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520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496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49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E9FBAF0-4C9E-4B5A-AC40-BC9728EE8D1B}" type="slidenum">
              <a:rPr lang="en-US" smtClean="0"/>
              <a:t>2</a:t>
            </a:fld>
            <a:endParaRPr lang="en-US"/>
          </a:p>
        </p:txBody>
      </p:sp>
    </p:spTree>
    <p:extLst>
      <p:ext uri="{BB962C8B-B14F-4D97-AF65-F5344CB8AC3E}">
        <p14:creationId xmlns:p14="http://schemas.microsoft.com/office/powerpoint/2010/main" val="407935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511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3553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737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42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2776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9794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36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008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09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ABB37-88FA-48EE-8545-A7E869ADF371}" type="slidenum">
              <a:rPr lang="en-US" smtClean="0"/>
              <a:t>3</a:t>
            </a:fld>
            <a:endParaRPr lang="en-US"/>
          </a:p>
        </p:txBody>
      </p:sp>
    </p:spTree>
    <p:extLst>
      <p:ext uri="{BB962C8B-B14F-4D97-AF65-F5344CB8AC3E}">
        <p14:creationId xmlns:p14="http://schemas.microsoft.com/office/powerpoint/2010/main" val="2523718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3767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ABB37-88FA-48EE-8545-A7E869ADF371}" type="slidenum">
              <a:rPr lang="en-US" smtClean="0"/>
              <a:t>31</a:t>
            </a:fld>
            <a:endParaRPr lang="en-US"/>
          </a:p>
        </p:txBody>
      </p:sp>
    </p:spTree>
    <p:extLst>
      <p:ext uri="{BB962C8B-B14F-4D97-AF65-F5344CB8AC3E}">
        <p14:creationId xmlns:p14="http://schemas.microsoft.com/office/powerpoint/2010/main" val="3630802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ABB37-88FA-48EE-8545-A7E869ADF371}" type="slidenum">
              <a:rPr lang="en-US" smtClean="0"/>
              <a:t>32</a:t>
            </a:fld>
            <a:endParaRPr lang="en-US"/>
          </a:p>
        </p:txBody>
      </p:sp>
    </p:spTree>
    <p:extLst>
      <p:ext uri="{BB962C8B-B14F-4D97-AF65-F5344CB8AC3E}">
        <p14:creationId xmlns:p14="http://schemas.microsoft.com/office/powerpoint/2010/main" val="376491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174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ABB37-88FA-48EE-8545-A7E869ADF371}" type="slidenum">
              <a:rPr lang="en-US" smtClean="0"/>
              <a:t>34</a:t>
            </a:fld>
            <a:endParaRPr lang="en-US" dirty="0"/>
          </a:p>
        </p:txBody>
      </p:sp>
    </p:spTree>
    <p:extLst>
      <p:ext uri="{BB962C8B-B14F-4D97-AF65-F5344CB8AC3E}">
        <p14:creationId xmlns:p14="http://schemas.microsoft.com/office/powerpoint/2010/main" val="1545102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E9FBAF0-4C9E-4B5A-AC40-BC9728EE8D1B}" type="slidenum">
              <a:rPr lang="en-US" smtClean="0"/>
              <a:t>35</a:t>
            </a:fld>
            <a:endParaRPr lang="en-US" dirty="0"/>
          </a:p>
        </p:txBody>
      </p:sp>
    </p:spTree>
    <p:extLst>
      <p:ext uri="{BB962C8B-B14F-4D97-AF65-F5344CB8AC3E}">
        <p14:creationId xmlns:p14="http://schemas.microsoft.com/office/powerpoint/2010/main" val="2333424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8F2ABB37-88FA-48EE-8545-A7E869ADF371}" type="slidenum">
              <a:rPr lang="en-US" smtClean="0"/>
              <a:t>36</a:t>
            </a:fld>
            <a:endParaRPr lang="en-US"/>
          </a:p>
        </p:txBody>
      </p:sp>
    </p:spTree>
    <p:extLst>
      <p:ext uri="{BB962C8B-B14F-4D97-AF65-F5344CB8AC3E}">
        <p14:creationId xmlns:p14="http://schemas.microsoft.com/office/powerpoint/2010/main" val="425884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D1204-E2B9-41C7-94CC-7EFA08EE57B4}" type="slidenum">
              <a:rPr lang="en-US"/>
              <a:t>37</a:t>
            </a:fld>
            <a:endParaRPr lang="en-US"/>
          </a:p>
        </p:txBody>
      </p:sp>
    </p:spTree>
    <p:extLst>
      <p:ext uri="{BB962C8B-B14F-4D97-AF65-F5344CB8AC3E}">
        <p14:creationId xmlns:p14="http://schemas.microsoft.com/office/powerpoint/2010/main" val="774326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a:prstGeom prst="rect">
            <a:avLst/>
          </a:prstGeom>
        </p:spPr>
      </p:sp>
      <p:sp>
        <p:nvSpPr>
          <p:cNvPr id="3" name="Notes Placeholder 2"/>
          <p:cNvSpPr>
            <a:spLocks noGrp="1"/>
          </p:cNvSpPr>
          <p:nvPr>
            <p:ph type="body" idx="1"/>
          </p:nvPr>
        </p:nvSpPr>
        <p:spPr>
          <a:xfrm>
            <a:off x="709930" y="4861441"/>
            <a:ext cx="5679440" cy="4605576"/>
          </a:xfrm>
          <a:prstGeom prst="rect">
            <a:avLst/>
          </a:prstGeom>
        </p:spPr>
        <p:txBody>
          <a:bodyPr/>
          <a:lstStyle/>
          <a:p>
            <a:endParaRPr lang="en-US" dirty="0"/>
          </a:p>
        </p:txBody>
      </p:sp>
    </p:spTree>
    <p:extLst>
      <p:ext uri="{BB962C8B-B14F-4D97-AF65-F5344CB8AC3E}">
        <p14:creationId xmlns:p14="http://schemas.microsoft.com/office/powerpoint/2010/main" val="3856336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a:prstGeom prst="rect">
            <a:avLst/>
          </a:prstGeom>
        </p:spPr>
      </p:sp>
      <p:sp>
        <p:nvSpPr>
          <p:cNvPr id="3" name="Notes Placeholder 2"/>
          <p:cNvSpPr>
            <a:spLocks noGrp="1"/>
          </p:cNvSpPr>
          <p:nvPr>
            <p:ph type="body" idx="1"/>
          </p:nvPr>
        </p:nvSpPr>
        <p:spPr>
          <a:xfrm>
            <a:off x="709930" y="4861441"/>
            <a:ext cx="5679440" cy="4605576"/>
          </a:xfrm>
          <a:prstGeom prst="rect">
            <a:avLst/>
          </a:prstGeom>
        </p:spPr>
        <p:txBody>
          <a:bodyPr/>
          <a:lstStyle/>
          <a:p>
            <a:endParaRPr lang="en-US" dirty="0"/>
          </a:p>
        </p:txBody>
      </p:sp>
    </p:spTree>
    <p:extLst>
      <p:ext uri="{BB962C8B-B14F-4D97-AF65-F5344CB8AC3E}">
        <p14:creationId xmlns:p14="http://schemas.microsoft.com/office/powerpoint/2010/main" val="270835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E9FBAF0-4C9E-4B5A-AC40-BC9728EE8D1B}" type="slidenum">
              <a:rPr lang="en-US" smtClean="0"/>
              <a:t>4</a:t>
            </a:fld>
            <a:endParaRPr lang="en-US"/>
          </a:p>
        </p:txBody>
      </p:sp>
    </p:spTree>
    <p:extLst>
      <p:ext uri="{BB962C8B-B14F-4D97-AF65-F5344CB8AC3E}">
        <p14:creationId xmlns:p14="http://schemas.microsoft.com/office/powerpoint/2010/main" val="3208948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3404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0859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1318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2441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276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45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56413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4869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1667628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86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46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427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33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95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49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05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81804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4764684"/>
            <a:ext cx="9144000" cy="734572"/>
          </a:xfrm>
        </p:spPr>
        <p:txBody>
          <a:bodyPr>
            <a:normAutofit/>
          </a:bodyPr>
          <a:lstStyle>
            <a:lvl1pPr marL="0" indent="0" algn="ctr">
              <a:buNone/>
              <a:defRPr sz="48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pic>
        <p:nvPicPr>
          <p:cNvPr id="7" name="Picture 6" descr="A close up of a sign&#10;&#10;Description automatically generated">
            <a:extLst>
              <a:ext uri="{FF2B5EF4-FFF2-40B4-BE49-F238E27FC236}">
                <a16:creationId xmlns:a16="http://schemas.microsoft.com/office/drawing/2014/main" id="{E4087510-9ABC-462C-A908-11D9965860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167" y="1358744"/>
            <a:ext cx="6511659" cy="2773002"/>
          </a:xfrm>
          <a:prstGeom prst="rect">
            <a:avLst/>
          </a:prstGeom>
        </p:spPr>
      </p:pic>
    </p:spTree>
    <p:extLst>
      <p:ext uri="{BB962C8B-B14F-4D97-AF65-F5344CB8AC3E}">
        <p14:creationId xmlns:p14="http://schemas.microsoft.com/office/powerpoint/2010/main" val="24388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11252199" cy="4633910"/>
          </a:xfrm>
          <a:prstGeom prst="rect">
            <a:avLst/>
          </a:prstGeom>
        </p:spPr>
        <p:txBody>
          <a:bodyPr/>
          <a:lstStyle>
            <a:lvl1pPr>
              <a:tabLst>
                <a:tab pos="6729245" algn="r"/>
              </a:tabLst>
              <a:defRPr sz="2400"/>
            </a:lvl1pPr>
            <a:lvl2pPr>
              <a:tabLst>
                <a:tab pos="6729245" algn="r"/>
              </a:tabLst>
              <a:defRPr/>
            </a:lvl2pPr>
            <a:lvl3pPr marL="176396" indent="-176396">
              <a:buFont typeface="Wingdings" panose="05000000000000000000" pitchFamily="2" charset="2"/>
              <a:buChar char="ü"/>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3" hasCustomPrompt="1"/>
          </p:nvPr>
        </p:nvSpPr>
        <p:spPr>
          <a:xfrm>
            <a:off x="499872" y="736690"/>
            <a:ext cx="11252200"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51104" y="274321"/>
            <a:ext cx="11252200" cy="698501"/>
          </a:xfrm>
          <a:prstGeom prst="rect">
            <a:avLst/>
          </a:prstGeom>
        </p:spPr>
        <p:txBody>
          <a:bodyPr vert="horz" lIns="0" tIns="0" rIns="0" bIns="0" rtlCol="0" anchor="t" anchorCtr="0">
            <a:noAutofit/>
          </a:bodyPr>
          <a:lstStyle>
            <a:lvl1pPr>
              <a:defRPr sz="2200">
                <a:latin typeface="+mn-lt"/>
              </a:defRPr>
            </a:lvl1pPr>
          </a:lstStyle>
          <a:p>
            <a:r>
              <a:rPr lang="en-US" noProof="0"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71" y="6317154"/>
            <a:ext cx="1568461" cy="538166"/>
          </a:xfrm>
          <a:prstGeom prst="rect">
            <a:avLst/>
          </a:prstGeom>
        </p:spPr>
      </p:pic>
    </p:spTree>
    <p:extLst>
      <p:ext uri="{BB962C8B-B14F-4D97-AF65-F5344CB8AC3E}">
        <p14:creationId xmlns:p14="http://schemas.microsoft.com/office/powerpoint/2010/main" val="6896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750" y="191095"/>
            <a:ext cx="10047407" cy="850474"/>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219750" y="1392315"/>
            <a:ext cx="10047407" cy="336617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1219750" y="6297188"/>
            <a:ext cx="1594757" cy="365125"/>
          </a:xfrm>
          <a:prstGeom prst="rect">
            <a:avLst/>
          </a:prstGeom>
        </p:spPr>
        <p:txBody>
          <a:bodyPr/>
          <a:lstStyle/>
          <a:p>
            <a:fld id="{8E20E216-FE68-48F4-BD41-FCB634EBE786}" type="slidenum">
              <a:rPr lang="en-US" smtClean="0"/>
              <a:t>‹#›</a:t>
            </a:fld>
            <a:endParaRPr lang="en-US" dirty="0"/>
          </a:p>
        </p:txBody>
      </p:sp>
      <p:pic>
        <p:nvPicPr>
          <p:cNvPr id="6" name="Picture 5" descr="A close up of a sign&#10;&#10;Description automatically generated">
            <a:extLst>
              <a:ext uri="{FF2B5EF4-FFF2-40B4-BE49-F238E27FC236}">
                <a16:creationId xmlns:a16="http://schemas.microsoft.com/office/drawing/2014/main" id="{11B22405-76B4-4B10-971C-FE09A9BF5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21" y="5955957"/>
            <a:ext cx="1669473" cy="710948"/>
          </a:xfrm>
          <a:prstGeom prst="rect">
            <a:avLst/>
          </a:prstGeom>
        </p:spPr>
      </p:pic>
    </p:spTree>
    <p:extLst>
      <p:ext uri="{BB962C8B-B14F-4D97-AF65-F5344CB8AC3E}">
        <p14:creationId xmlns:p14="http://schemas.microsoft.com/office/powerpoint/2010/main" val="133961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961" y="174174"/>
            <a:ext cx="10288444" cy="907205"/>
          </a:xfrm>
          <a:prstGeom prst="rect">
            <a:avLst/>
          </a:prstGeom>
        </p:spPr>
        <p:txBody>
          <a:bodyPr vert="horz">
            <a:normAutofit/>
          </a:bodyPr>
          <a:lstStyle>
            <a:lvl1pPr algn="l">
              <a:defRPr sz="24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of Slide</a:t>
            </a:r>
          </a:p>
        </p:txBody>
      </p:sp>
      <p:sp>
        <p:nvSpPr>
          <p:cNvPr id="7" name="Text Placeholder 6"/>
          <p:cNvSpPr>
            <a:spLocks noGrp="1"/>
          </p:cNvSpPr>
          <p:nvPr>
            <p:ph type="body" sz="quarter" idx="10"/>
          </p:nvPr>
        </p:nvSpPr>
        <p:spPr>
          <a:xfrm>
            <a:off x="1293961" y="1636894"/>
            <a:ext cx="10288439" cy="4167481"/>
          </a:xfrm>
          <a:prstGeom prst="rect">
            <a:avLst/>
          </a:prstGeom>
        </p:spPr>
        <p:txBody>
          <a:bodyPr vert="horz">
            <a:normAutofit/>
          </a:bodyPr>
          <a:lstStyle>
            <a:lvl1pPr>
              <a:buFont typeface="Wingdings" charset="2"/>
              <a:buChar char="§"/>
              <a:defRPr sz="36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32" indent="-285744">
              <a:buSzPct val="60000"/>
              <a:buFont typeface="Arial" panose="020B0604020202020204" pitchFamily="34" charset="0"/>
              <a:buChar char="►"/>
              <a:defRPr sz="32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57269" indent="-342891">
              <a:buFont typeface="Arial" panose="020B0604020202020204" pitchFamily="34" charset="0"/>
              <a:buChar char="•"/>
              <a:defRPr sz="28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buSzPct val="80000"/>
              <a:buFont typeface="Courier New" panose="02070309020205020404" pitchFamily="49" charset="0"/>
              <a:buChar char="o"/>
              <a:defRPr sz="2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a:defRPr sz="20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8C767546-75A8-4F55-A53F-6F0C3298E4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21" y="5955957"/>
            <a:ext cx="1669473" cy="710948"/>
          </a:xfrm>
          <a:prstGeom prst="rect">
            <a:avLst/>
          </a:prstGeom>
        </p:spPr>
      </p:pic>
    </p:spTree>
    <p:extLst>
      <p:ext uri="{BB962C8B-B14F-4D97-AF65-F5344CB8AC3E}">
        <p14:creationId xmlns:p14="http://schemas.microsoft.com/office/powerpoint/2010/main" val="24637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close up of a sign&#10;&#10;Description automatically generated">
            <a:extLst>
              <a:ext uri="{FF2B5EF4-FFF2-40B4-BE49-F238E27FC236}">
                <a16:creationId xmlns:a16="http://schemas.microsoft.com/office/drawing/2014/main" id="{A30C0AAF-0216-437A-ACAD-75DCB8A6B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21" y="5955957"/>
            <a:ext cx="1669473" cy="710948"/>
          </a:xfrm>
          <a:prstGeom prst="rect">
            <a:avLst/>
          </a:prstGeom>
        </p:spPr>
      </p:pic>
    </p:spTree>
    <p:extLst>
      <p:ext uri="{BB962C8B-B14F-4D97-AF65-F5344CB8AC3E}">
        <p14:creationId xmlns:p14="http://schemas.microsoft.com/office/powerpoint/2010/main" val="13298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63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93" y="182563"/>
            <a:ext cx="10498346" cy="1325563"/>
          </a:xfrm>
        </p:spPr>
        <p:txBody>
          <a:bodyPr/>
          <a:lstStyle/>
          <a:p>
            <a:r>
              <a:rPr lang="en-US"/>
              <a:t>Click to edit Master title style</a:t>
            </a:r>
          </a:p>
        </p:txBody>
      </p:sp>
      <p:sp>
        <p:nvSpPr>
          <p:cNvPr id="3" name="Content Placeholder 2"/>
          <p:cNvSpPr>
            <a:spLocks noGrp="1"/>
          </p:cNvSpPr>
          <p:nvPr>
            <p:ph sz="half" idx="1"/>
          </p:nvPr>
        </p:nvSpPr>
        <p:spPr>
          <a:xfrm>
            <a:off x="1096993"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373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67D75-A67F-4A41-8E40-06A6DA2C7944}" type="datetime1">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8EC72-FDC1-4612-8255-B446A05C7076}"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F125E3C6-CDF1-4891-9F32-DDE962855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406" y="5994771"/>
            <a:ext cx="1669473" cy="710948"/>
          </a:xfrm>
          <a:prstGeom prst="rect">
            <a:avLst/>
          </a:prstGeom>
        </p:spPr>
      </p:pic>
    </p:spTree>
    <p:extLst>
      <p:ext uri="{BB962C8B-B14F-4D97-AF65-F5344CB8AC3E}">
        <p14:creationId xmlns:p14="http://schemas.microsoft.com/office/powerpoint/2010/main" val="130445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3012" y="268421"/>
            <a:ext cx="10374086"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B437969-72F5-45A8-BEB3-73420FA1EB57}" type="datetime1">
              <a:rPr lang="en-US" smtClean="0"/>
              <a:t>4/26/2022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91857" y="6344818"/>
            <a:ext cx="1594757" cy="365125"/>
          </a:xfrm>
        </p:spPr>
        <p:txBody>
          <a:bodyPr/>
          <a:lstStyle/>
          <a:p>
            <a:fld id="{A4A8EC72-FDC1-4612-8255-B446A05C7076}" type="slidenum">
              <a:rPr lang="en-US" smtClean="0"/>
              <a:t>‹#›</a:t>
            </a:fld>
            <a:endParaRPr lang="en-US"/>
          </a:p>
        </p:txBody>
      </p:sp>
    </p:spTree>
    <p:extLst>
      <p:ext uri="{BB962C8B-B14F-4D97-AF65-F5344CB8AC3E}">
        <p14:creationId xmlns:p14="http://schemas.microsoft.com/office/powerpoint/2010/main" val="354711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spTree>
    <p:extLst>
      <p:ext uri="{BB962C8B-B14F-4D97-AF65-F5344CB8AC3E}">
        <p14:creationId xmlns:p14="http://schemas.microsoft.com/office/powerpoint/2010/main" val="305158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9714" y="365125"/>
            <a:ext cx="10375674" cy="1325563"/>
          </a:xfrm>
        </p:spPr>
        <p:txBody>
          <a:bodyPr/>
          <a:lstStyle/>
          <a:p>
            <a:r>
              <a:rPr lang="en-US"/>
              <a:t>Click to edit Master title style</a:t>
            </a:r>
          </a:p>
        </p:txBody>
      </p:sp>
      <p:sp>
        <p:nvSpPr>
          <p:cNvPr id="3" name="Text Placeholder 2"/>
          <p:cNvSpPr>
            <a:spLocks noGrp="1"/>
          </p:cNvSpPr>
          <p:nvPr>
            <p:ph type="body" idx="1"/>
          </p:nvPr>
        </p:nvSpPr>
        <p:spPr>
          <a:xfrm>
            <a:off x="979714" y="1681163"/>
            <a:ext cx="50178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9714" y="2505075"/>
            <a:ext cx="50178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979714" y="6356350"/>
            <a:ext cx="2601686" cy="365125"/>
          </a:xfrm>
          <a:prstGeom prst="rect">
            <a:avLst/>
          </a:prstGeom>
        </p:spPr>
        <p:txBody>
          <a:bodyPr/>
          <a:lstStyle/>
          <a:p>
            <a:fld id="{8957DF06-58E9-4252-A110-53FDD6C8A176}" type="datetime1">
              <a:rPr lang="en-US" smtClean="0"/>
              <a:t>4/26/2022</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p>
            <a:r>
              <a:rPr lang="en-US" dirty="0"/>
              <a:t>866.400.9164</a:t>
            </a:r>
          </a:p>
        </p:txBody>
      </p:sp>
      <p:sp>
        <p:nvSpPr>
          <p:cNvPr id="12" name="Slide Number Placeholder 5"/>
          <p:cNvSpPr>
            <a:spLocks noGrp="1"/>
          </p:cNvSpPr>
          <p:nvPr>
            <p:ph type="sldNum" sz="quarter" idx="12"/>
          </p:nvPr>
        </p:nvSpPr>
        <p:spPr>
          <a:xfrm>
            <a:off x="8610600" y="6356350"/>
            <a:ext cx="1594757" cy="365125"/>
          </a:xfrm>
          <a:prstGeom prst="rect">
            <a:avLst/>
          </a:prstGeom>
        </p:spPr>
        <p:txBody>
          <a:bodyPr/>
          <a:lstStyle/>
          <a:p>
            <a:fld id="{330EA680-D336-4FF7-8B7A-9848BB0A1C32}" type="slidenum">
              <a:rPr lang="en-US" smtClean="0"/>
              <a:t>‹#›</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spTree>
    <p:extLst>
      <p:ext uri="{BB962C8B-B14F-4D97-AF65-F5344CB8AC3E}">
        <p14:creationId xmlns:p14="http://schemas.microsoft.com/office/powerpoint/2010/main" val="144699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9714" y="18255"/>
            <a:ext cx="1037408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9714" y="1825625"/>
            <a:ext cx="1037408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79714" y="6310312"/>
            <a:ext cx="1594757" cy="365125"/>
          </a:xfrm>
          <a:prstGeom prst="rect">
            <a:avLst/>
          </a:prstGeom>
        </p:spPr>
        <p:txBody>
          <a:bodyPr/>
          <a:lstStyle/>
          <a:p>
            <a:fld id="{8E20E216-FE68-48F4-BD41-FCB634EBE786}" type="slidenum">
              <a:rPr lang="en-US" smtClean="0"/>
              <a:t>‹#›</a:t>
            </a:fld>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spTree>
    <p:extLst>
      <p:ext uri="{BB962C8B-B14F-4D97-AF65-F5344CB8AC3E}">
        <p14:creationId xmlns:p14="http://schemas.microsoft.com/office/powerpoint/2010/main" val="312457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ns.usda.gov/csf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ns.usda.gov/sfmn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fns.usda.gov/tefa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ubleupfoodbucks.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misoap.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55.jpeg"/></Relationships>
</file>

<file path=ppt/slides/_rels/slide4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jpeg"/><Relationship Id="rId7" Type="http://schemas.openxmlformats.org/officeDocument/2006/relationships/image" Target="../media/image64.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13.png"/><Relationship Id="rId9" Type="http://schemas.openxmlformats.org/officeDocument/2006/relationships/image" Target="../media/image66.svg"/></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7.jpeg"/><Relationship Id="rId7" Type="http://schemas.openxmlformats.org/officeDocument/2006/relationships/image" Target="../media/image71.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enefitscheckup.org/getsnap" TargetMode="External"/><Relationship Id="rId2" Type="http://schemas.openxmlformats.org/officeDocument/2006/relationships/hyperlink" Target="http://www.fns.usda.gov/snap" TargetMode="External"/><Relationship Id="rId1" Type="http://schemas.openxmlformats.org/officeDocument/2006/relationships/slideLayout" Target="../slideLayouts/slideLayout2.xml"/><Relationship Id="rId6" Type="http://schemas.openxmlformats.org/officeDocument/2006/relationships/hyperlink" Target="http://www.misoap.org/" TargetMode="External"/><Relationship Id="rId5" Type="http://schemas.openxmlformats.org/officeDocument/2006/relationships/hyperlink" Target="http://www.ncoa.org/resources" TargetMode="External"/><Relationship Id="rId4" Type="http://schemas.openxmlformats.org/officeDocument/2006/relationships/hyperlink" Target="http://www.ncoa.org/SeniorHunge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710D3B-5242-4B26-A66A-34A6A59BB499}"/>
              </a:ext>
            </a:extLst>
          </p:cNvPr>
          <p:cNvSpPr>
            <a:spLocks noGrp="1"/>
          </p:cNvSpPr>
          <p:nvPr>
            <p:ph type="subTitle" idx="1"/>
          </p:nvPr>
        </p:nvSpPr>
        <p:spPr>
          <a:xfrm>
            <a:off x="1523995" y="4764684"/>
            <a:ext cx="10076765" cy="1327644"/>
          </a:xfrm>
        </p:spPr>
        <p:txBody>
          <a:bodyPr>
            <a:normAutofit fontScale="70000" lnSpcReduction="20000"/>
          </a:bodyPr>
          <a:lstStyle/>
          <a:p>
            <a:r>
              <a:rPr lang="en-US" b="1" dirty="0">
                <a:solidFill>
                  <a:srgbClr val="56AE7C"/>
                </a:solidFill>
              </a:rPr>
              <a:t>Food for Thought: </a:t>
            </a:r>
          </a:p>
          <a:p>
            <a:r>
              <a:rPr lang="en-US" b="1" dirty="0">
                <a:solidFill>
                  <a:srgbClr val="56AE7C"/>
                </a:solidFill>
              </a:rPr>
              <a:t>How to Access Food Programs and Benefits</a:t>
            </a:r>
          </a:p>
        </p:txBody>
      </p:sp>
    </p:spTree>
    <p:extLst>
      <p:ext uri="{BB962C8B-B14F-4D97-AF65-F5344CB8AC3E}">
        <p14:creationId xmlns:p14="http://schemas.microsoft.com/office/powerpoint/2010/main" val="2611786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solidFill>
                  <a:srgbClr val="AA191E"/>
                </a:solidFill>
              </a:rPr>
              <a:t>SNAP Eligibility – SDV group composition</a:t>
            </a:r>
          </a:p>
        </p:txBody>
      </p:sp>
      <p:pic>
        <p:nvPicPr>
          <p:cNvPr id="17" name="Picture 2">
            <a:extLst>
              <a:ext uri="{FF2B5EF4-FFF2-40B4-BE49-F238E27FC236}">
                <a16:creationId xmlns:a16="http://schemas.microsoft.com/office/drawing/2014/main"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337" y="1926486"/>
            <a:ext cx="3767137" cy="2351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5C21C3-8F87-45AC-945F-DCA74DD6AE97}"/>
              </a:ext>
            </a:extLst>
          </p:cNvPr>
          <p:cNvSpPr txBox="1"/>
          <p:nvPr/>
        </p:nvSpPr>
        <p:spPr>
          <a:xfrm>
            <a:off x="1219750" y="1926486"/>
            <a:ext cx="6360921" cy="4339650"/>
          </a:xfrm>
          <a:prstGeom prst="rect">
            <a:avLst/>
          </a:prstGeom>
          <a:noFill/>
        </p:spPr>
        <p:txBody>
          <a:bodyPr wrap="square" rtlCol="0">
            <a:spAutoFit/>
          </a:bodyPr>
          <a:lstStyle/>
          <a:p>
            <a:r>
              <a:rPr lang="en-US" sz="2400" b="1" dirty="0">
                <a:solidFill>
                  <a:srgbClr val="AA191E"/>
                </a:solidFill>
                <a:latin typeface="Open Sans" panose="020B0606030504020204" pitchFamily="34" charset="0"/>
                <a:ea typeface="Open Sans" panose="020B0606030504020204" pitchFamily="34" charset="0"/>
                <a:cs typeface="Open Sans" panose="020B0606030504020204" pitchFamily="34" charset="0"/>
              </a:rPr>
              <a:t>130 FPL vs. 200 FPL</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Households with elderly, disabled or veteran members have different income eligibility rules than other households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indent="457200"/>
            <a:r>
              <a:rPr lang="en-US" b="1" dirty="0">
                <a:solidFill>
                  <a:srgbClr val="AA191E"/>
                </a:solidFill>
                <a:latin typeface="Open Sans" panose="020B0606030504020204" pitchFamily="34" charset="0"/>
                <a:ea typeface="Open Sans" panose="020B0606030504020204" pitchFamily="34" charset="0"/>
                <a:cs typeface="Open Sans" panose="020B0606030504020204" pitchFamily="34" charset="0"/>
              </a:rPr>
              <a:t>130%  ($1,396) vs. 200% of FPL ($2,148)</a:t>
            </a:r>
          </a:p>
          <a:p>
            <a:pPr indent="457200"/>
            <a:endParaRPr lang="en-US" b="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Who is considered elderly?</a:t>
            </a:r>
          </a:p>
          <a:p>
            <a:pPr indent="457200"/>
            <a:r>
              <a:rPr lang="en-US" dirty="0">
                <a:latin typeface="Open Sans" panose="020B0606030504020204" pitchFamily="34" charset="0"/>
                <a:ea typeface="Open Sans" panose="020B0606030504020204" pitchFamily="34" charset="0"/>
                <a:cs typeface="Open Sans" panose="020B0606030504020204" pitchFamily="34" charset="0"/>
              </a:rPr>
              <a:t>Those age 60 years or older</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Who is disabled?</a:t>
            </a:r>
          </a:p>
          <a:p>
            <a:pPr marL="457200"/>
            <a:r>
              <a:rPr lang="en-US" dirty="0">
                <a:latin typeface="Open Sans" panose="020B0606030504020204" pitchFamily="34" charset="0"/>
                <a:ea typeface="Open Sans" panose="020B0606030504020204" pitchFamily="34" charset="0"/>
                <a:cs typeface="Open Sans" panose="020B0606030504020204" pitchFamily="34" charset="0"/>
              </a:rPr>
              <a:t>Generally, those who receive Supplemental Security Income (SSI) or Social Security Disability Insurance (SSDI) benefits</a:t>
            </a:r>
          </a:p>
        </p:txBody>
      </p:sp>
    </p:spTree>
    <p:extLst>
      <p:ext uri="{BB962C8B-B14F-4D97-AF65-F5344CB8AC3E}">
        <p14:creationId xmlns:p14="http://schemas.microsoft.com/office/powerpoint/2010/main" val="37428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SNAP Eligibility – Categorically Eligible</a:t>
            </a:r>
          </a:p>
        </p:txBody>
      </p:sp>
      <p:pic>
        <p:nvPicPr>
          <p:cNvPr id="17" name="Picture 2">
            <a:extLst>
              <a:ext uri="{FF2B5EF4-FFF2-40B4-BE49-F238E27FC236}">
                <a16:creationId xmlns:a16="http://schemas.microsoft.com/office/drawing/2014/main"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337" y="1926486"/>
            <a:ext cx="3767137" cy="2351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5C21C3-8F87-45AC-945F-DCA74DD6AE97}"/>
              </a:ext>
            </a:extLst>
          </p:cNvPr>
          <p:cNvSpPr txBox="1"/>
          <p:nvPr/>
        </p:nvSpPr>
        <p:spPr>
          <a:xfrm>
            <a:off x="1219750" y="1720840"/>
            <a:ext cx="6360921" cy="3416320"/>
          </a:xfrm>
          <a:prstGeom prst="rect">
            <a:avLst/>
          </a:prstGeom>
          <a:noFill/>
        </p:spPr>
        <p:txBody>
          <a:bodyPr wrap="square" rtlCol="0">
            <a:spAutoFit/>
          </a:bodyPr>
          <a:lstStyle/>
          <a:p>
            <a:r>
              <a:rPr lang="en-US" altLang="en-US" sz="2400" dirty="0">
                <a:ea typeface="ＭＳ Ｐゴシック" pitchFamily="34" charset="-128"/>
              </a:rPr>
              <a:t>Some applicants are “Categorically Eligible” for SNAP.</a:t>
            </a:r>
          </a:p>
          <a:p>
            <a:pPr marL="692150" indent="-346075">
              <a:buFont typeface="Arial" panose="020B0604020202020204" pitchFamily="34" charset="0"/>
              <a:buChar char="•"/>
            </a:pPr>
            <a:r>
              <a:rPr lang="en-US" altLang="en-US" sz="2400" dirty="0">
                <a:ea typeface="ＭＳ Ｐゴシック" pitchFamily="34" charset="-128"/>
              </a:rPr>
              <a:t>Eligible for means tested program such as </a:t>
            </a:r>
          </a:p>
          <a:p>
            <a:pPr marL="1149350" lvl="1" indent="-346075">
              <a:buFont typeface="Arial" panose="020B0604020202020204" pitchFamily="34" charset="0"/>
              <a:buChar char="•"/>
            </a:pPr>
            <a:r>
              <a:rPr lang="en-US" altLang="en-US" sz="2400" dirty="0">
                <a:ea typeface="ＭＳ Ｐゴシック" pitchFamily="34" charset="-128"/>
              </a:rPr>
              <a:t>Supplemental Security Income (SSI)</a:t>
            </a:r>
          </a:p>
          <a:p>
            <a:pPr marL="1149350" lvl="1" indent="-346075">
              <a:buFont typeface="Arial" panose="020B0604020202020204" pitchFamily="34" charset="0"/>
              <a:buChar char="•"/>
            </a:pPr>
            <a:r>
              <a:rPr lang="en-US" altLang="en-US" sz="2400" dirty="0">
                <a:ea typeface="ＭＳ Ｐゴシック" pitchFamily="34" charset="-128"/>
              </a:rPr>
              <a:t>Temporary Assistance for Needy Families (TANF)</a:t>
            </a:r>
          </a:p>
          <a:p>
            <a:pPr marL="1149350" lvl="1" indent="-346075">
              <a:buFont typeface="Arial" panose="020B0604020202020204" pitchFamily="34" charset="0"/>
              <a:buChar char="•"/>
            </a:pPr>
            <a:r>
              <a:rPr lang="en-US" altLang="en-US" sz="2400" dirty="0">
                <a:ea typeface="ＭＳ Ｐゴシック" pitchFamily="34" charset="-128"/>
              </a:rPr>
              <a:t>Need to complete a SNAP application.</a:t>
            </a:r>
          </a:p>
        </p:txBody>
      </p:sp>
    </p:spTree>
    <p:extLst>
      <p:ext uri="{BB962C8B-B14F-4D97-AF65-F5344CB8AC3E}">
        <p14:creationId xmlns:p14="http://schemas.microsoft.com/office/powerpoint/2010/main" val="7140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15979"/>
            <a:ext cx="10047407" cy="850474"/>
          </a:xfrm>
        </p:spPr>
        <p:txBody>
          <a:bodyPr/>
          <a:lstStyle/>
          <a:p>
            <a:r>
              <a:rPr lang="en-US" dirty="0">
                <a:solidFill>
                  <a:srgbClr val="AA191E"/>
                </a:solidFill>
              </a:rPr>
              <a:t>SNAP Eligibility Overview</a:t>
            </a:r>
          </a:p>
        </p:txBody>
      </p:sp>
      <p:grpSp>
        <p:nvGrpSpPr>
          <p:cNvPr id="41" name="Group 40">
            <a:extLst>
              <a:ext uri="{FF2B5EF4-FFF2-40B4-BE49-F238E27FC236}">
                <a16:creationId xmlns:a16="http://schemas.microsoft.com/office/drawing/2014/main" id="{B3AA12C7-5C3A-493B-A0F3-22FDAD6F9576}"/>
              </a:ext>
            </a:extLst>
          </p:cNvPr>
          <p:cNvGrpSpPr/>
          <p:nvPr/>
        </p:nvGrpSpPr>
        <p:grpSpPr>
          <a:xfrm>
            <a:off x="1235472" y="1404724"/>
            <a:ext cx="1947672" cy="4245786"/>
            <a:chOff x="1220942" y="1446121"/>
            <a:chExt cx="1947672" cy="4245786"/>
          </a:xfrm>
        </p:grpSpPr>
        <p:sp>
          <p:nvSpPr>
            <p:cNvPr id="9" name="Rectangle: Rounded Corners 8">
              <a:extLst>
                <a:ext uri="{FF2B5EF4-FFF2-40B4-BE49-F238E27FC236}">
                  <a16:creationId xmlns:a16="http://schemas.microsoft.com/office/drawing/2014/main" id="{C32A2B83-5340-49AB-B1FB-7A21B6FE821F}"/>
                </a:ext>
              </a:extLst>
            </p:cNvPr>
            <p:cNvSpPr/>
            <p:nvPr/>
          </p:nvSpPr>
          <p:spPr>
            <a:xfrm>
              <a:off x="1220942" y="1446121"/>
              <a:ext cx="1947672" cy="4245786"/>
            </a:xfrm>
            <a:prstGeom prst="roundRect">
              <a:avLst>
                <a:gd name="adj" fmla="val 10000"/>
              </a:avLst>
            </a:prstGeom>
            <a:solidFill>
              <a:srgbClr val="56AE7C"/>
            </a:solidFill>
            <a:scene3d>
              <a:camera prst="orthographicFront"/>
              <a:lightRig rig="threePt" dir="t">
                <a:rot lat="0" lon="0" rev="7500000"/>
              </a:lightRig>
            </a:scene3d>
            <a:sp3d prstMaterial="plastic">
              <a:bevelT w="127000" h="25400" prst="relaxedInset"/>
            </a:sp3d>
          </p:spPr>
          <p:style>
            <a:lnRef idx="0">
              <a:schemeClr val="accent6">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7E3A7E4D-5E0D-4CD5-B29A-D1381925BD66}"/>
                </a:ext>
              </a:extLst>
            </p:cNvPr>
            <p:cNvSpPr txBox="1"/>
            <p:nvPr/>
          </p:nvSpPr>
          <p:spPr>
            <a:xfrm>
              <a:off x="1333954" y="2852977"/>
              <a:ext cx="1769491" cy="215551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Household</a:t>
              </a:r>
            </a:p>
            <a:p>
              <a:pPr marL="114300" lvl="1" indent="-114300" defTabSz="800100">
                <a:lnSpc>
                  <a:spcPct val="90000"/>
                </a:lnSpc>
                <a:spcBef>
                  <a:spcPct val="0"/>
                </a:spcBef>
                <a:spcAft>
                  <a:spcPct val="15000"/>
                </a:spcAft>
                <a:buFont typeface="Arial" panose="020B0604020202020204" pitchFamily="34" charset="0"/>
                <a:buChar char="•"/>
                <a:tabLst>
                  <a:tab pos="1663700" algn="l"/>
                </a:tabLst>
              </a:pPr>
              <a:r>
                <a:rPr lang="en-US" sz="1800" kern="1200" dirty="0">
                  <a:latin typeface="Open Sans" panose="020B0606030504020204" pitchFamily="34" charset="0"/>
                  <a:ea typeface="Open Sans" panose="020B0606030504020204" pitchFamily="34" charset="0"/>
                  <a:cs typeface="Open Sans" panose="020B0606030504020204" pitchFamily="34" charset="0"/>
                </a:rPr>
                <a:t>live together and purchases and </a:t>
              </a:r>
              <a:r>
                <a:rPr lang="en-US" dirty="0">
                  <a:latin typeface="Open Sans" panose="020B0606030504020204" pitchFamily="34" charset="0"/>
                  <a:ea typeface="Open Sans" panose="020B0606030504020204" pitchFamily="34" charset="0"/>
                  <a:cs typeface="Open Sans" panose="020B0606030504020204" pitchFamily="34" charset="0"/>
                </a:rPr>
                <a:t>prepares </a:t>
              </a:r>
              <a:r>
                <a:rPr lang="en-US" sz="1800" kern="1200" dirty="0">
                  <a:latin typeface="Open Sans" panose="020B0606030504020204" pitchFamily="34" charset="0"/>
                  <a:ea typeface="Open Sans" panose="020B0606030504020204" pitchFamily="34" charset="0"/>
                  <a:cs typeface="Open Sans" panose="020B0606030504020204" pitchFamily="34" charset="0"/>
                </a:rPr>
                <a:t>meals together</a:t>
              </a:r>
            </a:p>
          </p:txBody>
        </p:sp>
        <p:pic>
          <p:nvPicPr>
            <p:cNvPr id="22" name="Graphic 21" descr="Man and woman with solid fill">
              <a:extLst>
                <a:ext uri="{FF2B5EF4-FFF2-40B4-BE49-F238E27FC236}">
                  <a16:creationId xmlns:a16="http://schemas.microsoft.com/office/drawing/2014/main" id="{90F7C178-CB44-4EB6-831C-E3768DB85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483" y="1699328"/>
              <a:ext cx="908589" cy="914400"/>
            </a:xfrm>
            <a:prstGeom prst="rect">
              <a:avLst/>
            </a:prstGeom>
          </p:spPr>
        </p:pic>
      </p:grpSp>
      <p:grpSp>
        <p:nvGrpSpPr>
          <p:cNvPr id="43" name="Group 42">
            <a:extLst>
              <a:ext uri="{FF2B5EF4-FFF2-40B4-BE49-F238E27FC236}">
                <a16:creationId xmlns:a16="http://schemas.microsoft.com/office/drawing/2014/main" id="{ACDE14EC-7284-45FC-AA79-D4B13C4CBB51}"/>
              </a:ext>
            </a:extLst>
          </p:cNvPr>
          <p:cNvGrpSpPr/>
          <p:nvPr/>
        </p:nvGrpSpPr>
        <p:grpSpPr>
          <a:xfrm>
            <a:off x="3296156" y="1404724"/>
            <a:ext cx="1949916" cy="4245786"/>
            <a:chOff x="3271007" y="1306107"/>
            <a:chExt cx="1949916" cy="4245786"/>
          </a:xfrm>
        </p:grpSpPr>
        <p:sp>
          <p:nvSpPr>
            <p:cNvPr id="6" name="Rectangle: Rounded Corners 5">
              <a:extLst>
                <a:ext uri="{FF2B5EF4-FFF2-40B4-BE49-F238E27FC236}">
                  <a16:creationId xmlns:a16="http://schemas.microsoft.com/office/drawing/2014/main" id="{450863E7-C382-463D-A127-4BA98105437C}"/>
                </a:ext>
              </a:extLst>
            </p:cNvPr>
            <p:cNvSpPr/>
            <p:nvPr/>
          </p:nvSpPr>
          <p:spPr>
            <a:xfrm>
              <a:off x="3273251" y="1306107"/>
              <a:ext cx="1947672" cy="4245786"/>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 name="Rectangle: Rounded Corners 4">
              <a:extLst>
                <a:ext uri="{FF2B5EF4-FFF2-40B4-BE49-F238E27FC236}">
                  <a16:creationId xmlns:a16="http://schemas.microsoft.com/office/drawing/2014/main" id="{39F5F12F-1A8E-4743-B2D5-83837B81F8B9}"/>
                </a:ext>
              </a:extLst>
            </p:cNvPr>
            <p:cNvSpPr txBox="1"/>
            <p:nvPr/>
          </p:nvSpPr>
          <p:spPr>
            <a:xfrm>
              <a:off x="3271007" y="3126877"/>
              <a:ext cx="1905563" cy="169831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Assets</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15,000</a:t>
              </a:r>
            </a:p>
          </p:txBody>
        </p:sp>
        <p:pic>
          <p:nvPicPr>
            <p:cNvPr id="24" name="Graphic 23" descr="House outline">
              <a:extLst>
                <a:ext uri="{FF2B5EF4-FFF2-40B4-BE49-F238E27FC236}">
                  <a16:creationId xmlns:a16="http://schemas.microsoft.com/office/drawing/2014/main" id="{6100F5BA-E210-4002-8CF3-3A21FA117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2792" y="1485775"/>
              <a:ext cx="908589" cy="914400"/>
            </a:xfrm>
            <a:prstGeom prst="rect">
              <a:avLst/>
            </a:prstGeom>
          </p:spPr>
        </p:pic>
      </p:grpSp>
      <p:grpSp>
        <p:nvGrpSpPr>
          <p:cNvPr id="48" name="Group 47">
            <a:extLst>
              <a:ext uri="{FF2B5EF4-FFF2-40B4-BE49-F238E27FC236}">
                <a16:creationId xmlns:a16="http://schemas.microsoft.com/office/drawing/2014/main" id="{30D84C9A-AF95-4BDC-B91B-DB47EB817893}"/>
              </a:ext>
            </a:extLst>
          </p:cNvPr>
          <p:cNvGrpSpPr/>
          <p:nvPr/>
        </p:nvGrpSpPr>
        <p:grpSpPr>
          <a:xfrm>
            <a:off x="7547197" y="1404724"/>
            <a:ext cx="1947672" cy="4245786"/>
            <a:chOff x="7566126" y="1394676"/>
            <a:chExt cx="1947672" cy="4245786"/>
          </a:xfrm>
        </p:grpSpPr>
        <p:sp>
          <p:nvSpPr>
            <p:cNvPr id="15" name="Rectangle: Rounded Corners 14">
              <a:extLst>
                <a:ext uri="{FF2B5EF4-FFF2-40B4-BE49-F238E27FC236}">
                  <a16:creationId xmlns:a16="http://schemas.microsoft.com/office/drawing/2014/main" id="{DC2DD03F-C4C8-443C-A7D8-7B82A372284A}"/>
                </a:ext>
              </a:extLst>
            </p:cNvPr>
            <p:cNvSpPr/>
            <p:nvPr/>
          </p:nvSpPr>
          <p:spPr>
            <a:xfrm>
              <a:off x="7566126" y="1394676"/>
              <a:ext cx="1947672" cy="4245786"/>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47" name="Group 46">
              <a:extLst>
                <a:ext uri="{FF2B5EF4-FFF2-40B4-BE49-F238E27FC236}">
                  <a16:creationId xmlns:a16="http://schemas.microsoft.com/office/drawing/2014/main" id="{986B4AC2-C803-41CF-9219-732D89B8E064}"/>
                </a:ext>
              </a:extLst>
            </p:cNvPr>
            <p:cNvGrpSpPr/>
            <p:nvPr/>
          </p:nvGrpSpPr>
          <p:grpSpPr>
            <a:xfrm>
              <a:off x="7566126" y="1584392"/>
              <a:ext cx="1836959" cy="3329368"/>
              <a:chOff x="7566126" y="1584392"/>
              <a:chExt cx="1836959" cy="3329368"/>
            </a:xfrm>
          </p:grpSpPr>
          <p:sp>
            <p:nvSpPr>
              <p:cNvPr id="16" name="Rectangle: Rounded Corners 4">
                <a:extLst>
                  <a:ext uri="{FF2B5EF4-FFF2-40B4-BE49-F238E27FC236}">
                    <a16:creationId xmlns:a16="http://schemas.microsoft.com/office/drawing/2014/main" id="{AAB86F79-B90D-4058-A0FC-1DDE7BBD3C23}"/>
                  </a:ext>
                </a:extLst>
              </p:cNvPr>
              <p:cNvSpPr txBox="1"/>
              <p:nvPr/>
            </p:nvSpPr>
            <p:spPr>
              <a:xfrm>
                <a:off x="7566126" y="3215446"/>
                <a:ext cx="1836959" cy="169831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Expenses</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Allowable deductions</a:t>
                </a:r>
              </a:p>
              <a:p>
                <a:pPr marL="342900" lvl="2" defTabSz="800100">
                  <a:lnSpc>
                    <a:spcPct val="90000"/>
                  </a:lnSpc>
                  <a:spcBef>
                    <a:spcPct val="0"/>
                  </a:spcBef>
                  <a:spcAft>
                    <a:spcPct val="15000"/>
                  </a:spcAft>
                </a:pPr>
                <a:r>
                  <a:rPr lang="en-US" sz="1500" b="1" kern="1200" dirty="0">
                    <a:latin typeface="Open Sans" panose="020B0606030504020204" pitchFamily="34" charset="0"/>
                    <a:ea typeface="Open Sans" panose="020B0606030504020204" pitchFamily="34" charset="0"/>
                    <a:cs typeface="Open Sans" panose="020B0606030504020204" pitchFamily="34" charset="0"/>
                  </a:rPr>
                  <a:t>Standard Medical Deduction</a:t>
                </a:r>
              </a:p>
            </p:txBody>
          </p:sp>
          <p:pic>
            <p:nvPicPr>
              <p:cNvPr id="28" name="Graphic 27" descr="Money outline">
                <a:extLst>
                  <a:ext uri="{FF2B5EF4-FFF2-40B4-BE49-F238E27FC236}">
                    <a16:creationId xmlns:a16="http://schemas.microsoft.com/office/drawing/2014/main" id="{89675DBD-21D6-4B6E-B0B1-44AA013018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6187" y="1584392"/>
                <a:ext cx="907545" cy="914400"/>
              </a:xfrm>
              <a:prstGeom prst="rect">
                <a:avLst/>
              </a:prstGeom>
            </p:spPr>
          </p:pic>
        </p:grpSp>
      </p:grpSp>
      <p:grpSp>
        <p:nvGrpSpPr>
          <p:cNvPr id="40" name="Group 39">
            <a:extLst>
              <a:ext uri="{FF2B5EF4-FFF2-40B4-BE49-F238E27FC236}">
                <a16:creationId xmlns:a16="http://schemas.microsoft.com/office/drawing/2014/main" id="{386A99F5-E771-4B85-B2DF-37C8D2B51EED}"/>
              </a:ext>
            </a:extLst>
          </p:cNvPr>
          <p:cNvGrpSpPr/>
          <p:nvPr/>
        </p:nvGrpSpPr>
        <p:grpSpPr>
          <a:xfrm>
            <a:off x="9712250" y="1404724"/>
            <a:ext cx="1873756" cy="4245786"/>
            <a:chOff x="10252182" y="1306107"/>
            <a:chExt cx="1873756" cy="4245786"/>
          </a:xfrm>
        </p:grpSpPr>
        <p:sp>
          <p:nvSpPr>
            <p:cNvPr id="19" name="Rectangle: Rounded Corners 18">
              <a:extLst>
                <a:ext uri="{FF2B5EF4-FFF2-40B4-BE49-F238E27FC236}">
                  <a16:creationId xmlns:a16="http://schemas.microsoft.com/office/drawing/2014/main" id="{4C74E12A-44D9-4BDA-95D6-8EE7BFA6A8E4}"/>
                </a:ext>
              </a:extLst>
            </p:cNvPr>
            <p:cNvSpPr/>
            <p:nvPr/>
          </p:nvSpPr>
          <p:spPr>
            <a:xfrm>
              <a:off x="10252182" y="1306107"/>
              <a:ext cx="1873756" cy="4245786"/>
            </a:xfrm>
            <a:prstGeom prst="roundRect">
              <a:avLst>
                <a:gd name="adj" fmla="val 10000"/>
              </a:avLst>
            </a:prstGeom>
            <a:solidFill>
              <a:srgbClr val="56AE7C"/>
            </a:solidFill>
            <a:scene3d>
              <a:camera prst="orthographicFront"/>
              <a:lightRig rig="threePt" dir="t">
                <a:rot lat="0" lon="0" rev="7500000"/>
              </a:lightRig>
            </a:scene3d>
            <a:sp3d prstMaterial="plastic">
              <a:bevelT w="127000" h="25400" prst="relaxedInset"/>
            </a:sp3d>
          </p:spPr>
          <p:style>
            <a:lnRef idx="0">
              <a:schemeClr val="accent6">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E9318EC3-E48F-4A4F-AC18-749144D12991}"/>
                </a:ext>
              </a:extLst>
            </p:cNvPr>
            <p:cNvSpPr txBox="1"/>
            <p:nvPr/>
          </p:nvSpPr>
          <p:spPr>
            <a:xfrm>
              <a:off x="10342392" y="3126877"/>
              <a:ext cx="1691039" cy="169831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Citizenship</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Citizenship or certain eligible status</a:t>
              </a:r>
            </a:p>
          </p:txBody>
        </p:sp>
        <p:pic>
          <p:nvPicPr>
            <p:cNvPr id="32" name="Graphic 31" descr="Globe with solid fill">
              <a:extLst>
                <a:ext uri="{FF2B5EF4-FFF2-40B4-BE49-F238E27FC236}">
                  <a16:creationId xmlns:a16="http://schemas.microsoft.com/office/drawing/2014/main" id="{489653E4-D650-41EE-B713-A99C3450A4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94902" y="1485775"/>
              <a:ext cx="914400" cy="914400"/>
            </a:xfrm>
            <a:prstGeom prst="rect">
              <a:avLst/>
            </a:prstGeom>
          </p:spPr>
        </p:pic>
      </p:grpSp>
      <p:grpSp>
        <p:nvGrpSpPr>
          <p:cNvPr id="44" name="Group 43">
            <a:extLst>
              <a:ext uri="{FF2B5EF4-FFF2-40B4-BE49-F238E27FC236}">
                <a16:creationId xmlns:a16="http://schemas.microsoft.com/office/drawing/2014/main" id="{97D6DEAB-5373-4C61-A4FF-B9CB10A28D3A}"/>
              </a:ext>
            </a:extLst>
          </p:cNvPr>
          <p:cNvGrpSpPr/>
          <p:nvPr/>
        </p:nvGrpSpPr>
        <p:grpSpPr>
          <a:xfrm>
            <a:off x="5382144" y="1404724"/>
            <a:ext cx="1947672" cy="4245786"/>
            <a:chOff x="5408274" y="1306107"/>
            <a:chExt cx="1947672" cy="4245786"/>
          </a:xfrm>
        </p:grpSpPr>
        <p:sp>
          <p:nvSpPr>
            <p:cNvPr id="12" name="Rectangle: Rounded Corners 11">
              <a:extLst>
                <a:ext uri="{FF2B5EF4-FFF2-40B4-BE49-F238E27FC236}">
                  <a16:creationId xmlns:a16="http://schemas.microsoft.com/office/drawing/2014/main" id="{17C0CF5E-A17E-4C8E-A970-22A65CB986D0}"/>
                </a:ext>
              </a:extLst>
            </p:cNvPr>
            <p:cNvSpPr/>
            <p:nvPr/>
          </p:nvSpPr>
          <p:spPr>
            <a:xfrm>
              <a:off x="5408274" y="1306107"/>
              <a:ext cx="1947672" cy="4245786"/>
            </a:xfrm>
            <a:prstGeom prst="roundRect">
              <a:avLst>
                <a:gd name="adj" fmla="val 10000"/>
              </a:avLst>
            </a:prstGeom>
            <a:solidFill>
              <a:srgbClr val="56AE7C"/>
            </a:solidFill>
            <a:scene3d>
              <a:camera prst="orthographicFront"/>
              <a:lightRig rig="threePt" dir="t">
                <a:rot lat="0" lon="0" rev="7500000"/>
              </a:lightRig>
            </a:scene3d>
            <a:sp3d prstMaterial="plastic">
              <a:bevelT w="127000" h="25400" prst="relaxedInset"/>
            </a:sp3d>
          </p:spPr>
          <p:style>
            <a:lnRef idx="0">
              <a:schemeClr val="accent6">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Rectangle: Rounded Corners 4">
              <a:extLst>
                <a:ext uri="{FF2B5EF4-FFF2-40B4-BE49-F238E27FC236}">
                  <a16:creationId xmlns:a16="http://schemas.microsoft.com/office/drawing/2014/main" id="{6CA1BD3E-0800-4D14-84FE-9558BC66B930}"/>
                </a:ext>
              </a:extLst>
            </p:cNvPr>
            <p:cNvSpPr txBox="1"/>
            <p:nvPr/>
          </p:nvSpPr>
          <p:spPr>
            <a:xfrm>
              <a:off x="5526540" y="3126877"/>
              <a:ext cx="1755494" cy="169831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Income</a:t>
              </a:r>
            </a:p>
            <a:p>
              <a:pPr marL="171450" lvl="1" indent="-171450" algn="l" defTabSz="711200">
                <a:lnSpc>
                  <a:spcPct val="90000"/>
                </a:lnSpc>
                <a:spcBef>
                  <a:spcPct val="0"/>
                </a:spcBef>
                <a:spcAft>
                  <a:spcPct val="15000"/>
                </a:spcAft>
                <a:buChar char="•"/>
              </a:pPr>
              <a:r>
                <a:rPr lang="en-US" sz="1500" kern="1200" dirty="0">
                  <a:latin typeface="Open Sans" panose="020B0606030504020204" pitchFamily="34" charset="0"/>
                  <a:ea typeface="Open Sans" panose="020B0606030504020204" pitchFamily="34" charset="0"/>
                  <a:cs typeface="Open Sans" panose="020B0606030504020204" pitchFamily="34" charset="0"/>
                </a:rPr>
                <a:t>Gross Income either 130%  ($1,396) or  200% of FPL ($2,148)</a:t>
              </a:r>
            </a:p>
            <a:p>
              <a:pPr marL="171450" lvl="1" indent="-171450" algn="l" defTabSz="711200">
                <a:lnSpc>
                  <a:spcPct val="90000"/>
                </a:lnSpc>
                <a:spcBef>
                  <a:spcPct val="0"/>
                </a:spcBef>
                <a:spcAft>
                  <a:spcPct val="15000"/>
                </a:spcAft>
                <a:buChar char="•"/>
              </a:pPr>
              <a:r>
                <a:rPr lang="en-US" sz="1500" kern="1200" dirty="0">
                  <a:latin typeface="Open Sans" panose="020B0606030504020204" pitchFamily="34" charset="0"/>
                  <a:ea typeface="Open Sans" panose="020B0606030504020204" pitchFamily="34" charset="0"/>
                  <a:cs typeface="Open Sans" panose="020B0606030504020204" pitchFamily="34" charset="0"/>
                </a:rPr>
                <a:t>Net income of 100 % FPL ($1,074)</a:t>
              </a:r>
            </a:p>
          </p:txBody>
        </p:sp>
        <p:pic>
          <p:nvPicPr>
            <p:cNvPr id="36" name="Graphic 35" descr="Dollar with solid fill">
              <a:extLst>
                <a:ext uri="{FF2B5EF4-FFF2-40B4-BE49-F238E27FC236}">
                  <a16:creationId xmlns:a16="http://schemas.microsoft.com/office/drawing/2014/main" id="{A10C932D-FAF0-4438-A2E8-06F3195349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7128" y="1485775"/>
              <a:ext cx="914400" cy="914400"/>
            </a:xfrm>
            <a:prstGeom prst="rect">
              <a:avLst/>
            </a:prstGeom>
          </p:spPr>
        </p:pic>
      </p:grpSp>
    </p:spTree>
    <p:extLst>
      <p:ext uri="{BB962C8B-B14F-4D97-AF65-F5344CB8AC3E}">
        <p14:creationId xmlns:p14="http://schemas.microsoft.com/office/powerpoint/2010/main" val="200438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p:txBody>
          <a:bodyPr/>
          <a:lstStyle/>
          <a:p>
            <a:r>
              <a:rPr lang="en-US" dirty="0">
                <a:solidFill>
                  <a:srgbClr val="AA191E"/>
                </a:solidFill>
              </a:rPr>
              <a:t>Eligibility  - SNAP Household</a:t>
            </a:r>
          </a:p>
        </p:txBody>
      </p:sp>
      <p:graphicFrame>
        <p:nvGraphicFramePr>
          <p:cNvPr id="18" name="Diagram 17">
            <a:extLst>
              <a:ext uri="{FF2B5EF4-FFF2-40B4-BE49-F238E27FC236}">
                <a16:creationId xmlns:a16="http://schemas.microsoft.com/office/drawing/2014/main" id="{F448B475-6455-4F3C-B8A6-4B3DAED7AC8D}"/>
              </a:ext>
            </a:extLst>
          </p:cNvPr>
          <p:cNvGraphicFramePr/>
          <p:nvPr>
            <p:extLst>
              <p:ext uri="{D42A27DB-BD31-4B8C-83A1-F6EECF244321}">
                <p14:modId xmlns:p14="http://schemas.microsoft.com/office/powerpoint/2010/main" val="1547842832"/>
              </p:ext>
            </p:extLst>
          </p:nvPr>
        </p:nvGraphicFramePr>
        <p:xfrm>
          <a:off x="1322363" y="1178448"/>
          <a:ext cx="3981157" cy="4703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63D7A052-2588-4605-ADDF-043EE4C611FB}"/>
              </a:ext>
            </a:extLst>
          </p:cNvPr>
          <p:cNvSpPr/>
          <p:nvPr/>
        </p:nvSpPr>
        <p:spPr>
          <a:xfrm>
            <a:off x="5444224" y="1901036"/>
            <a:ext cx="6161623" cy="3055927"/>
          </a:xfrm>
          <a:prstGeom prst="roundRect">
            <a:avLst>
              <a:gd name="adj" fmla="val 10000"/>
            </a:avLst>
          </a:prstGeom>
          <a:gradFill flip="none" rotWithShape="1">
            <a:gsLst>
              <a:gs pos="0">
                <a:srgbClr val="AA191E">
                  <a:tint val="66000"/>
                  <a:satMod val="160000"/>
                </a:srgbClr>
              </a:gs>
              <a:gs pos="50000">
                <a:srgbClr val="AA191E">
                  <a:tint val="44500"/>
                  <a:satMod val="160000"/>
                </a:srgbClr>
              </a:gs>
              <a:gs pos="100000">
                <a:srgbClr val="AA191E">
                  <a:tint val="23500"/>
                  <a:satMod val="160000"/>
                </a:srgbClr>
              </a:gs>
            </a:gsLst>
            <a:path path="circle">
              <a:fillToRect l="100000" t="100000"/>
            </a:path>
            <a:tileRect r="-100000" b="-100000"/>
          </a:gradFill>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2400" b="1" dirty="0"/>
              <a:t>Exceptions :</a:t>
            </a:r>
          </a:p>
          <a:p>
            <a:pPr marL="285750" indent="-285750">
              <a:buFont typeface="Arial" panose="020B0604020202020204" pitchFamily="34" charset="0"/>
              <a:buChar char="•"/>
            </a:pPr>
            <a:r>
              <a:rPr lang="en-US" dirty="0">
                <a:cs typeface="Calibri"/>
              </a:rPr>
              <a:t>60+ and are unable to purchase and prepare meals separately</a:t>
            </a:r>
            <a:endParaRPr lang="en-US" dirty="0"/>
          </a:p>
        </p:txBody>
      </p:sp>
    </p:spTree>
    <p:extLst>
      <p:ext uri="{BB962C8B-B14F-4D97-AF65-F5344CB8AC3E}">
        <p14:creationId xmlns:p14="http://schemas.microsoft.com/office/powerpoint/2010/main" val="338427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p:txBody>
          <a:bodyPr>
            <a:normAutofit fontScale="90000"/>
          </a:bodyPr>
          <a:lstStyle/>
          <a:p>
            <a:r>
              <a:rPr lang="en-US" dirty="0">
                <a:solidFill>
                  <a:srgbClr val="AA191E"/>
                </a:solidFill>
              </a:rPr>
              <a:t>Eligibility  - SNAP Household</a:t>
            </a:r>
            <a:r>
              <a:rPr lang="en-US" dirty="0"/>
              <a:t> </a:t>
            </a:r>
            <a:r>
              <a:rPr lang="en-US" dirty="0">
                <a:solidFill>
                  <a:srgbClr val="AA191E"/>
                </a:solidFill>
              </a:rPr>
              <a:t>- continued</a:t>
            </a:r>
          </a:p>
        </p:txBody>
      </p:sp>
      <p:graphicFrame>
        <p:nvGraphicFramePr>
          <p:cNvPr id="10" name="Diagram 9">
            <a:extLst>
              <a:ext uri="{FF2B5EF4-FFF2-40B4-BE49-F238E27FC236}">
                <a16:creationId xmlns:a16="http://schemas.microsoft.com/office/drawing/2014/main" id="{C03DFDF6-CEA4-4494-9D1C-C6C29DDF4D0B}"/>
              </a:ext>
            </a:extLst>
          </p:cNvPr>
          <p:cNvGraphicFramePr/>
          <p:nvPr>
            <p:extLst>
              <p:ext uri="{D42A27DB-BD31-4B8C-83A1-F6EECF244321}">
                <p14:modId xmlns:p14="http://schemas.microsoft.com/office/powerpoint/2010/main" val="2567728580"/>
              </p:ext>
            </p:extLst>
          </p:nvPr>
        </p:nvGraphicFramePr>
        <p:xfrm>
          <a:off x="1219750" y="1296955"/>
          <a:ext cx="2100156" cy="474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2">
            <a:extLst>
              <a:ext uri="{FF2B5EF4-FFF2-40B4-BE49-F238E27FC236}">
                <a16:creationId xmlns:a16="http://schemas.microsoft.com/office/drawing/2014/main" id="{A67C9F10-E25F-46FD-A544-9F0E18C45D5D}"/>
              </a:ext>
            </a:extLst>
          </p:cNvPr>
          <p:cNvSpPr txBox="1">
            <a:spLocks/>
          </p:cNvSpPr>
          <p:nvPr/>
        </p:nvSpPr>
        <p:spPr>
          <a:xfrm>
            <a:off x="3681429" y="1897296"/>
            <a:ext cx="3510161" cy="610289"/>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400" dirty="0"/>
              <a:t>S</a:t>
            </a:r>
            <a:r>
              <a:rPr kumimoji="0" lang="en-US" sz="2400" b="0" i="0" u="none" strike="noStrike" kern="1200" cap="none" spc="0" normalizeH="0" baseline="0" noProof="0" dirty="0" err="1">
                <a:ln>
                  <a:noFill/>
                </a:ln>
                <a:effectLst/>
                <a:uLnTx/>
                <a:uFillTx/>
                <a:latin typeface="+mn-lt"/>
                <a:ea typeface="+mn-ea"/>
                <a:cs typeface="+mn-cs"/>
              </a:rPr>
              <a:t>pouse</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a:extLst>
              <a:ext uri="{FF2B5EF4-FFF2-40B4-BE49-F238E27FC236}">
                <a16:creationId xmlns:a16="http://schemas.microsoft.com/office/drawing/2014/main" id="{E3186872-C66F-4603-8AC1-86C2C817FC41}"/>
              </a:ext>
            </a:extLst>
          </p:cNvPr>
          <p:cNvSpPr/>
          <p:nvPr/>
        </p:nvSpPr>
        <p:spPr>
          <a:xfrm>
            <a:off x="8194949" y="1282621"/>
            <a:ext cx="3768309" cy="830997"/>
          </a:xfrm>
          <a:prstGeom prst="rect">
            <a:avLst/>
          </a:prstGeom>
        </p:spPr>
        <p:txBody>
          <a:bodyPr wrap="square">
            <a:spAutoFit/>
          </a:bodyPr>
          <a:lstStyle/>
          <a:p>
            <a:pPr algn="ctr"/>
            <a:r>
              <a:rPr lang="en-US" sz="2400" b="1" u="sng" dirty="0"/>
              <a:t>They should apply</a:t>
            </a:r>
            <a:r>
              <a:rPr lang="en-US" sz="2400" u="sng" dirty="0"/>
              <a:t>:</a:t>
            </a:r>
          </a:p>
          <a:p>
            <a:pPr algn="ctr"/>
            <a:endParaRPr lang="en-US" sz="2400" dirty="0"/>
          </a:p>
        </p:txBody>
      </p:sp>
      <p:sp>
        <p:nvSpPr>
          <p:cNvPr id="13" name="Right Arrow 4">
            <a:extLst>
              <a:ext uri="{FF2B5EF4-FFF2-40B4-BE49-F238E27FC236}">
                <a16:creationId xmlns:a16="http://schemas.microsoft.com/office/drawing/2014/main" id="{5C40BBDC-1492-4520-9F71-E4CB1B90643A}"/>
              </a:ext>
            </a:extLst>
          </p:cNvPr>
          <p:cNvSpPr>
            <a:spLocks noChangeArrowheads="1"/>
          </p:cNvSpPr>
          <p:nvPr/>
        </p:nvSpPr>
        <p:spPr bwMode="auto">
          <a:xfrm>
            <a:off x="7673546" y="1958544"/>
            <a:ext cx="617549" cy="381000"/>
          </a:xfrm>
          <a:prstGeom prst="rightArrow">
            <a:avLst>
              <a:gd name="adj1" fmla="val 50000"/>
              <a:gd name="adj2" fmla="val 50008"/>
            </a:avLst>
          </a:prstGeom>
          <a:solidFill>
            <a:srgbClr val="AA191E"/>
          </a:solidFill>
          <a:ln w="9525" algn="ctr">
            <a:solidFill>
              <a:schemeClr val="tx1"/>
            </a:solidFill>
            <a:round/>
            <a:headEnd/>
            <a:tailEnd/>
          </a:ln>
        </p:spPr>
        <p:txBody>
          <a:bodyPr/>
          <a:lstStyle/>
          <a:p>
            <a:pPr eaLnBrk="0" hangingPunct="0"/>
            <a:endParaRPr lang="en-US"/>
          </a:p>
        </p:txBody>
      </p:sp>
      <p:sp>
        <p:nvSpPr>
          <p:cNvPr id="14" name="Right Arrow 6">
            <a:extLst>
              <a:ext uri="{FF2B5EF4-FFF2-40B4-BE49-F238E27FC236}">
                <a16:creationId xmlns:a16="http://schemas.microsoft.com/office/drawing/2014/main" id="{36AF98CA-FFCF-4B4B-889B-359319AAA152}"/>
              </a:ext>
            </a:extLst>
          </p:cNvPr>
          <p:cNvSpPr>
            <a:spLocks noChangeArrowheads="1"/>
          </p:cNvSpPr>
          <p:nvPr/>
        </p:nvSpPr>
        <p:spPr bwMode="auto">
          <a:xfrm>
            <a:off x="7673546" y="3066019"/>
            <a:ext cx="667265" cy="381000"/>
          </a:xfrm>
          <a:prstGeom prst="rightArrow">
            <a:avLst>
              <a:gd name="adj1" fmla="val 50000"/>
              <a:gd name="adj2" fmla="val 50004"/>
            </a:avLst>
          </a:prstGeom>
          <a:solidFill>
            <a:srgbClr val="AA191E"/>
          </a:solidFill>
          <a:ln w="9525" algn="ctr">
            <a:solidFill>
              <a:schemeClr val="tx1"/>
            </a:solidFill>
            <a:round/>
            <a:headEnd/>
            <a:tailEnd/>
          </a:ln>
        </p:spPr>
        <p:txBody>
          <a:bodyPr/>
          <a:lstStyle/>
          <a:p>
            <a:pPr eaLnBrk="0" hangingPunct="0"/>
            <a:endParaRPr lang="en-US"/>
          </a:p>
        </p:txBody>
      </p:sp>
      <p:sp>
        <p:nvSpPr>
          <p:cNvPr id="15" name="Right Arrow 5">
            <a:extLst>
              <a:ext uri="{FF2B5EF4-FFF2-40B4-BE49-F238E27FC236}">
                <a16:creationId xmlns:a16="http://schemas.microsoft.com/office/drawing/2014/main" id="{4C455C60-353E-424F-8013-B266CC992930}"/>
              </a:ext>
            </a:extLst>
          </p:cNvPr>
          <p:cNvSpPr>
            <a:spLocks noChangeArrowheads="1"/>
          </p:cNvSpPr>
          <p:nvPr/>
        </p:nvSpPr>
        <p:spPr bwMode="auto">
          <a:xfrm>
            <a:off x="7673546" y="4852197"/>
            <a:ext cx="667265" cy="381000"/>
          </a:xfrm>
          <a:prstGeom prst="rightArrow">
            <a:avLst>
              <a:gd name="adj1" fmla="val 50000"/>
              <a:gd name="adj2" fmla="val 50004"/>
            </a:avLst>
          </a:prstGeom>
          <a:solidFill>
            <a:srgbClr val="AA191E"/>
          </a:solidFill>
          <a:ln w="9525" algn="ctr">
            <a:solidFill>
              <a:schemeClr val="tx1"/>
            </a:solidFill>
            <a:round/>
            <a:headEnd/>
            <a:tailEnd/>
          </a:ln>
        </p:spPr>
        <p:txBody>
          <a:bodyPr/>
          <a:lstStyle/>
          <a:p>
            <a:pPr eaLnBrk="0" hangingPunct="0"/>
            <a:endParaRPr lang="en-US"/>
          </a:p>
        </p:txBody>
      </p:sp>
      <p:sp>
        <p:nvSpPr>
          <p:cNvPr id="16" name="Text Placeholder 2">
            <a:extLst>
              <a:ext uri="{FF2B5EF4-FFF2-40B4-BE49-F238E27FC236}">
                <a16:creationId xmlns:a16="http://schemas.microsoft.com/office/drawing/2014/main" id="{54285CDD-4EE4-4EB0-ABED-41DD0DE7E1EA}"/>
              </a:ext>
            </a:extLst>
          </p:cNvPr>
          <p:cNvSpPr txBox="1">
            <a:spLocks/>
          </p:cNvSpPr>
          <p:nvPr/>
        </p:nvSpPr>
        <p:spPr>
          <a:xfrm>
            <a:off x="3313720" y="1283796"/>
            <a:ext cx="4239394" cy="610289"/>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sng" strike="noStrike" kern="1200" cap="none" spc="0" normalizeH="0" baseline="0" noProof="0" dirty="0">
                <a:ln>
                  <a:noFill/>
                </a:ln>
                <a:effectLst/>
                <a:uLnTx/>
                <a:uFillTx/>
                <a:latin typeface="+mn-lt"/>
                <a:ea typeface="+mn-ea"/>
                <a:cs typeface="+mn-cs"/>
              </a:rPr>
              <a:t>If a senior lives with:</a:t>
            </a: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2" name="Text Placeholder 2">
            <a:extLst>
              <a:ext uri="{FF2B5EF4-FFF2-40B4-BE49-F238E27FC236}">
                <a16:creationId xmlns:a16="http://schemas.microsoft.com/office/drawing/2014/main" id="{50D8FC68-0E78-4431-B5F8-C15D292753BC}"/>
              </a:ext>
            </a:extLst>
          </p:cNvPr>
          <p:cNvSpPr txBox="1">
            <a:spLocks/>
          </p:cNvSpPr>
          <p:nvPr/>
        </p:nvSpPr>
        <p:spPr>
          <a:xfrm>
            <a:off x="3525641" y="2740454"/>
            <a:ext cx="3821737" cy="1662588"/>
          </a:xfrm>
          <a:prstGeom prst="rect">
            <a:avLst/>
          </a:prstGeom>
        </p:spPr>
        <p:txBody>
          <a:bodyPr/>
          <a:lstStyle/>
          <a:p>
            <a:pPr lvl="0" defTabSz="457200">
              <a:spcBef>
                <a:spcPct val="20000"/>
              </a:spcBef>
              <a:defRPr/>
            </a:pPr>
            <a:r>
              <a:rPr lang="en-US" sz="2400" dirty="0"/>
              <a:t>An adult child  who is not disabled and does not purchase and prepare meals together.</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Text Placeholder 2">
            <a:extLst>
              <a:ext uri="{FF2B5EF4-FFF2-40B4-BE49-F238E27FC236}">
                <a16:creationId xmlns:a16="http://schemas.microsoft.com/office/drawing/2014/main" id="{35103DE5-C028-4AF2-9FAF-4F99CFD8A5CE}"/>
              </a:ext>
            </a:extLst>
          </p:cNvPr>
          <p:cNvSpPr txBox="1">
            <a:spLocks/>
          </p:cNvSpPr>
          <p:nvPr/>
        </p:nvSpPr>
        <p:spPr>
          <a:xfrm>
            <a:off x="3635207" y="4451286"/>
            <a:ext cx="3510161" cy="1845902"/>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chemeClr val="tx1">
                  <a:tint val="75000"/>
                </a:schemeClr>
              </a:solidFill>
              <a:effectLst/>
              <a:uLnTx/>
              <a:uFillTx/>
              <a:latin typeface="+mn-lt"/>
              <a:ea typeface="+mn-ea"/>
              <a:cs typeface="+mn-cs"/>
            </a:endParaRPr>
          </a:p>
          <a:p>
            <a:pPr lvl="0" defTabSz="457200">
              <a:spcBef>
                <a:spcPct val="20000"/>
              </a:spcBef>
              <a:defRPr/>
            </a:pPr>
            <a:r>
              <a:rPr lang="en-US" sz="2400" dirty="0"/>
              <a:t>Grandchildren under age 22 which they are primary caregiver</a:t>
            </a: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Text Placeholder 2">
            <a:extLst>
              <a:ext uri="{FF2B5EF4-FFF2-40B4-BE49-F238E27FC236}">
                <a16:creationId xmlns:a16="http://schemas.microsoft.com/office/drawing/2014/main" id="{D28528E8-7F1D-4B91-95CE-C568A03BFFE6}"/>
              </a:ext>
            </a:extLst>
          </p:cNvPr>
          <p:cNvSpPr txBox="1">
            <a:spLocks/>
          </p:cNvSpPr>
          <p:nvPr/>
        </p:nvSpPr>
        <p:spPr>
          <a:xfrm>
            <a:off x="8479618" y="1896623"/>
            <a:ext cx="3510161" cy="646247"/>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mn-lt"/>
                <a:ea typeface="+mn-ea"/>
                <a:cs typeface="+mn-cs"/>
              </a:rPr>
              <a:t>together</a:t>
            </a: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5" name="Text Placeholder 2">
            <a:extLst>
              <a:ext uri="{FF2B5EF4-FFF2-40B4-BE49-F238E27FC236}">
                <a16:creationId xmlns:a16="http://schemas.microsoft.com/office/drawing/2014/main" id="{69C2B822-BF82-4D2D-8A22-773211D3C88E}"/>
              </a:ext>
            </a:extLst>
          </p:cNvPr>
          <p:cNvSpPr txBox="1">
            <a:spLocks/>
          </p:cNvSpPr>
          <p:nvPr/>
        </p:nvSpPr>
        <p:spPr>
          <a:xfrm>
            <a:off x="8479618" y="2983832"/>
            <a:ext cx="3483639" cy="429253"/>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mn-lt"/>
                <a:ea typeface="+mn-ea"/>
                <a:cs typeface="+mn-cs"/>
              </a:rPr>
              <a:t>separately</a:t>
            </a: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6" name="Text Placeholder 2">
            <a:extLst>
              <a:ext uri="{FF2B5EF4-FFF2-40B4-BE49-F238E27FC236}">
                <a16:creationId xmlns:a16="http://schemas.microsoft.com/office/drawing/2014/main" id="{35C582F0-7BAD-43BB-88B6-7355F9A2CE1D}"/>
              </a:ext>
            </a:extLst>
          </p:cNvPr>
          <p:cNvSpPr txBox="1">
            <a:spLocks/>
          </p:cNvSpPr>
          <p:nvPr/>
        </p:nvSpPr>
        <p:spPr>
          <a:xfrm>
            <a:off x="8413986" y="4791442"/>
            <a:ext cx="3330234" cy="513624"/>
          </a:xfrm>
          <a:prstGeom prst="rect">
            <a:avLst/>
          </a:prstGeo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mn-lt"/>
                <a:ea typeface="+mn-ea"/>
                <a:cs typeface="+mn-cs"/>
              </a:rPr>
              <a:t>together</a:t>
            </a:r>
          </a:p>
        </p:txBody>
      </p:sp>
    </p:spTree>
    <p:extLst>
      <p:ext uri="{BB962C8B-B14F-4D97-AF65-F5344CB8AC3E}">
        <p14:creationId xmlns:p14="http://schemas.microsoft.com/office/powerpoint/2010/main" val="5441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graphicEl>
                                              <a:dgm id="{EC82D2FC-B35E-403B-BCBB-7F47118F3272}"/>
                                            </p:graphicEl>
                                          </p:spTgt>
                                        </p:tgtEl>
                                        <p:attrNameLst>
                                          <p:attrName>style.visibility</p:attrName>
                                        </p:attrNameLst>
                                      </p:cBhvr>
                                      <p:to>
                                        <p:strVal val="visible"/>
                                      </p:to>
                                    </p:set>
                                    <p:animEffect transition="in" filter="fade">
                                      <p:cBhvr>
                                        <p:cTn id="7" dur="1000"/>
                                        <p:tgtEl>
                                          <p:spTgt spid="10">
                                            <p:graphicEl>
                                              <a:dgm id="{EC82D2FC-B35E-403B-BCBB-7F47118F3272}"/>
                                            </p:graphicEl>
                                          </p:spTgt>
                                        </p:tgtEl>
                                      </p:cBhvr>
                                    </p:animEffect>
                                    <p:anim calcmode="lin" valueType="num">
                                      <p:cBhvr>
                                        <p:cTn id="8" dur="1000" fill="hold"/>
                                        <p:tgtEl>
                                          <p:spTgt spid="10">
                                            <p:graphicEl>
                                              <a:dgm id="{EC82D2FC-B35E-403B-BCBB-7F47118F3272}"/>
                                            </p:graphicEl>
                                          </p:spTgt>
                                        </p:tgtEl>
                                        <p:attrNameLst>
                                          <p:attrName>ppt_w</p:attrName>
                                        </p:attrNameLst>
                                      </p:cBhvr>
                                      <p:tavLst>
                                        <p:tav tm="0" fmla="#ppt_w*sin(2.5*pi*$)">
                                          <p:val>
                                            <p:fltVal val="0"/>
                                          </p:val>
                                        </p:tav>
                                        <p:tav tm="100000">
                                          <p:val>
                                            <p:fltVal val="1"/>
                                          </p:val>
                                        </p:tav>
                                      </p:tavLst>
                                    </p:anim>
                                    <p:anim calcmode="lin" valueType="num">
                                      <p:cBhvr>
                                        <p:cTn id="9" dur="1000" fill="hold"/>
                                        <p:tgtEl>
                                          <p:spTgt spid="10">
                                            <p:graphicEl>
                                              <a:dgm id="{EC82D2FC-B35E-403B-BCBB-7F47118F3272}"/>
                                            </p:graphic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7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7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70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70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70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70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rev="1"/>
        </p:bldSub>
      </p:bldGraphic>
      <p:bldP spid="11" grpId="0"/>
      <p:bldP spid="12" grpId="0"/>
      <p:bldP spid="13" grpId="0" animBg="1"/>
      <p:bldP spid="14" grpId="0" animBg="1"/>
      <p:bldP spid="15" grpId="0" animBg="1"/>
      <p:bldP spid="16"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191095"/>
            <a:ext cx="10047407" cy="850474"/>
          </a:xfrm>
        </p:spPr>
        <p:txBody>
          <a:bodyPr/>
          <a:lstStyle/>
          <a:p>
            <a:r>
              <a:rPr lang="en-US" dirty="0">
                <a:solidFill>
                  <a:srgbClr val="AA191E"/>
                </a:solidFill>
              </a:rPr>
              <a:t>Eligibility  - Assets</a:t>
            </a:r>
          </a:p>
        </p:txBody>
      </p:sp>
      <p:graphicFrame>
        <p:nvGraphicFramePr>
          <p:cNvPr id="3" name="Diagram 2">
            <a:extLst>
              <a:ext uri="{FF2B5EF4-FFF2-40B4-BE49-F238E27FC236}">
                <a16:creationId xmlns:a16="http://schemas.microsoft.com/office/drawing/2014/main" id="{18FDF7EC-A05C-48DF-9586-420734A8FE5E}"/>
              </a:ext>
            </a:extLst>
          </p:cNvPr>
          <p:cNvGraphicFramePr/>
          <p:nvPr>
            <p:extLst>
              <p:ext uri="{D42A27DB-BD31-4B8C-83A1-F6EECF244321}">
                <p14:modId xmlns:p14="http://schemas.microsoft.com/office/powerpoint/2010/main" val="2919655361"/>
              </p:ext>
            </p:extLst>
          </p:nvPr>
        </p:nvGraphicFramePr>
        <p:xfrm>
          <a:off x="2307087" y="1041569"/>
          <a:ext cx="7768566" cy="4975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graphicEl>
                                              <a:dgm id="{1EB4C893-729B-47EF-9830-FB3C75D34D48}"/>
                                            </p:graphicEl>
                                          </p:spTgt>
                                        </p:tgtEl>
                                        <p:attrNameLst>
                                          <p:attrName>style.visibility</p:attrName>
                                        </p:attrNameLst>
                                      </p:cBhvr>
                                      <p:to>
                                        <p:strVal val="visible"/>
                                      </p:to>
                                    </p:set>
                                    <p:anim calcmode="lin" valueType="num">
                                      <p:cBhvr additive="base">
                                        <p:cTn id="7" dur="500" fill="hold"/>
                                        <p:tgtEl>
                                          <p:spTgt spid="3">
                                            <p:graphicEl>
                                              <a:dgm id="{1EB4C893-729B-47EF-9830-FB3C75D34D4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1EB4C893-729B-47EF-9830-FB3C75D34D4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graphicEl>
                                              <a:dgm id="{418DEA0A-53D4-4F5C-B457-491E8277D0C3}"/>
                                            </p:graphicEl>
                                          </p:spTgt>
                                        </p:tgtEl>
                                        <p:attrNameLst>
                                          <p:attrName>style.visibility</p:attrName>
                                        </p:attrNameLst>
                                      </p:cBhvr>
                                      <p:to>
                                        <p:strVal val="visible"/>
                                      </p:to>
                                    </p:set>
                                    <p:anim calcmode="lin" valueType="num">
                                      <p:cBhvr additive="base">
                                        <p:cTn id="13" dur="500" fill="hold"/>
                                        <p:tgtEl>
                                          <p:spTgt spid="3">
                                            <p:graphicEl>
                                              <a:dgm id="{418DEA0A-53D4-4F5C-B457-491E8277D0C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graphicEl>
                                              <a:dgm id="{418DEA0A-53D4-4F5C-B457-491E8277D0C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graphicEl>
                                              <a:dgm id="{C21C02D0-560B-468F-9CF7-1AF06D054128}"/>
                                            </p:graphicEl>
                                          </p:spTgt>
                                        </p:tgtEl>
                                        <p:attrNameLst>
                                          <p:attrName>style.visibility</p:attrName>
                                        </p:attrNameLst>
                                      </p:cBhvr>
                                      <p:to>
                                        <p:strVal val="visible"/>
                                      </p:to>
                                    </p:set>
                                    <p:anim calcmode="lin" valueType="num">
                                      <p:cBhvr additive="base">
                                        <p:cTn id="19" dur="500" fill="hold"/>
                                        <p:tgtEl>
                                          <p:spTgt spid="3">
                                            <p:graphicEl>
                                              <a:dgm id="{C21C02D0-560B-468F-9CF7-1AF06D054128}"/>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graphicEl>
                                              <a:dgm id="{C21C02D0-560B-468F-9CF7-1AF06D054128}"/>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graphicEl>
                                              <a:dgm id="{29D7FA7D-6E78-4CA1-B290-E12708A9B640}"/>
                                            </p:graphicEl>
                                          </p:spTgt>
                                        </p:tgtEl>
                                        <p:attrNameLst>
                                          <p:attrName>style.visibility</p:attrName>
                                        </p:attrNameLst>
                                      </p:cBhvr>
                                      <p:to>
                                        <p:strVal val="visible"/>
                                      </p:to>
                                    </p:set>
                                    <p:anim calcmode="lin" valueType="num">
                                      <p:cBhvr additive="base">
                                        <p:cTn id="25" dur="500" fill="hold"/>
                                        <p:tgtEl>
                                          <p:spTgt spid="3">
                                            <p:graphicEl>
                                              <a:dgm id="{29D7FA7D-6E78-4CA1-B290-E12708A9B640}"/>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graphicEl>
                                              <a:dgm id="{29D7FA7D-6E78-4CA1-B290-E12708A9B64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graphicEl>
                                              <a:dgm id="{AE248429-DA33-4825-B7FD-58AEFB609013}"/>
                                            </p:graphicEl>
                                          </p:spTgt>
                                        </p:tgtEl>
                                        <p:attrNameLst>
                                          <p:attrName>style.visibility</p:attrName>
                                        </p:attrNameLst>
                                      </p:cBhvr>
                                      <p:to>
                                        <p:strVal val="visible"/>
                                      </p:to>
                                    </p:set>
                                    <p:anim calcmode="lin" valueType="num">
                                      <p:cBhvr additive="base">
                                        <p:cTn id="31" dur="500" fill="hold"/>
                                        <p:tgtEl>
                                          <p:spTgt spid="3">
                                            <p:graphicEl>
                                              <a:dgm id="{AE248429-DA33-4825-B7FD-58AEFB609013}"/>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graphicEl>
                                              <a:dgm id="{AE248429-DA33-4825-B7FD-58AEFB609013}"/>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graphicEl>
                                              <a:dgm id="{1ADEEF82-2B10-4534-A630-CFBA7231EFF5}"/>
                                            </p:graphicEl>
                                          </p:spTgt>
                                        </p:tgtEl>
                                        <p:attrNameLst>
                                          <p:attrName>style.visibility</p:attrName>
                                        </p:attrNameLst>
                                      </p:cBhvr>
                                      <p:to>
                                        <p:strVal val="visible"/>
                                      </p:to>
                                    </p:set>
                                    <p:anim calcmode="lin" valueType="num">
                                      <p:cBhvr additive="base">
                                        <p:cTn id="37" dur="500" fill="hold"/>
                                        <p:tgtEl>
                                          <p:spTgt spid="3">
                                            <p:graphicEl>
                                              <a:dgm id="{1ADEEF82-2B10-4534-A630-CFBA7231EFF5}"/>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graphicEl>
                                              <a:dgm id="{1ADEEF82-2B10-4534-A630-CFBA7231EFF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graphicEl>
                                              <a:dgm id="{B6B9897E-5C7A-4C60-8035-4C931C716416}"/>
                                            </p:graphicEl>
                                          </p:spTgt>
                                        </p:tgtEl>
                                        <p:attrNameLst>
                                          <p:attrName>style.visibility</p:attrName>
                                        </p:attrNameLst>
                                      </p:cBhvr>
                                      <p:to>
                                        <p:strVal val="visible"/>
                                      </p:to>
                                    </p:set>
                                    <p:anim calcmode="lin" valueType="num">
                                      <p:cBhvr additive="base">
                                        <p:cTn id="43" dur="500" fill="hold"/>
                                        <p:tgtEl>
                                          <p:spTgt spid="3">
                                            <p:graphicEl>
                                              <a:dgm id="{B6B9897E-5C7A-4C60-8035-4C931C716416}"/>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graphicEl>
                                              <a:dgm id="{B6B9897E-5C7A-4C60-8035-4C931C716416}"/>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graphicEl>
                                              <a:dgm id="{1EAD0ED3-5C05-41E3-A50D-52FBF413DBB3}"/>
                                            </p:graphicEl>
                                          </p:spTgt>
                                        </p:tgtEl>
                                        <p:attrNameLst>
                                          <p:attrName>style.visibility</p:attrName>
                                        </p:attrNameLst>
                                      </p:cBhvr>
                                      <p:to>
                                        <p:strVal val="visible"/>
                                      </p:to>
                                    </p:set>
                                    <p:anim calcmode="lin" valueType="num">
                                      <p:cBhvr additive="base">
                                        <p:cTn id="49" dur="500" fill="hold"/>
                                        <p:tgtEl>
                                          <p:spTgt spid="3">
                                            <p:graphicEl>
                                              <a:dgm id="{1EAD0ED3-5C05-41E3-A50D-52FBF413DBB3}"/>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graphicEl>
                                              <a:dgm id="{1EAD0ED3-5C05-41E3-A50D-52FBF413DBB3}"/>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graphicEl>
                                              <a:dgm id="{A6D4F24B-F213-4721-8841-6666BB081BFB}"/>
                                            </p:graphicEl>
                                          </p:spTgt>
                                        </p:tgtEl>
                                        <p:attrNameLst>
                                          <p:attrName>style.visibility</p:attrName>
                                        </p:attrNameLst>
                                      </p:cBhvr>
                                      <p:to>
                                        <p:strVal val="visible"/>
                                      </p:to>
                                    </p:set>
                                    <p:anim calcmode="lin" valueType="num">
                                      <p:cBhvr additive="base">
                                        <p:cTn id="55" dur="500" fill="hold"/>
                                        <p:tgtEl>
                                          <p:spTgt spid="3">
                                            <p:graphicEl>
                                              <a:dgm id="{A6D4F24B-F213-4721-8841-6666BB081BFB}"/>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graphicEl>
                                              <a:dgm id="{A6D4F24B-F213-4721-8841-6666BB081BF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p:txBody>
          <a:bodyPr/>
          <a:lstStyle/>
          <a:p>
            <a:r>
              <a:rPr lang="en-US" dirty="0">
                <a:solidFill>
                  <a:srgbClr val="AA191E"/>
                </a:solidFill>
              </a:rPr>
              <a:t>Eligibility  - Income</a:t>
            </a:r>
          </a:p>
        </p:txBody>
      </p:sp>
      <p:graphicFrame>
        <p:nvGraphicFramePr>
          <p:cNvPr id="18" name="Diagram 17">
            <a:extLst>
              <a:ext uri="{FF2B5EF4-FFF2-40B4-BE49-F238E27FC236}">
                <a16:creationId xmlns:a16="http://schemas.microsoft.com/office/drawing/2014/main" id="{F448B475-6455-4F3C-B8A6-4B3DAED7AC8D}"/>
              </a:ext>
            </a:extLst>
          </p:cNvPr>
          <p:cNvGraphicFramePr/>
          <p:nvPr>
            <p:extLst>
              <p:ext uri="{D42A27DB-BD31-4B8C-83A1-F6EECF244321}">
                <p14:modId xmlns:p14="http://schemas.microsoft.com/office/powerpoint/2010/main" val="517070559"/>
              </p:ext>
            </p:extLst>
          </p:nvPr>
        </p:nvGraphicFramePr>
        <p:xfrm>
          <a:off x="1285907" y="1056576"/>
          <a:ext cx="2207025" cy="474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4F490B6-A755-4CD6-8A0A-63732AA41E7F}"/>
              </a:ext>
            </a:extLst>
          </p:cNvPr>
          <p:cNvSpPr/>
          <p:nvPr/>
        </p:nvSpPr>
        <p:spPr>
          <a:xfrm>
            <a:off x="4116869" y="1090870"/>
            <a:ext cx="7150288" cy="4676260"/>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2400" b="1" dirty="0"/>
              <a:t>Income Test:</a:t>
            </a:r>
          </a:p>
          <a:p>
            <a:pPr marL="285750" indent="-285750">
              <a:buFont typeface="Arial" panose="020B0604020202020204" pitchFamily="34" charset="0"/>
              <a:buChar char="•"/>
            </a:pPr>
            <a:r>
              <a:rPr lang="en-US" dirty="0">
                <a:ea typeface="Open Sans" panose="020B0606030504020204" pitchFamily="34" charset="0"/>
                <a:cs typeface="Open Sans" panose="020B0606030504020204" pitchFamily="34" charset="0"/>
              </a:rPr>
              <a:t>SDV group composition </a:t>
            </a:r>
            <a:r>
              <a:rPr lang="en-US" dirty="0">
                <a:cs typeface="Calibri"/>
              </a:rPr>
              <a:t>can use the 200 % FPL for </a:t>
            </a:r>
            <a:r>
              <a:rPr lang="en-US" u="sng" dirty="0">
                <a:cs typeface="Calibri"/>
              </a:rPr>
              <a:t>gross income,</a:t>
            </a:r>
            <a:r>
              <a:rPr lang="en-US" dirty="0">
                <a:cs typeface="Calibri"/>
              </a:rPr>
              <a:t> but </a:t>
            </a:r>
            <a:r>
              <a:rPr lang="en-US" dirty="0">
                <a:ea typeface="Open Sans" panose="020B0606030504020204" pitchFamily="34" charset="0"/>
                <a:cs typeface="Open Sans" panose="020B0606030504020204" pitchFamily="34" charset="0"/>
              </a:rPr>
              <a:t>their </a:t>
            </a:r>
            <a:r>
              <a:rPr lang="en-US" u="sng" dirty="0">
                <a:ea typeface="Open Sans" panose="020B0606030504020204" pitchFamily="34" charset="0"/>
                <a:cs typeface="Open Sans" panose="020B0606030504020204" pitchFamily="34" charset="0"/>
              </a:rPr>
              <a:t>net income</a:t>
            </a:r>
            <a:r>
              <a:rPr lang="en-US" dirty="0">
                <a:ea typeface="Open Sans" panose="020B0606030504020204" pitchFamily="34" charset="0"/>
                <a:cs typeface="Open Sans" panose="020B0606030504020204" pitchFamily="34" charset="0"/>
              </a:rPr>
              <a:t> must be below 100% FPL and meet the asset limit.</a:t>
            </a:r>
          </a:p>
          <a:p>
            <a:pPr marL="285750" indent="-285750">
              <a:buFont typeface="Arial" panose="020B0604020202020204" pitchFamily="34" charset="0"/>
              <a:buChar char="•"/>
            </a:pPr>
            <a:endParaRPr lang="en-US" dirty="0">
              <a:ea typeface="Open Sans" panose="020B0606030504020204" pitchFamily="34" charset="0"/>
              <a:cs typeface="Open Sans" panose="020B0606030504020204" pitchFamily="34" charset="0"/>
            </a:endParaRPr>
          </a:p>
          <a:p>
            <a:pPr marL="628650" lvl="2" indent="-171450" defTabSz="711200">
              <a:lnSpc>
                <a:spcPct val="90000"/>
              </a:lnSpc>
              <a:spcBef>
                <a:spcPct val="0"/>
              </a:spcBef>
              <a:spcAft>
                <a:spcPct val="15000"/>
              </a:spcAft>
              <a:buChar char="•"/>
            </a:pPr>
            <a:r>
              <a:rPr lang="en-US" b="1" dirty="0">
                <a:solidFill>
                  <a:srgbClr val="AA191E"/>
                </a:solidFill>
                <a:latin typeface="Open Sans" panose="020B0606030504020204" pitchFamily="34" charset="0"/>
                <a:ea typeface="Open Sans" panose="020B0606030504020204" pitchFamily="34" charset="0"/>
                <a:cs typeface="Open Sans" panose="020B0606030504020204" pitchFamily="34" charset="0"/>
              </a:rPr>
              <a:t>200% of FPL ($2,148)</a:t>
            </a:r>
          </a:p>
          <a:p>
            <a:pPr marL="628650" lvl="2" indent="-171450" defTabSz="711200">
              <a:lnSpc>
                <a:spcPct val="90000"/>
              </a:lnSpc>
              <a:spcBef>
                <a:spcPct val="0"/>
              </a:spcBef>
              <a:spcAft>
                <a:spcPct val="15000"/>
              </a:spcAft>
              <a:buChar char="•"/>
            </a:pPr>
            <a:r>
              <a:rPr lang="en-US" b="1" dirty="0">
                <a:solidFill>
                  <a:srgbClr val="AA191E"/>
                </a:solidFill>
                <a:latin typeface="Open Sans" panose="020B0606030504020204" pitchFamily="34" charset="0"/>
                <a:ea typeface="Open Sans" panose="020B0606030504020204" pitchFamily="34" charset="0"/>
                <a:cs typeface="Open Sans" panose="020B0606030504020204" pitchFamily="34" charset="0"/>
              </a:rPr>
              <a:t>Net income of 100 % FPL ($1,074)</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t>Gross vs. Net Income</a:t>
            </a:r>
          </a:p>
          <a:p>
            <a:pPr marL="742950" lvl="1" indent="-285750">
              <a:buFont typeface="Arial" panose="020B0604020202020204" pitchFamily="34" charset="0"/>
              <a:buChar char="•"/>
            </a:pPr>
            <a:r>
              <a:rPr lang="en-US" dirty="0"/>
              <a:t>Gross income is all income received before payroll taxes and other allowed deductions. </a:t>
            </a:r>
          </a:p>
          <a:p>
            <a:pPr lvl="1"/>
            <a:endParaRPr lang="en-US" dirty="0"/>
          </a:p>
          <a:p>
            <a:pPr marL="742950" lvl="1" indent="-285750">
              <a:buFont typeface="Arial" panose="020B0604020202020204" pitchFamily="34" charset="0"/>
              <a:buChar char="•"/>
            </a:pPr>
            <a:r>
              <a:rPr lang="en-US" dirty="0"/>
              <a:t>Net income is all income received after deductions.</a:t>
            </a:r>
          </a:p>
          <a:p>
            <a:endParaRPr lang="en-US" dirty="0"/>
          </a:p>
        </p:txBody>
      </p:sp>
    </p:spTree>
    <p:extLst>
      <p:ext uri="{BB962C8B-B14F-4D97-AF65-F5344CB8AC3E}">
        <p14:creationId xmlns:p14="http://schemas.microsoft.com/office/powerpoint/2010/main" val="38890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graphicEl>
                                              <a:dgm id="{EC011B63-874D-494A-B96D-7F6591CA43BE}"/>
                                            </p:graphicEl>
                                          </p:spTgt>
                                        </p:tgtEl>
                                        <p:attrNameLst>
                                          <p:attrName>style.visibility</p:attrName>
                                        </p:attrNameLst>
                                      </p:cBhvr>
                                      <p:to>
                                        <p:strVal val="visible"/>
                                      </p:to>
                                    </p:set>
                                    <p:animEffect transition="in" filter="fade">
                                      <p:cBhvr>
                                        <p:cTn id="7" dur="1000"/>
                                        <p:tgtEl>
                                          <p:spTgt spid="18">
                                            <p:graphicEl>
                                              <a:dgm id="{EC011B63-874D-494A-B96D-7F6591CA43BE}"/>
                                            </p:graphicEl>
                                          </p:spTgt>
                                        </p:tgtEl>
                                      </p:cBhvr>
                                    </p:animEffect>
                                    <p:anim calcmode="lin" valueType="num">
                                      <p:cBhvr>
                                        <p:cTn id="8" dur="1000" fill="hold"/>
                                        <p:tgtEl>
                                          <p:spTgt spid="18">
                                            <p:graphicEl>
                                              <a:dgm id="{EC011B63-874D-494A-B96D-7F6591CA43BE}"/>
                                            </p:graphicEl>
                                          </p:spTgt>
                                        </p:tgtEl>
                                        <p:attrNameLst>
                                          <p:attrName>ppt_w</p:attrName>
                                        </p:attrNameLst>
                                      </p:cBhvr>
                                      <p:tavLst>
                                        <p:tav tm="0" fmla="#ppt_w*sin(2.5*pi*$)">
                                          <p:val>
                                            <p:fltVal val="0"/>
                                          </p:val>
                                        </p:tav>
                                        <p:tav tm="100000">
                                          <p:val>
                                            <p:fltVal val="1"/>
                                          </p:val>
                                        </p:tav>
                                      </p:tavLst>
                                    </p:anim>
                                    <p:anim calcmode="lin" valueType="num">
                                      <p:cBhvr>
                                        <p:cTn id="9" dur="1000" fill="hold"/>
                                        <p:tgtEl>
                                          <p:spTgt spid="18">
                                            <p:graphicEl>
                                              <a:dgm id="{EC011B63-874D-494A-B96D-7F6591CA43BE}"/>
                                            </p:graphicEl>
                                          </p:spTgt>
                                        </p:tgtEl>
                                        <p:attrNameLst>
                                          <p:attrName>ppt_h</p:attrName>
                                        </p:attrNameLst>
                                      </p:cBhvr>
                                      <p:tavLst>
                                        <p:tav tm="0">
                                          <p:val>
                                            <p:strVal val="#ppt_h"/>
                                          </p:val>
                                        </p:tav>
                                        <p:tav tm="100000">
                                          <p:val>
                                            <p:strVal val="#ppt_h"/>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rev="1"/>
        </p:bldSub>
      </p:bldGraphic>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p:txBody>
          <a:bodyPr/>
          <a:lstStyle/>
          <a:p>
            <a:r>
              <a:rPr lang="en-US" dirty="0">
                <a:solidFill>
                  <a:srgbClr val="AA191E"/>
                </a:solidFill>
              </a:rPr>
              <a:t>Eligibility  - Gross Income</a:t>
            </a:r>
            <a:endParaRPr lang="en-US" dirty="0"/>
          </a:p>
        </p:txBody>
      </p:sp>
      <p:graphicFrame>
        <p:nvGraphicFramePr>
          <p:cNvPr id="18" name="Diagram 17">
            <a:extLst>
              <a:ext uri="{FF2B5EF4-FFF2-40B4-BE49-F238E27FC236}">
                <a16:creationId xmlns:a16="http://schemas.microsoft.com/office/drawing/2014/main" id="{F448B475-6455-4F3C-B8A6-4B3DAED7AC8D}"/>
              </a:ext>
            </a:extLst>
          </p:cNvPr>
          <p:cNvGraphicFramePr/>
          <p:nvPr>
            <p:extLst>
              <p:ext uri="{D42A27DB-BD31-4B8C-83A1-F6EECF244321}">
                <p14:modId xmlns:p14="http://schemas.microsoft.com/office/powerpoint/2010/main" val="2934973788"/>
              </p:ext>
            </p:extLst>
          </p:nvPr>
        </p:nvGraphicFramePr>
        <p:xfrm>
          <a:off x="1285907" y="1056576"/>
          <a:ext cx="2207025" cy="474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4F490B6-A755-4CD6-8A0A-63732AA41E7F}"/>
              </a:ext>
            </a:extLst>
          </p:cNvPr>
          <p:cNvSpPr/>
          <p:nvPr/>
        </p:nvSpPr>
        <p:spPr>
          <a:xfrm>
            <a:off x="4116869" y="3006643"/>
            <a:ext cx="7150287" cy="2794779"/>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2400" dirty="0">
                <a:solidFill>
                  <a:srgbClr val="AA191E"/>
                </a:solidFill>
                <a:latin typeface="+mj-lt"/>
                <a:ea typeface="Cambria"/>
                <a:cs typeface="Cambria"/>
                <a:sym typeface="Cambria"/>
              </a:rPr>
              <a:t>Income 200% FPL</a:t>
            </a:r>
          </a:p>
          <a:p>
            <a:endParaRPr lang="en-US" sz="1600" b="1" dirty="0">
              <a:solidFill>
                <a:schemeClr val="dk2"/>
              </a:solidFill>
              <a:ea typeface="Cambria"/>
              <a:cs typeface="Cambria"/>
              <a:sym typeface="Cambria"/>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Social Security/Supplemental Security Income (RSDI/SSI) </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Sick Benefits/Worker’s Compensation/Disability Benefits</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Veterans/ Military Benefits</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Pension/Retirement Benefits</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Income from renters, roomers and/or boarders</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Employment income (*earned income*)</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Income from tribal casino profit sharing</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All other income</a:t>
            </a:r>
            <a:endParaRPr lang="en-US" sz="1600" b="1" dirty="0"/>
          </a:p>
        </p:txBody>
      </p:sp>
      <p:pic>
        <p:nvPicPr>
          <p:cNvPr id="8" name="Picture 7">
            <a:extLst>
              <a:ext uri="{FF2B5EF4-FFF2-40B4-BE49-F238E27FC236}">
                <a16:creationId xmlns:a16="http://schemas.microsoft.com/office/drawing/2014/main" id="{82BBF77A-8C7E-455F-836B-99D8EB71563C}"/>
              </a:ext>
            </a:extLst>
          </p:cNvPr>
          <p:cNvPicPr>
            <a:picLocks noChangeAspect="1" noChangeArrowheads="1"/>
          </p:cNvPicPr>
          <p:nvPr/>
        </p:nvPicPr>
        <p:blipFill>
          <a:blip r:embed="rId8"/>
          <a:srcRect/>
          <a:stretch>
            <a:fillRect/>
          </a:stretch>
        </p:blipFill>
        <p:spPr bwMode="auto">
          <a:xfrm>
            <a:off x="4116869" y="1056575"/>
            <a:ext cx="7150287" cy="1935061"/>
          </a:xfrm>
          <a:prstGeom prst="rect">
            <a:avLst/>
          </a:prstGeom>
          <a:noFill/>
          <a:ln w="9525">
            <a:noFill/>
            <a:miter lim="800000"/>
            <a:headEnd/>
            <a:tailEnd/>
          </a:ln>
        </p:spPr>
      </p:pic>
    </p:spTree>
    <p:extLst>
      <p:ext uri="{BB962C8B-B14F-4D97-AF65-F5344CB8AC3E}">
        <p14:creationId xmlns:p14="http://schemas.microsoft.com/office/powerpoint/2010/main" val="18245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graphicEl>
                                              <a:dgm id="{96A502B0-8960-4075-8C4F-5BC5AA921C5C}"/>
                                            </p:graphicEl>
                                          </p:spTgt>
                                        </p:tgtEl>
                                        <p:attrNameLst>
                                          <p:attrName>style.visibility</p:attrName>
                                        </p:attrNameLst>
                                      </p:cBhvr>
                                      <p:to>
                                        <p:strVal val="visible"/>
                                      </p:to>
                                    </p:set>
                                    <p:animEffect transition="in" filter="fade">
                                      <p:cBhvr>
                                        <p:cTn id="7" dur="1000"/>
                                        <p:tgtEl>
                                          <p:spTgt spid="18">
                                            <p:graphicEl>
                                              <a:dgm id="{96A502B0-8960-4075-8C4F-5BC5AA921C5C}"/>
                                            </p:graphicEl>
                                          </p:spTgt>
                                        </p:tgtEl>
                                      </p:cBhvr>
                                    </p:animEffect>
                                    <p:anim calcmode="lin" valueType="num">
                                      <p:cBhvr>
                                        <p:cTn id="8" dur="1000" fill="hold"/>
                                        <p:tgtEl>
                                          <p:spTgt spid="18">
                                            <p:graphicEl>
                                              <a:dgm id="{96A502B0-8960-4075-8C4F-5BC5AA921C5C}"/>
                                            </p:graphicEl>
                                          </p:spTgt>
                                        </p:tgtEl>
                                        <p:attrNameLst>
                                          <p:attrName>ppt_w</p:attrName>
                                        </p:attrNameLst>
                                      </p:cBhvr>
                                      <p:tavLst>
                                        <p:tav tm="0" fmla="#ppt_w*sin(2.5*pi*$)">
                                          <p:val>
                                            <p:fltVal val="0"/>
                                          </p:val>
                                        </p:tav>
                                        <p:tav tm="100000">
                                          <p:val>
                                            <p:fltVal val="1"/>
                                          </p:val>
                                        </p:tav>
                                      </p:tavLst>
                                    </p:anim>
                                    <p:anim calcmode="lin" valueType="num">
                                      <p:cBhvr>
                                        <p:cTn id="9" dur="1000" fill="hold"/>
                                        <p:tgtEl>
                                          <p:spTgt spid="18">
                                            <p:graphicEl>
                                              <a:dgm id="{96A502B0-8960-4075-8C4F-5BC5AA921C5C}"/>
                                            </p:graphic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graphicEl>
                                              <a:dgm id="{845EF960-B295-43E4-8CEA-1BED13636CB7}"/>
                                            </p:graphicEl>
                                          </p:spTgt>
                                        </p:tgtEl>
                                        <p:attrNameLst>
                                          <p:attrName>style.visibility</p:attrName>
                                        </p:attrNameLst>
                                      </p:cBhvr>
                                      <p:to>
                                        <p:strVal val="visible"/>
                                      </p:to>
                                    </p:set>
                                    <p:animEffect transition="in" filter="fade">
                                      <p:cBhvr>
                                        <p:cTn id="12" dur="1000"/>
                                        <p:tgtEl>
                                          <p:spTgt spid="18">
                                            <p:graphicEl>
                                              <a:dgm id="{845EF960-B295-43E4-8CEA-1BED13636CB7}"/>
                                            </p:graphicEl>
                                          </p:spTgt>
                                        </p:tgtEl>
                                      </p:cBhvr>
                                    </p:animEffect>
                                    <p:anim calcmode="lin" valueType="num">
                                      <p:cBhvr>
                                        <p:cTn id="13" dur="1000" fill="hold"/>
                                        <p:tgtEl>
                                          <p:spTgt spid="18">
                                            <p:graphicEl>
                                              <a:dgm id="{845EF960-B295-43E4-8CEA-1BED13636CB7}"/>
                                            </p:graphicEl>
                                          </p:spTgt>
                                        </p:tgtEl>
                                        <p:attrNameLst>
                                          <p:attrName>ppt_w</p:attrName>
                                        </p:attrNameLst>
                                      </p:cBhvr>
                                      <p:tavLst>
                                        <p:tav tm="0" fmla="#ppt_w*sin(2.5*pi*$)">
                                          <p:val>
                                            <p:fltVal val="0"/>
                                          </p:val>
                                        </p:tav>
                                        <p:tav tm="100000">
                                          <p:val>
                                            <p:fltVal val="1"/>
                                          </p:val>
                                        </p:tav>
                                      </p:tavLst>
                                    </p:anim>
                                    <p:anim calcmode="lin" valueType="num">
                                      <p:cBhvr>
                                        <p:cTn id="14" dur="1000" fill="hold"/>
                                        <p:tgtEl>
                                          <p:spTgt spid="18">
                                            <p:graphicEl>
                                              <a:dgm id="{845EF960-B295-43E4-8CEA-1BED13636CB7}"/>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8">
                                            <p:graphicEl>
                                              <a:dgm id="{EC011B63-874D-494A-B96D-7F6591CA43BE}"/>
                                            </p:graphicEl>
                                          </p:spTgt>
                                        </p:tgtEl>
                                        <p:attrNameLst>
                                          <p:attrName>style.visibility</p:attrName>
                                        </p:attrNameLst>
                                      </p:cBhvr>
                                      <p:to>
                                        <p:strVal val="visible"/>
                                      </p:to>
                                    </p:set>
                                    <p:animEffect transition="in" filter="fade">
                                      <p:cBhvr>
                                        <p:cTn id="24" dur="1000"/>
                                        <p:tgtEl>
                                          <p:spTgt spid="18">
                                            <p:graphicEl>
                                              <a:dgm id="{EC011B63-874D-494A-B96D-7F6591CA43BE}"/>
                                            </p:graphicEl>
                                          </p:spTgt>
                                        </p:tgtEl>
                                      </p:cBhvr>
                                    </p:animEffect>
                                    <p:anim calcmode="lin" valueType="num">
                                      <p:cBhvr>
                                        <p:cTn id="25" dur="1000" fill="hold"/>
                                        <p:tgtEl>
                                          <p:spTgt spid="18">
                                            <p:graphicEl>
                                              <a:dgm id="{EC011B63-874D-494A-B96D-7F6591CA43BE}"/>
                                            </p:graphicEl>
                                          </p:spTgt>
                                        </p:tgtEl>
                                        <p:attrNameLst>
                                          <p:attrName>ppt_w</p:attrName>
                                        </p:attrNameLst>
                                      </p:cBhvr>
                                      <p:tavLst>
                                        <p:tav tm="0" fmla="#ppt_w*sin(2.5*pi*$)">
                                          <p:val>
                                            <p:fltVal val="0"/>
                                          </p:val>
                                        </p:tav>
                                        <p:tav tm="100000">
                                          <p:val>
                                            <p:fltVal val="1"/>
                                          </p:val>
                                        </p:tav>
                                      </p:tavLst>
                                    </p:anim>
                                    <p:anim calcmode="lin" valueType="num">
                                      <p:cBhvr>
                                        <p:cTn id="26" dur="1000" fill="hold"/>
                                        <p:tgtEl>
                                          <p:spTgt spid="18">
                                            <p:graphicEl>
                                              <a:dgm id="{EC011B63-874D-494A-B96D-7F6591CA43BE}"/>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2000"/>
                                        <p:tgtEl>
                                          <p:spTgt spid="6">
                                            <p:txEl>
                                              <p:pRg st="7" end="7"/>
                                            </p:txEl>
                                          </p:spTgt>
                                        </p:tgtEl>
                                      </p:cBhvr>
                                    </p:animEffect>
                                    <p:anim calcmode="lin" valueType="num">
                                      <p:cBhvr>
                                        <p:cTn id="68" dur="20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69" dur="20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 calcmode="lin" valueType="num">
                                      <p:cBhvr additive="base">
                                        <p:cTn id="74"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 calcmode="lin" valueType="num">
                                      <p:cBhvr additive="base">
                                        <p:cTn id="8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rev="1"/>
        </p:bldSub>
      </p:bldGraphic>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311885" y="425873"/>
            <a:ext cx="10047407" cy="850474"/>
          </a:xfrm>
        </p:spPr>
        <p:txBody>
          <a:bodyPr/>
          <a:lstStyle/>
          <a:p>
            <a:r>
              <a:rPr lang="en-US" dirty="0">
                <a:solidFill>
                  <a:srgbClr val="AA191E"/>
                </a:solidFill>
              </a:rPr>
              <a:t>Eligibility  - Gross Income Review</a:t>
            </a:r>
            <a:endParaRPr lang="en-US" dirty="0"/>
          </a:p>
        </p:txBody>
      </p:sp>
      <p:sp>
        <p:nvSpPr>
          <p:cNvPr id="6" name="Rectangle: Rounded Corners 5">
            <a:extLst>
              <a:ext uri="{FF2B5EF4-FFF2-40B4-BE49-F238E27FC236}">
                <a16:creationId xmlns:a16="http://schemas.microsoft.com/office/drawing/2014/main" id="{44F490B6-A755-4CD6-8A0A-63732AA41E7F}"/>
              </a:ext>
            </a:extLst>
          </p:cNvPr>
          <p:cNvSpPr/>
          <p:nvPr/>
        </p:nvSpPr>
        <p:spPr>
          <a:xfrm>
            <a:off x="1311885" y="1424980"/>
            <a:ext cx="7150287" cy="1145226"/>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2400" dirty="0">
                <a:solidFill>
                  <a:srgbClr val="AA191E"/>
                </a:solidFill>
                <a:latin typeface="+mj-lt"/>
                <a:ea typeface="Cambria"/>
                <a:cs typeface="Cambria"/>
                <a:sym typeface="Cambria"/>
              </a:rPr>
              <a:t>Who can use 200% FPL for gross income?</a:t>
            </a:r>
          </a:p>
          <a:p>
            <a:endParaRPr lang="en-US" sz="1600" b="1" dirty="0">
              <a:solidFill>
                <a:schemeClr val="dk2"/>
              </a:solidFill>
              <a:ea typeface="Cambria"/>
              <a:cs typeface="Cambria"/>
              <a:sym typeface="Cambria"/>
            </a:endParaRPr>
          </a:p>
          <a:p>
            <a:pPr marL="457200" lvl="0" indent="-342900">
              <a:buClr>
                <a:schemeClr val="dk1"/>
              </a:buClr>
              <a:buSzPts val="1800"/>
              <a:buFont typeface="Calibri"/>
              <a:buChar char="●"/>
            </a:pPr>
            <a:r>
              <a:rPr lang="en-US" sz="1600" dirty="0">
                <a:ea typeface="Calibri"/>
                <a:cs typeface="Calibri"/>
                <a:sym typeface="Calibri"/>
              </a:rPr>
              <a:t>SDV Households</a:t>
            </a:r>
            <a:endParaRPr lang="en-US" sz="1600" b="1" dirty="0"/>
          </a:p>
        </p:txBody>
      </p:sp>
      <p:sp>
        <p:nvSpPr>
          <p:cNvPr id="7" name="Rectangle: Rounded Corners 6">
            <a:extLst>
              <a:ext uri="{FF2B5EF4-FFF2-40B4-BE49-F238E27FC236}">
                <a16:creationId xmlns:a16="http://schemas.microsoft.com/office/drawing/2014/main" id="{84F062D9-145B-4FF3-8771-4D71DDF4D9F5}"/>
              </a:ext>
            </a:extLst>
          </p:cNvPr>
          <p:cNvSpPr/>
          <p:nvPr/>
        </p:nvSpPr>
        <p:spPr>
          <a:xfrm>
            <a:off x="1311885" y="2718839"/>
            <a:ext cx="7150287" cy="1902587"/>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2400" dirty="0">
                <a:solidFill>
                  <a:srgbClr val="AA191E"/>
                </a:solidFill>
                <a:latin typeface="+mj-lt"/>
                <a:ea typeface="Cambria"/>
                <a:cs typeface="Cambria"/>
                <a:sym typeface="Cambria"/>
              </a:rPr>
              <a:t>What are the types of Income?</a:t>
            </a:r>
          </a:p>
          <a:p>
            <a:r>
              <a:rPr lang="en-US" sz="2400" dirty="0">
                <a:solidFill>
                  <a:srgbClr val="AA191E"/>
                </a:solidFill>
                <a:latin typeface="+mj-lt"/>
                <a:ea typeface="Cambria"/>
                <a:cs typeface="Cambria"/>
                <a:sym typeface="Cambria"/>
              </a:rPr>
              <a:t>unearned income</a:t>
            </a:r>
          </a:p>
          <a:p>
            <a:pPr marL="457200" lvl="0" indent="-342900">
              <a:buClr>
                <a:schemeClr val="dk1"/>
              </a:buClr>
              <a:buSzPts val="1800"/>
              <a:buFont typeface="Calibri"/>
              <a:buChar char="●"/>
            </a:pPr>
            <a:r>
              <a:rPr lang="en-US" sz="1600" dirty="0">
                <a:solidFill>
                  <a:srgbClr val="1B1B1B"/>
                </a:solidFill>
                <a:latin typeface="Source Sans Pro" panose="020B0503030403020204" pitchFamily="34" charset="0"/>
              </a:rPr>
              <a:t>Supplemental Security Income (SSI) and veterans, disability, and death benefits</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Income from tribal casino profit sharing</a:t>
            </a:r>
            <a:endParaRPr lang="en-US" sz="1600" dirty="0">
              <a:solidFill>
                <a:schemeClr val="dk1"/>
              </a:solidFill>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All other income</a:t>
            </a:r>
            <a:endParaRPr lang="en-US" sz="1600" b="1" dirty="0"/>
          </a:p>
        </p:txBody>
      </p:sp>
      <p:sp>
        <p:nvSpPr>
          <p:cNvPr id="9" name="Rectangle: Rounded Corners 8">
            <a:extLst>
              <a:ext uri="{FF2B5EF4-FFF2-40B4-BE49-F238E27FC236}">
                <a16:creationId xmlns:a16="http://schemas.microsoft.com/office/drawing/2014/main" id="{91F90BCB-8AF5-4705-9D17-B10516B586D2}"/>
              </a:ext>
            </a:extLst>
          </p:cNvPr>
          <p:cNvSpPr/>
          <p:nvPr/>
        </p:nvSpPr>
        <p:spPr>
          <a:xfrm>
            <a:off x="1311885" y="4789383"/>
            <a:ext cx="7150287" cy="1568956"/>
          </a:xfrm>
          <a:prstGeom prst="roundRect">
            <a:avLst>
              <a:gd name="adj" fmla="val 10000"/>
            </a:avLst>
          </a:prstGeom>
        </p:spPr>
        <p:style>
          <a:lnRef idx="2">
            <a:schemeClr val="accent2"/>
          </a:lnRef>
          <a:fillRef idx="1">
            <a:schemeClr val="lt1"/>
          </a:fillRef>
          <a:effectRef idx="0">
            <a:schemeClr val="accent2"/>
          </a:effectRef>
          <a:fontRef idx="minor">
            <a:schemeClr val="dk1"/>
          </a:fontRef>
        </p:style>
        <p:txBody>
          <a:bodyPr/>
          <a:lstStyle/>
          <a:p>
            <a:r>
              <a:rPr lang="en-US" sz="2400" dirty="0">
                <a:solidFill>
                  <a:srgbClr val="AA191E"/>
                </a:solidFill>
                <a:latin typeface="+mj-lt"/>
                <a:ea typeface="Cambria"/>
                <a:cs typeface="Cambria"/>
                <a:sym typeface="Cambria"/>
              </a:rPr>
              <a:t>What is earned income?</a:t>
            </a:r>
          </a:p>
          <a:p>
            <a:endParaRPr lang="en-US" sz="1600" b="1" dirty="0">
              <a:solidFill>
                <a:schemeClr val="dk2"/>
              </a:solidFill>
              <a:ea typeface="Cambria"/>
              <a:cs typeface="Cambria"/>
              <a:sym typeface="Cambria"/>
            </a:endParaRPr>
          </a:p>
          <a:p>
            <a:pPr marL="457200" lvl="0" indent="-342900">
              <a:buClr>
                <a:schemeClr val="dk1"/>
              </a:buClr>
              <a:buSzPts val="1800"/>
              <a:buFont typeface="Calibri"/>
              <a:buChar char="●"/>
            </a:pPr>
            <a:r>
              <a:rPr lang="en-US" sz="1600" dirty="0">
                <a:solidFill>
                  <a:schemeClr val="dk1"/>
                </a:solidFill>
                <a:ea typeface="Calibri"/>
                <a:cs typeface="Calibri"/>
                <a:sym typeface="Calibri"/>
              </a:rPr>
              <a:t>Employment income (*earned income*)</a:t>
            </a:r>
            <a:endParaRPr lang="en-US" sz="1600" dirty="0">
              <a:solidFill>
                <a:schemeClr val="dk1"/>
              </a:solidFill>
            </a:endParaRPr>
          </a:p>
        </p:txBody>
      </p:sp>
    </p:spTree>
    <p:extLst>
      <p:ext uri="{BB962C8B-B14F-4D97-AF65-F5344CB8AC3E}">
        <p14:creationId xmlns:p14="http://schemas.microsoft.com/office/powerpoint/2010/main" val="22257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p:txBody>
          <a:bodyPr>
            <a:normAutofit fontScale="90000"/>
          </a:bodyPr>
          <a:lstStyle/>
          <a:p>
            <a:r>
              <a:rPr lang="en-US" sz="3100" b="1" dirty="0">
                <a:solidFill>
                  <a:srgbClr val="AA191E"/>
                </a:solidFill>
              </a:rPr>
              <a:t>Eligibility: Gross Income – Deductions = Net income</a:t>
            </a:r>
            <a:endParaRPr lang="en-US" dirty="0"/>
          </a:p>
        </p:txBody>
      </p:sp>
      <p:graphicFrame>
        <p:nvGraphicFramePr>
          <p:cNvPr id="18" name="Diagram 17">
            <a:extLst>
              <a:ext uri="{FF2B5EF4-FFF2-40B4-BE49-F238E27FC236}">
                <a16:creationId xmlns:a16="http://schemas.microsoft.com/office/drawing/2014/main" id="{F448B475-6455-4F3C-B8A6-4B3DAED7AC8D}"/>
              </a:ext>
            </a:extLst>
          </p:cNvPr>
          <p:cNvGraphicFramePr/>
          <p:nvPr>
            <p:extLst>
              <p:ext uri="{D42A27DB-BD31-4B8C-83A1-F6EECF244321}">
                <p14:modId xmlns:p14="http://schemas.microsoft.com/office/powerpoint/2010/main" val="1592991797"/>
              </p:ext>
            </p:extLst>
          </p:nvPr>
        </p:nvGraphicFramePr>
        <p:xfrm>
          <a:off x="1285907" y="1056576"/>
          <a:ext cx="2207025" cy="474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4F490B6-A755-4CD6-8A0A-63732AA41E7F}"/>
              </a:ext>
            </a:extLst>
          </p:cNvPr>
          <p:cNvSpPr/>
          <p:nvPr/>
        </p:nvSpPr>
        <p:spPr>
          <a:xfrm>
            <a:off x="3755805" y="1056576"/>
            <a:ext cx="7511352" cy="408361"/>
          </a:xfrm>
          <a:prstGeom prst="roundRect">
            <a:avLst>
              <a:gd name="adj" fmla="val 37990"/>
            </a:avLst>
          </a:prstGeom>
        </p:spPr>
        <p:style>
          <a:lnRef idx="2">
            <a:schemeClr val="accent2"/>
          </a:lnRef>
          <a:fillRef idx="1">
            <a:schemeClr val="lt1"/>
          </a:fillRef>
          <a:effectRef idx="0">
            <a:schemeClr val="accent2"/>
          </a:effectRef>
          <a:fontRef idx="minor">
            <a:schemeClr val="dk1"/>
          </a:fontRef>
        </p:style>
        <p:txBody>
          <a:bodyPr/>
          <a:lstStyle/>
          <a:p>
            <a:pPr algn="ctr">
              <a:lnSpc>
                <a:spcPct val="90000"/>
              </a:lnSpc>
            </a:pPr>
            <a:r>
              <a:rPr lang="en-US" sz="2400" b="1" dirty="0"/>
              <a:t>Allowable Deductions</a:t>
            </a:r>
          </a:p>
        </p:txBody>
      </p:sp>
      <p:sp>
        <p:nvSpPr>
          <p:cNvPr id="9" name="Rectangle: Rounded Corners 8">
            <a:extLst>
              <a:ext uri="{FF2B5EF4-FFF2-40B4-BE49-F238E27FC236}">
                <a16:creationId xmlns:a16="http://schemas.microsoft.com/office/drawing/2014/main" id="{F12BC09D-BD22-43E8-9ED2-E71A7B877753}"/>
              </a:ext>
            </a:extLst>
          </p:cNvPr>
          <p:cNvSpPr/>
          <p:nvPr/>
        </p:nvSpPr>
        <p:spPr>
          <a:xfrm>
            <a:off x="3755805" y="1617121"/>
            <a:ext cx="7511352" cy="2321638"/>
          </a:xfrm>
          <a:prstGeom prst="roundRect">
            <a:avLst>
              <a:gd name="adj" fmla="val 439"/>
            </a:avLst>
          </a:prstGeom>
        </p:spPr>
        <p:style>
          <a:lnRef idx="2">
            <a:schemeClr val="accent2"/>
          </a:lnRef>
          <a:fillRef idx="1">
            <a:schemeClr val="lt1"/>
          </a:fillRef>
          <a:effectRef idx="0">
            <a:schemeClr val="accent2"/>
          </a:effectRef>
          <a:fontRef idx="minor">
            <a:schemeClr val="dk1"/>
          </a:fontRef>
        </p:style>
        <p:txBody>
          <a:bodyPr/>
          <a:lstStyle/>
          <a:p>
            <a:pPr marL="285750" indent="-285750">
              <a:buFont typeface="Wingdings" panose="05000000000000000000" pitchFamily="2" charset="2"/>
              <a:buChar char="§"/>
            </a:pPr>
            <a:r>
              <a:rPr lang="en-US" dirty="0">
                <a:solidFill>
                  <a:srgbClr val="1B1B1B"/>
                </a:solidFill>
                <a:latin typeface="Source Sans Pro" panose="020B0503030403020204" pitchFamily="34" charset="0"/>
              </a:rPr>
              <a:t>A 20-percent deduction from earned income</a:t>
            </a:r>
            <a:r>
              <a:rPr lang="en-US" b="1" dirty="0">
                <a:solidFill>
                  <a:srgbClr val="1B1B1B"/>
                </a:solidFill>
                <a:latin typeface="Source Sans Pro" panose="020B0503030403020204" pitchFamily="34" charset="0"/>
              </a:rPr>
              <a:t>*</a:t>
            </a:r>
            <a:r>
              <a:rPr lang="en-US" dirty="0">
                <a:solidFill>
                  <a:srgbClr val="1B1B1B"/>
                </a:solidFill>
                <a:latin typeface="Source Sans Pro" panose="020B0503030403020204" pitchFamily="34" charset="0"/>
              </a:rPr>
              <a:t>.</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A standard deduction</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A dependent care deduction.</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Medical expenses for elderly or disabled members that are more than $35 for the month. </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Court order child support payments.</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Standard shelter deduction for homeless households.</a:t>
            </a:r>
          </a:p>
          <a:p>
            <a:pPr marL="285750" indent="-285750">
              <a:buFont typeface="Wingdings" panose="05000000000000000000" pitchFamily="2" charset="2"/>
              <a:buChar char="§"/>
            </a:pPr>
            <a:r>
              <a:rPr lang="en-US" dirty="0">
                <a:solidFill>
                  <a:srgbClr val="1B1B1B"/>
                </a:solidFill>
                <a:latin typeface="Source Sans Pro" panose="020B0503030403020204" pitchFamily="34" charset="0"/>
              </a:rPr>
              <a:t>Excess shelter costs.</a:t>
            </a:r>
          </a:p>
          <a:p>
            <a:pPr>
              <a:lnSpc>
                <a:spcPct val="90000"/>
              </a:lnSpc>
            </a:pPr>
            <a:endParaRPr lang="en-US" b="1" dirty="0"/>
          </a:p>
        </p:txBody>
      </p:sp>
      <p:pic>
        <p:nvPicPr>
          <p:cNvPr id="8" name="Picture 7">
            <a:extLst>
              <a:ext uri="{FF2B5EF4-FFF2-40B4-BE49-F238E27FC236}">
                <a16:creationId xmlns:a16="http://schemas.microsoft.com/office/drawing/2014/main" id="{6B350484-7964-4438-A4CB-2AFC27CF6AC7}"/>
              </a:ext>
            </a:extLst>
          </p:cNvPr>
          <p:cNvPicPr>
            <a:picLocks noChangeAspect="1" noChangeArrowheads="1"/>
          </p:cNvPicPr>
          <p:nvPr/>
        </p:nvPicPr>
        <p:blipFill>
          <a:blip r:embed="rId8"/>
          <a:srcRect/>
          <a:stretch>
            <a:fillRect/>
          </a:stretch>
        </p:blipFill>
        <p:spPr bwMode="auto">
          <a:xfrm>
            <a:off x="3755805" y="4090944"/>
            <a:ext cx="7511352" cy="1710480"/>
          </a:xfrm>
          <a:prstGeom prst="rect">
            <a:avLst/>
          </a:prstGeom>
          <a:noFill/>
          <a:ln w="9525">
            <a:noFill/>
            <a:miter lim="800000"/>
            <a:headEnd/>
            <a:tailEnd/>
          </a:ln>
        </p:spPr>
      </p:pic>
    </p:spTree>
    <p:extLst>
      <p:ext uri="{BB962C8B-B14F-4D97-AF65-F5344CB8AC3E}">
        <p14:creationId xmlns:p14="http://schemas.microsoft.com/office/powerpoint/2010/main" val="34114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graphicEl>
                                              <a:dgm id="{96A502B0-8960-4075-8C4F-5BC5AA921C5C}"/>
                                            </p:graphicEl>
                                          </p:spTgt>
                                        </p:tgtEl>
                                        <p:attrNameLst>
                                          <p:attrName>style.visibility</p:attrName>
                                        </p:attrNameLst>
                                      </p:cBhvr>
                                      <p:to>
                                        <p:strVal val="visible"/>
                                      </p:to>
                                    </p:set>
                                    <p:animEffect transition="in" filter="fade">
                                      <p:cBhvr>
                                        <p:cTn id="7" dur="1000"/>
                                        <p:tgtEl>
                                          <p:spTgt spid="18">
                                            <p:graphicEl>
                                              <a:dgm id="{96A502B0-8960-4075-8C4F-5BC5AA921C5C}"/>
                                            </p:graphicEl>
                                          </p:spTgt>
                                        </p:tgtEl>
                                      </p:cBhvr>
                                    </p:animEffect>
                                    <p:anim calcmode="lin" valueType="num">
                                      <p:cBhvr>
                                        <p:cTn id="8" dur="1000" fill="hold"/>
                                        <p:tgtEl>
                                          <p:spTgt spid="18">
                                            <p:graphicEl>
                                              <a:dgm id="{96A502B0-8960-4075-8C4F-5BC5AA921C5C}"/>
                                            </p:graphicEl>
                                          </p:spTgt>
                                        </p:tgtEl>
                                        <p:attrNameLst>
                                          <p:attrName>ppt_w</p:attrName>
                                        </p:attrNameLst>
                                      </p:cBhvr>
                                      <p:tavLst>
                                        <p:tav tm="0" fmla="#ppt_w*sin(2.5*pi*$)">
                                          <p:val>
                                            <p:fltVal val="0"/>
                                          </p:val>
                                        </p:tav>
                                        <p:tav tm="100000">
                                          <p:val>
                                            <p:fltVal val="1"/>
                                          </p:val>
                                        </p:tav>
                                      </p:tavLst>
                                    </p:anim>
                                    <p:anim calcmode="lin" valueType="num">
                                      <p:cBhvr>
                                        <p:cTn id="9" dur="1000" fill="hold"/>
                                        <p:tgtEl>
                                          <p:spTgt spid="18">
                                            <p:graphicEl>
                                              <a:dgm id="{96A502B0-8960-4075-8C4F-5BC5AA921C5C}"/>
                                            </p:graphic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graphicEl>
                                              <a:dgm id="{845EF960-B295-43E4-8CEA-1BED13636CB7}"/>
                                            </p:graphicEl>
                                          </p:spTgt>
                                        </p:tgtEl>
                                        <p:attrNameLst>
                                          <p:attrName>style.visibility</p:attrName>
                                        </p:attrNameLst>
                                      </p:cBhvr>
                                      <p:to>
                                        <p:strVal val="visible"/>
                                      </p:to>
                                    </p:set>
                                    <p:animEffect transition="in" filter="fade">
                                      <p:cBhvr>
                                        <p:cTn id="12" dur="1000"/>
                                        <p:tgtEl>
                                          <p:spTgt spid="18">
                                            <p:graphicEl>
                                              <a:dgm id="{845EF960-B295-43E4-8CEA-1BED13636CB7}"/>
                                            </p:graphicEl>
                                          </p:spTgt>
                                        </p:tgtEl>
                                      </p:cBhvr>
                                    </p:animEffect>
                                    <p:anim calcmode="lin" valueType="num">
                                      <p:cBhvr>
                                        <p:cTn id="13" dur="1000" fill="hold"/>
                                        <p:tgtEl>
                                          <p:spTgt spid="18">
                                            <p:graphicEl>
                                              <a:dgm id="{845EF960-B295-43E4-8CEA-1BED13636CB7}"/>
                                            </p:graphicEl>
                                          </p:spTgt>
                                        </p:tgtEl>
                                        <p:attrNameLst>
                                          <p:attrName>ppt_w</p:attrName>
                                        </p:attrNameLst>
                                      </p:cBhvr>
                                      <p:tavLst>
                                        <p:tav tm="0" fmla="#ppt_w*sin(2.5*pi*$)">
                                          <p:val>
                                            <p:fltVal val="0"/>
                                          </p:val>
                                        </p:tav>
                                        <p:tav tm="100000">
                                          <p:val>
                                            <p:fltVal val="1"/>
                                          </p:val>
                                        </p:tav>
                                      </p:tavLst>
                                    </p:anim>
                                    <p:anim calcmode="lin" valueType="num">
                                      <p:cBhvr>
                                        <p:cTn id="14" dur="1000" fill="hold"/>
                                        <p:tgtEl>
                                          <p:spTgt spid="18">
                                            <p:graphicEl>
                                              <a:dgm id="{845EF960-B295-43E4-8CEA-1BED13636CB7}"/>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8">
                                            <p:graphicEl>
                                              <a:dgm id="{EC011B63-874D-494A-B96D-7F6591CA43BE}"/>
                                            </p:graphicEl>
                                          </p:spTgt>
                                        </p:tgtEl>
                                        <p:attrNameLst>
                                          <p:attrName>style.visibility</p:attrName>
                                        </p:attrNameLst>
                                      </p:cBhvr>
                                      <p:to>
                                        <p:strVal val="visible"/>
                                      </p:to>
                                    </p:set>
                                    <p:animEffect transition="in" filter="fade">
                                      <p:cBhvr>
                                        <p:cTn id="19" dur="1000"/>
                                        <p:tgtEl>
                                          <p:spTgt spid="18">
                                            <p:graphicEl>
                                              <a:dgm id="{EC011B63-874D-494A-B96D-7F6591CA43BE}"/>
                                            </p:graphicEl>
                                          </p:spTgt>
                                        </p:tgtEl>
                                      </p:cBhvr>
                                    </p:animEffect>
                                    <p:anim calcmode="lin" valueType="num">
                                      <p:cBhvr>
                                        <p:cTn id="20" dur="1000" fill="hold"/>
                                        <p:tgtEl>
                                          <p:spTgt spid="18">
                                            <p:graphicEl>
                                              <a:dgm id="{EC011B63-874D-494A-B96D-7F6591CA43BE}"/>
                                            </p:graphicEl>
                                          </p:spTgt>
                                        </p:tgtEl>
                                        <p:attrNameLst>
                                          <p:attrName>ppt_w</p:attrName>
                                        </p:attrNameLst>
                                      </p:cBhvr>
                                      <p:tavLst>
                                        <p:tav tm="0" fmla="#ppt_w*sin(2.5*pi*$)">
                                          <p:val>
                                            <p:fltVal val="0"/>
                                          </p:val>
                                        </p:tav>
                                        <p:tav tm="100000">
                                          <p:val>
                                            <p:fltVal val="1"/>
                                          </p:val>
                                        </p:tav>
                                      </p:tavLst>
                                    </p:anim>
                                    <p:anim calcmode="lin" valueType="num">
                                      <p:cBhvr>
                                        <p:cTn id="21" dur="1000" fill="hold"/>
                                        <p:tgtEl>
                                          <p:spTgt spid="18">
                                            <p:graphicEl>
                                              <a:dgm id="{EC011B63-874D-494A-B96D-7F6591CA43BE}"/>
                                            </p:graphicEl>
                                          </p:spTgt>
                                        </p:tgtEl>
                                        <p:attrNameLst>
                                          <p:attrName>ppt_h</p:attrName>
                                        </p:attrNameLst>
                                      </p:cBhvr>
                                      <p:tavLst>
                                        <p:tav tm="0">
                                          <p:val>
                                            <p:strVal val="#ppt_h"/>
                                          </p:val>
                                        </p:tav>
                                        <p:tav tm="100000">
                                          <p:val>
                                            <p:strVal val="#ppt_h"/>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childTnLst>
                                </p:cTn>
                              </p:par>
                              <p:par>
                                <p:cTn id="53" presetID="21" presetClass="entr" presetSubtype="1"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1)">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rev="1"/>
        </p:bldSub>
      </p:bldGraphic>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9150" y="1194318"/>
          <a:ext cx="8728377" cy="4731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1424473" y="531536"/>
            <a:ext cx="9929327" cy="1325563"/>
          </a:xfrm>
        </p:spPr>
        <p:txBody>
          <a:bodyPr/>
          <a:lstStyle/>
          <a:p>
            <a:r>
              <a:rPr lang="en-US" dirty="0">
                <a:solidFill>
                  <a:srgbClr val="AA191E"/>
                </a:solidFill>
              </a:rPr>
              <a:t>Who We Are – Elder Law of Michigan</a:t>
            </a:r>
            <a:r>
              <a:rPr lang="en-US" dirty="0"/>
              <a:t> </a:t>
            </a:r>
          </a:p>
        </p:txBody>
      </p:sp>
    </p:spTree>
    <p:extLst>
      <p:ext uri="{BB962C8B-B14F-4D97-AF65-F5344CB8AC3E}">
        <p14:creationId xmlns:p14="http://schemas.microsoft.com/office/powerpoint/2010/main" val="34730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5628D47F-BC0A-4EE6-904F-D7375FB0618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2FF24FE7-0AE1-49D6-BEF8-03FF1E17D9A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EC855FA8-1EBA-445D-BCDA-F9E64020A0D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0FC5B1AB-359B-46F8-9BD0-10D6CA7074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586429F0-67F6-4BB2-AAB4-D92BD3A6C5C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861F8612-DEBC-403C-B23F-ADAB0E702C6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115623A9-5FFE-46B5-BE7F-8AFC42B109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21EEA9A-F564-4909-B296-85D90DDE92EB}"/>
              </a:ext>
            </a:extLst>
          </p:cNvPr>
          <p:cNvSpPr/>
          <p:nvPr/>
        </p:nvSpPr>
        <p:spPr>
          <a:xfrm>
            <a:off x="1048848" y="230289"/>
            <a:ext cx="10721121" cy="408361"/>
          </a:xfrm>
          <a:prstGeom prst="roundRect">
            <a:avLst>
              <a:gd name="adj" fmla="val 3799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lnSpc>
                <a:spcPct val="90000"/>
              </a:lnSpc>
            </a:pPr>
            <a:r>
              <a:rPr lang="en-US" sz="2400" b="1" dirty="0">
                <a:solidFill>
                  <a:srgbClr val="AA191E"/>
                </a:solidFill>
              </a:rPr>
              <a:t>Eligibility: Gross Income – Deductions = Net income</a:t>
            </a:r>
            <a:endParaRPr lang="en-US" sz="2400" b="1" dirty="0"/>
          </a:p>
        </p:txBody>
      </p:sp>
      <p:sp>
        <p:nvSpPr>
          <p:cNvPr id="7" name="Rectangle: Rounded Corners 6">
            <a:extLst>
              <a:ext uri="{FF2B5EF4-FFF2-40B4-BE49-F238E27FC236}">
                <a16:creationId xmlns:a16="http://schemas.microsoft.com/office/drawing/2014/main" id="{F7785FBE-6CDF-411B-8934-ED9731CB09E2}"/>
              </a:ext>
            </a:extLst>
          </p:cNvPr>
          <p:cNvSpPr/>
          <p:nvPr/>
        </p:nvSpPr>
        <p:spPr>
          <a:xfrm>
            <a:off x="1048848" y="879232"/>
            <a:ext cx="4519613" cy="4443046"/>
          </a:xfrm>
          <a:prstGeom prst="roundRect">
            <a:avLst>
              <a:gd name="adj" fmla="val 5377"/>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fontAlgn="base">
              <a:spcBef>
                <a:spcPct val="20000"/>
              </a:spcBef>
              <a:spcAft>
                <a:spcPct val="0"/>
              </a:spcAft>
            </a:pPr>
            <a:r>
              <a:rPr lang="en-US" b="1" kern="0" dirty="0">
                <a:solidFill>
                  <a:srgbClr val="AA191E"/>
                </a:solidFill>
              </a:rPr>
              <a:t>Net Income Calculation steps: </a:t>
            </a:r>
          </a:p>
          <a:p>
            <a:pPr lvl="0" fontAlgn="base">
              <a:spcBef>
                <a:spcPct val="20000"/>
              </a:spcBef>
              <a:spcAft>
                <a:spcPct val="0"/>
              </a:spcAft>
            </a:pPr>
            <a:r>
              <a:rPr lang="en-US" kern="0" dirty="0">
                <a:solidFill>
                  <a:srgbClr val="000000"/>
                </a:solidFill>
              </a:rPr>
              <a:t>Start with Gross income</a:t>
            </a:r>
          </a:p>
          <a:p>
            <a:pPr fontAlgn="base">
              <a:spcBef>
                <a:spcPct val="20000"/>
              </a:spcBef>
              <a:spcAft>
                <a:spcPct val="0"/>
              </a:spcAft>
            </a:pPr>
            <a:r>
              <a:rPr lang="en-US" b="1" kern="0" dirty="0">
                <a:solidFill>
                  <a:srgbClr val="000000"/>
                </a:solidFill>
              </a:rPr>
              <a:t>Less</a:t>
            </a:r>
            <a:r>
              <a:rPr lang="en-US" kern="0" dirty="0">
                <a:solidFill>
                  <a:srgbClr val="000000"/>
                </a:solidFill>
              </a:rPr>
              <a:t> the </a:t>
            </a:r>
            <a:r>
              <a:rPr lang="en-US" dirty="0">
                <a:solidFill>
                  <a:srgbClr val="1B1B1B"/>
                </a:solidFill>
              </a:rPr>
              <a:t>20% deduction from earned income</a:t>
            </a:r>
            <a:r>
              <a:rPr lang="en-US" b="1" dirty="0">
                <a:solidFill>
                  <a:srgbClr val="1B1B1B"/>
                </a:solidFill>
              </a:rPr>
              <a:t>*</a:t>
            </a:r>
            <a:endParaRPr lang="en-US" dirty="0">
              <a:solidFill>
                <a:srgbClr val="1B1B1B"/>
              </a:solidFill>
            </a:endParaRPr>
          </a:p>
          <a:p>
            <a:pPr fontAlgn="base">
              <a:spcBef>
                <a:spcPct val="20000"/>
              </a:spcBef>
              <a:spcAft>
                <a:spcPct val="0"/>
              </a:spcAft>
            </a:pPr>
            <a:r>
              <a:rPr lang="en-US" b="1" dirty="0">
                <a:solidFill>
                  <a:srgbClr val="1B1B1B"/>
                </a:solidFill>
              </a:rPr>
              <a:t>Less </a:t>
            </a:r>
            <a:r>
              <a:rPr lang="en-US" dirty="0">
                <a:solidFill>
                  <a:srgbClr val="1B1B1B"/>
                </a:solidFill>
              </a:rPr>
              <a:t>standard deduction </a:t>
            </a:r>
          </a:p>
          <a:p>
            <a:pPr fontAlgn="base">
              <a:spcBef>
                <a:spcPct val="20000"/>
              </a:spcBef>
              <a:spcAft>
                <a:spcPct val="0"/>
              </a:spcAft>
            </a:pPr>
            <a:r>
              <a:rPr lang="en-US" b="1" dirty="0">
                <a:solidFill>
                  <a:srgbClr val="1B1B1B"/>
                </a:solidFill>
              </a:rPr>
              <a:t>Less </a:t>
            </a:r>
            <a:r>
              <a:rPr lang="en-US" dirty="0">
                <a:solidFill>
                  <a:srgbClr val="1B1B1B"/>
                </a:solidFill>
              </a:rPr>
              <a:t>dependent care deduction</a:t>
            </a:r>
          </a:p>
          <a:p>
            <a:pPr fontAlgn="base">
              <a:spcBef>
                <a:spcPct val="20000"/>
              </a:spcBef>
              <a:spcAft>
                <a:spcPct val="0"/>
              </a:spcAft>
            </a:pPr>
            <a:r>
              <a:rPr lang="en-US" b="1" dirty="0">
                <a:solidFill>
                  <a:srgbClr val="1B1B1B"/>
                </a:solidFill>
              </a:rPr>
              <a:t>Less </a:t>
            </a:r>
            <a:r>
              <a:rPr lang="en-US" dirty="0">
                <a:solidFill>
                  <a:srgbClr val="1B1B1B"/>
                </a:solidFill>
              </a:rPr>
              <a:t>Court order child support payments</a:t>
            </a:r>
          </a:p>
          <a:p>
            <a:pPr fontAlgn="base">
              <a:spcBef>
                <a:spcPct val="20000"/>
              </a:spcBef>
              <a:spcAft>
                <a:spcPct val="0"/>
              </a:spcAft>
            </a:pPr>
            <a:r>
              <a:rPr lang="en-US" b="1" dirty="0">
                <a:solidFill>
                  <a:srgbClr val="1B1B1B"/>
                </a:solidFill>
              </a:rPr>
              <a:t>Less </a:t>
            </a:r>
            <a:r>
              <a:rPr lang="en-US" dirty="0">
                <a:solidFill>
                  <a:srgbClr val="1B1B1B"/>
                </a:solidFill>
              </a:rPr>
              <a:t>Standard Medical expenses for elderly or disabled members. </a:t>
            </a:r>
          </a:p>
          <a:p>
            <a:pPr fontAlgn="base">
              <a:spcBef>
                <a:spcPct val="20000"/>
              </a:spcBef>
              <a:spcAft>
                <a:spcPct val="0"/>
              </a:spcAft>
            </a:pPr>
            <a:r>
              <a:rPr lang="en-US" b="1" dirty="0">
                <a:solidFill>
                  <a:srgbClr val="1B1B1B"/>
                </a:solidFill>
              </a:rPr>
              <a:t>Less </a:t>
            </a:r>
            <a:r>
              <a:rPr lang="en-US" dirty="0">
                <a:solidFill>
                  <a:srgbClr val="1B1B1B"/>
                </a:solidFill>
              </a:rPr>
              <a:t>Standard shelter deduction for homeless households</a:t>
            </a:r>
          </a:p>
          <a:p>
            <a:pPr fontAlgn="base">
              <a:spcBef>
                <a:spcPct val="20000"/>
              </a:spcBef>
              <a:spcAft>
                <a:spcPct val="0"/>
              </a:spcAft>
            </a:pPr>
            <a:r>
              <a:rPr lang="en-US" b="1" dirty="0">
                <a:solidFill>
                  <a:srgbClr val="1B1B1B"/>
                </a:solidFill>
              </a:rPr>
              <a:t>Less </a:t>
            </a:r>
            <a:r>
              <a:rPr lang="en-US" dirty="0">
                <a:solidFill>
                  <a:srgbClr val="1B1B1B"/>
                </a:solidFill>
              </a:rPr>
              <a:t>Excess shelter costs</a:t>
            </a:r>
            <a:endParaRPr lang="en-US" b="1" dirty="0">
              <a:solidFill>
                <a:srgbClr val="1B1B1B"/>
              </a:solidFill>
            </a:endParaRPr>
          </a:p>
          <a:p>
            <a:pPr fontAlgn="base">
              <a:spcBef>
                <a:spcPct val="20000"/>
              </a:spcBef>
              <a:spcAft>
                <a:spcPct val="0"/>
              </a:spcAft>
            </a:pPr>
            <a:endParaRPr lang="en-US" b="1" dirty="0">
              <a:solidFill>
                <a:srgbClr val="1B1B1B"/>
              </a:solidFill>
              <a:latin typeface="Source Sans Pro" panose="020B0503030403020204" pitchFamily="34" charset="0"/>
            </a:endParaRPr>
          </a:p>
          <a:p>
            <a:pPr lvl="0" fontAlgn="base">
              <a:spcBef>
                <a:spcPct val="20000"/>
              </a:spcBef>
              <a:spcAft>
                <a:spcPct val="0"/>
              </a:spcAft>
            </a:pPr>
            <a:endParaRPr lang="en-US" sz="2200" kern="0" dirty="0">
              <a:solidFill>
                <a:srgbClr val="000000"/>
              </a:solidFill>
            </a:endParaRPr>
          </a:p>
        </p:txBody>
      </p:sp>
      <p:sp>
        <p:nvSpPr>
          <p:cNvPr id="9" name="Rectangle: Rounded Corners 8">
            <a:extLst>
              <a:ext uri="{FF2B5EF4-FFF2-40B4-BE49-F238E27FC236}">
                <a16:creationId xmlns:a16="http://schemas.microsoft.com/office/drawing/2014/main" id="{9919540D-0E85-474F-86FB-7D12685982C4}"/>
              </a:ext>
            </a:extLst>
          </p:cNvPr>
          <p:cNvSpPr/>
          <p:nvPr/>
        </p:nvSpPr>
        <p:spPr>
          <a:xfrm>
            <a:off x="5760975" y="879232"/>
            <a:ext cx="6008994" cy="1781907"/>
          </a:xfrm>
          <a:prstGeom prst="roundRect">
            <a:avLst>
              <a:gd name="adj" fmla="val 6603"/>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200" b="1" dirty="0">
                <a:solidFill>
                  <a:srgbClr val="AA191E"/>
                </a:solidFill>
              </a:rPr>
              <a:t>Allowable deductions:</a:t>
            </a:r>
            <a:r>
              <a:rPr lang="en-US" sz="1200" b="1" dirty="0">
                <a:solidFill>
                  <a:srgbClr val="1B1B1B"/>
                </a:solidFill>
              </a:rPr>
              <a:t> </a:t>
            </a:r>
          </a:p>
          <a:p>
            <a:pPr marL="285750" indent="-285750">
              <a:buFont typeface="Wingdings" panose="05000000000000000000" pitchFamily="2" charset="2"/>
              <a:buChar char="§"/>
            </a:pPr>
            <a:r>
              <a:rPr lang="en-US" sz="1200" dirty="0">
                <a:solidFill>
                  <a:srgbClr val="1B1B1B"/>
                </a:solidFill>
              </a:rPr>
              <a:t>A 20-percent deduction from earned income</a:t>
            </a:r>
            <a:r>
              <a:rPr lang="en-US" sz="1200" b="1" dirty="0">
                <a:solidFill>
                  <a:srgbClr val="1B1B1B"/>
                </a:solidFill>
              </a:rPr>
              <a:t>*</a:t>
            </a:r>
            <a:r>
              <a:rPr lang="en-US" sz="1200" dirty="0">
                <a:solidFill>
                  <a:srgbClr val="1B1B1B"/>
                </a:solidFill>
              </a:rPr>
              <a:t>.</a:t>
            </a:r>
          </a:p>
          <a:p>
            <a:pPr marL="285750" indent="-285750">
              <a:buFont typeface="Wingdings" panose="05000000000000000000" pitchFamily="2" charset="2"/>
              <a:buChar char="§"/>
            </a:pPr>
            <a:r>
              <a:rPr lang="en-US" sz="1200" dirty="0">
                <a:solidFill>
                  <a:srgbClr val="1B1B1B"/>
                </a:solidFill>
              </a:rPr>
              <a:t>A standard deduction of $____</a:t>
            </a:r>
          </a:p>
          <a:p>
            <a:pPr marL="285750" indent="-285750">
              <a:buFont typeface="Wingdings" panose="05000000000000000000" pitchFamily="2" charset="2"/>
              <a:buChar char="§"/>
            </a:pPr>
            <a:r>
              <a:rPr lang="en-US" sz="1200" dirty="0">
                <a:solidFill>
                  <a:srgbClr val="1B1B1B"/>
                </a:solidFill>
              </a:rPr>
              <a:t>A dependent care deduction.</a:t>
            </a:r>
          </a:p>
          <a:p>
            <a:pPr marL="285750" indent="-285750">
              <a:buFont typeface="Wingdings" panose="05000000000000000000" pitchFamily="2" charset="2"/>
              <a:buChar char="§"/>
            </a:pPr>
            <a:r>
              <a:rPr lang="en-US" sz="1200" dirty="0">
                <a:solidFill>
                  <a:srgbClr val="1B1B1B"/>
                </a:solidFill>
              </a:rPr>
              <a:t>Court order child support payments.</a:t>
            </a:r>
          </a:p>
          <a:p>
            <a:pPr marL="285750" indent="-285750">
              <a:buFont typeface="Wingdings" panose="05000000000000000000" pitchFamily="2" charset="2"/>
              <a:buChar char="§"/>
            </a:pPr>
            <a:r>
              <a:rPr lang="en-US" sz="1200" dirty="0">
                <a:solidFill>
                  <a:srgbClr val="1B1B1B"/>
                </a:solidFill>
              </a:rPr>
              <a:t>Medical expenses for elderly or disabled members that are more than $35 for the month. </a:t>
            </a:r>
          </a:p>
          <a:p>
            <a:pPr marL="285750" indent="-285750">
              <a:buFont typeface="Wingdings" panose="05000000000000000000" pitchFamily="2" charset="2"/>
              <a:buChar char="§"/>
            </a:pPr>
            <a:r>
              <a:rPr lang="en-US" sz="1200" dirty="0">
                <a:solidFill>
                  <a:srgbClr val="1B1B1B"/>
                </a:solidFill>
              </a:rPr>
              <a:t>Standard shelter deduction for homeless households.</a:t>
            </a:r>
          </a:p>
          <a:p>
            <a:pPr marL="285750" indent="-285750">
              <a:buFont typeface="Wingdings" panose="05000000000000000000" pitchFamily="2" charset="2"/>
              <a:buChar char="§"/>
            </a:pPr>
            <a:r>
              <a:rPr lang="en-US" sz="1200" dirty="0">
                <a:solidFill>
                  <a:srgbClr val="1B1B1B"/>
                </a:solidFill>
              </a:rPr>
              <a:t>Excess shelter costs.</a:t>
            </a:r>
          </a:p>
          <a:p>
            <a:pPr>
              <a:lnSpc>
                <a:spcPct val="90000"/>
              </a:lnSpc>
            </a:pPr>
            <a:endParaRPr lang="en-US" b="1" dirty="0"/>
          </a:p>
        </p:txBody>
      </p:sp>
      <p:sp>
        <p:nvSpPr>
          <p:cNvPr id="10" name="Rectangle: Rounded Corners 9">
            <a:extLst>
              <a:ext uri="{FF2B5EF4-FFF2-40B4-BE49-F238E27FC236}">
                <a16:creationId xmlns:a16="http://schemas.microsoft.com/office/drawing/2014/main" id="{4C67BC7A-9AEF-4B83-B3F5-27ED638D246F}"/>
              </a:ext>
            </a:extLst>
          </p:cNvPr>
          <p:cNvSpPr/>
          <p:nvPr/>
        </p:nvSpPr>
        <p:spPr>
          <a:xfrm>
            <a:off x="5760975" y="2720247"/>
            <a:ext cx="6201508" cy="333631"/>
          </a:xfrm>
          <a:prstGeom prst="roundRect">
            <a:avLst>
              <a:gd name="adj" fmla="val 6603"/>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b="1" dirty="0">
                <a:solidFill>
                  <a:srgbClr val="1B1B1B"/>
                </a:solidFill>
              </a:rPr>
              <a:t>MDHHS Allowable Deductions:</a:t>
            </a:r>
          </a:p>
          <a:p>
            <a:endParaRPr lang="en-US" b="1" dirty="0">
              <a:solidFill>
                <a:srgbClr val="1B1B1B"/>
              </a:solidFill>
            </a:endParaRPr>
          </a:p>
          <a:p>
            <a:pPr>
              <a:lnSpc>
                <a:spcPct val="90000"/>
              </a:lnSpc>
            </a:pPr>
            <a:endParaRPr lang="en-US" b="1" dirty="0"/>
          </a:p>
        </p:txBody>
      </p:sp>
      <p:pic>
        <p:nvPicPr>
          <p:cNvPr id="4" name="Picture 3">
            <a:extLst>
              <a:ext uri="{FF2B5EF4-FFF2-40B4-BE49-F238E27FC236}">
                <a16:creationId xmlns:a16="http://schemas.microsoft.com/office/drawing/2014/main" id="{9CCB226E-5244-48EF-8715-34A5A69437E7}"/>
              </a:ext>
            </a:extLst>
          </p:cNvPr>
          <p:cNvPicPr>
            <a:picLocks noChangeAspect="1"/>
          </p:cNvPicPr>
          <p:nvPr/>
        </p:nvPicPr>
        <p:blipFill>
          <a:blip r:embed="rId3"/>
          <a:stretch>
            <a:fillRect/>
          </a:stretch>
        </p:blipFill>
        <p:spPr>
          <a:xfrm>
            <a:off x="5760975" y="3112986"/>
            <a:ext cx="3286125" cy="3514725"/>
          </a:xfrm>
          <a:prstGeom prst="rect">
            <a:avLst/>
          </a:prstGeom>
        </p:spPr>
      </p:pic>
      <p:pic>
        <p:nvPicPr>
          <p:cNvPr id="6" name="Picture 5">
            <a:extLst>
              <a:ext uri="{FF2B5EF4-FFF2-40B4-BE49-F238E27FC236}">
                <a16:creationId xmlns:a16="http://schemas.microsoft.com/office/drawing/2014/main" id="{8E609638-E795-47EB-8556-5E98DC96D619}"/>
              </a:ext>
            </a:extLst>
          </p:cNvPr>
          <p:cNvPicPr>
            <a:picLocks noChangeAspect="1"/>
          </p:cNvPicPr>
          <p:nvPr/>
        </p:nvPicPr>
        <p:blipFill>
          <a:blip r:embed="rId4"/>
          <a:stretch>
            <a:fillRect/>
          </a:stretch>
        </p:blipFill>
        <p:spPr>
          <a:xfrm>
            <a:off x="9171658" y="3157844"/>
            <a:ext cx="2790825" cy="2181225"/>
          </a:xfrm>
          <a:prstGeom prst="rect">
            <a:avLst/>
          </a:prstGeom>
        </p:spPr>
      </p:pic>
    </p:spTree>
    <p:extLst>
      <p:ext uri="{BB962C8B-B14F-4D97-AF65-F5344CB8AC3E}">
        <p14:creationId xmlns:p14="http://schemas.microsoft.com/office/powerpoint/2010/main" val="37268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072296" y="364090"/>
            <a:ext cx="10047407" cy="850474"/>
          </a:xfrm>
        </p:spPr>
        <p:txBody>
          <a:bodyPr/>
          <a:lstStyle/>
          <a:p>
            <a:r>
              <a:rPr lang="en-US" dirty="0">
                <a:solidFill>
                  <a:srgbClr val="AA191E"/>
                </a:solidFill>
              </a:rPr>
              <a:t>Eligibility  - Income Example</a:t>
            </a:r>
            <a:endParaRPr lang="en-US" dirty="0"/>
          </a:p>
        </p:txBody>
      </p:sp>
      <p:sp>
        <p:nvSpPr>
          <p:cNvPr id="6" name="Rectangle: Rounded Corners 5">
            <a:extLst>
              <a:ext uri="{FF2B5EF4-FFF2-40B4-BE49-F238E27FC236}">
                <a16:creationId xmlns:a16="http://schemas.microsoft.com/office/drawing/2014/main" id="{44F490B6-A755-4CD6-8A0A-63732AA41E7F}"/>
              </a:ext>
            </a:extLst>
          </p:cNvPr>
          <p:cNvSpPr/>
          <p:nvPr/>
        </p:nvSpPr>
        <p:spPr>
          <a:xfrm>
            <a:off x="1072296" y="1684121"/>
            <a:ext cx="10592165" cy="3826993"/>
          </a:xfrm>
          <a:prstGeom prst="roundRect">
            <a:avLst>
              <a:gd name="adj" fmla="val 37990"/>
            </a:avLst>
          </a:prstGeom>
        </p:spPr>
        <p:style>
          <a:lnRef idx="2">
            <a:schemeClr val="accent2"/>
          </a:lnRef>
          <a:fillRef idx="1">
            <a:schemeClr val="lt1"/>
          </a:fillRef>
          <a:effectRef idx="0">
            <a:schemeClr val="accent2"/>
          </a:effectRef>
          <a:fontRef idx="minor">
            <a:schemeClr val="dk1"/>
          </a:fontRef>
        </p:style>
        <p:txBody>
          <a:bodyPr/>
          <a:lstStyle/>
          <a:p>
            <a:pPr algn="ctr">
              <a:lnSpc>
                <a:spcPct val="90000"/>
              </a:lnSpc>
            </a:pPr>
            <a:r>
              <a:rPr lang="en-US" sz="2400" b="1" dirty="0"/>
              <a:t>Interactive example</a:t>
            </a:r>
          </a:p>
          <a:p>
            <a:pPr algn="ctr">
              <a:lnSpc>
                <a:spcPct val="90000"/>
              </a:lnSpc>
            </a:pPr>
            <a:endParaRPr lang="en-US" sz="2400" b="1" dirty="0"/>
          </a:p>
          <a:p>
            <a:pPr algn="ctr">
              <a:lnSpc>
                <a:spcPct val="90000"/>
              </a:lnSpc>
            </a:pPr>
            <a:r>
              <a:rPr lang="en-US" sz="2400" b="1" dirty="0"/>
              <a:t>No wrong answers</a:t>
            </a:r>
          </a:p>
          <a:p>
            <a:pPr algn="ctr">
              <a:lnSpc>
                <a:spcPct val="90000"/>
              </a:lnSpc>
            </a:pPr>
            <a:endParaRPr lang="en-US" sz="2400" b="1" dirty="0"/>
          </a:p>
          <a:p>
            <a:pPr algn="ctr">
              <a:lnSpc>
                <a:spcPct val="90000"/>
              </a:lnSpc>
            </a:pPr>
            <a:r>
              <a:rPr lang="en-US" sz="2400" b="1" dirty="0"/>
              <a:t>Give it a try!</a:t>
            </a:r>
          </a:p>
        </p:txBody>
      </p:sp>
    </p:spTree>
    <p:extLst>
      <p:ext uri="{BB962C8B-B14F-4D97-AF65-F5344CB8AC3E}">
        <p14:creationId xmlns:p14="http://schemas.microsoft.com/office/powerpoint/2010/main" val="30774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072296" y="191095"/>
            <a:ext cx="10047407" cy="850474"/>
          </a:xfrm>
        </p:spPr>
        <p:txBody>
          <a:bodyPr/>
          <a:lstStyle/>
          <a:p>
            <a:r>
              <a:rPr lang="en-US" dirty="0">
                <a:solidFill>
                  <a:srgbClr val="AA191E"/>
                </a:solidFill>
              </a:rPr>
              <a:t>Eligibility  - Income Example</a:t>
            </a:r>
            <a:endParaRPr lang="en-US" dirty="0"/>
          </a:p>
        </p:txBody>
      </p:sp>
      <p:sp>
        <p:nvSpPr>
          <p:cNvPr id="6" name="Rectangle: Rounded Corners 5">
            <a:extLst>
              <a:ext uri="{FF2B5EF4-FFF2-40B4-BE49-F238E27FC236}">
                <a16:creationId xmlns:a16="http://schemas.microsoft.com/office/drawing/2014/main" id="{44F490B6-A755-4CD6-8A0A-63732AA41E7F}"/>
              </a:ext>
            </a:extLst>
          </p:cNvPr>
          <p:cNvSpPr/>
          <p:nvPr/>
        </p:nvSpPr>
        <p:spPr>
          <a:xfrm>
            <a:off x="1072295" y="1041569"/>
            <a:ext cx="10592165" cy="408361"/>
          </a:xfrm>
          <a:prstGeom prst="roundRect">
            <a:avLst>
              <a:gd name="adj" fmla="val 37990"/>
            </a:avLst>
          </a:prstGeom>
        </p:spPr>
        <p:style>
          <a:lnRef idx="2">
            <a:schemeClr val="accent2"/>
          </a:lnRef>
          <a:fillRef idx="1">
            <a:schemeClr val="lt1"/>
          </a:fillRef>
          <a:effectRef idx="0">
            <a:schemeClr val="accent2"/>
          </a:effectRef>
          <a:fontRef idx="minor">
            <a:schemeClr val="dk1"/>
          </a:fontRef>
        </p:style>
        <p:txBody>
          <a:bodyPr/>
          <a:lstStyle/>
          <a:p>
            <a:pPr algn="ctr">
              <a:lnSpc>
                <a:spcPct val="90000"/>
              </a:lnSpc>
            </a:pPr>
            <a:r>
              <a:rPr lang="en-US" sz="2400" b="1" dirty="0"/>
              <a:t>Net Income Example</a:t>
            </a:r>
          </a:p>
        </p:txBody>
      </p:sp>
      <p:sp>
        <p:nvSpPr>
          <p:cNvPr id="12" name="Rectangle: Rounded Corners 11">
            <a:extLst>
              <a:ext uri="{FF2B5EF4-FFF2-40B4-BE49-F238E27FC236}">
                <a16:creationId xmlns:a16="http://schemas.microsoft.com/office/drawing/2014/main" id="{4C9B41CD-F977-4110-9CE3-679765869CF7}"/>
              </a:ext>
            </a:extLst>
          </p:cNvPr>
          <p:cNvSpPr/>
          <p:nvPr/>
        </p:nvSpPr>
        <p:spPr>
          <a:xfrm>
            <a:off x="1072294" y="1835461"/>
            <a:ext cx="10592166" cy="829537"/>
          </a:xfrm>
          <a:prstGeom prst="roundRect">
            <a:avLst>
              <a:gd name="adj" fmla="val 5377"/>
            </a:avLst>
          </a:prstGeom>
        </p:spPr>
        <p:style>
          <a:lnRef idx="2">
            <a:schemeClr val="accent6"/>
          </a:lnRef>
          <a:fillRef idx="1">
            <a:schemeClr val="lt1"/>
          </a:fillRef>
          <a:effectRef idx="0">
            <a:schemeClr val="accent6"/>
          </a:effectRef>
          <a:fontRef idx="minor">
            <a:schemeClr val="dk1"/>
          </a:fontRef>
        </p:style>
        <p:txBody>
          <a:bodyPr/>
          <a:lstStyle/>
          <a:p>
            <a:pPr lvl="0" fontAlgn="base">
              <a:spcBef>
                <a:spcPct val="20000"/>
              </a:spcBef>
              <a:spcAft>
                <a:spcPct val="0"/>
              </a:spcAft>
            </a:pPr>
            <a:r>
              <a:rPr lang="en-US" sz="2200" kern="0" dirty="0">
                <a:solidFill>
                  <a:srgbClr val="000000"/>
                </a:solidFill>
              </a:rPr>
              <a:t>Ms. Smith lives alone and her only income is Social Security $1,100/</a:t>
            </a:r>
            <a:r>
              <a:rPr lang="en-US" sz="2200" kern="0" dirty="0" err="1">
                <a:solidFill>
                  <a:srgbClr val="000000"/>
                </a:solidFill>
              </a:rPr>
              <a:t>mo</a:t>
            </a:r>
            <a:r>
              <a:rPr lang="en-US" sz="2200" kern="0" dirty="0">
                <a:solidFill>
                  <a:srgbClr val="000000"/>
                </a:solidFill>
              </a:rPr>
              <a:t> in gross income (before her Medicare Premium is deducted). </a:t>
            </a:r>
          </a:p>
          <a:p>
            <a:pPr lvl="0" fontAlgn="base">
              <a:spcBef>
                <a:spcPct val="20000"/>
              </a:spcBef>
              <a:spcAft>
                <a:spcPct val="0"/>
              </a:spcAft>
            </a:pPr>
            <a:endParaRPr lang="en-US" sz="2200" kern="0" dirty="0">
              <a:solidFill>
                <a:srgbClr val="000000"/>
              </a:solidFill>
            </a:endParaRPr>
          </a:p>
        </p:txBody>
      </p:sp>
      <p:sp>
        <p:nvSpPr>
          <p:cNvPr id="9" name="Rectangle: Rounded Corners 8">
            <a:extLst>
              <a:ext uri="{FF2B5EF4-FFF2-40B4-BE49-F238E27FC236}">
                <a16:creationId xmlns:a16="http://schemas.microsoft.com/office/drawing/2014/main" id="{44C06863-EBD1-4E35-9710-2D8B0E79A13B}"/>
              </a:ext>
            </a:extLst>
          </p:cNvPr>
          <p:cNvSpPr/>
          <p:nvPr/>
        </p:nvSpPr>
        <p:spPr>
          <a:xfrm>
            <a:off x="1072294" y="3103223"/>
            <a:ext cx="10592166" cy="498460"/>
          </a:xfrm>
          <a:prstGeom prst="roundRect">
            <a:avLst>
              <a:gd name="adj" fmla="val 5377"/>
            </a:avLst>
          </a:prstGeom>
        </p:spPr>
        <p:style>
          <a:lnRef idx="2">
            <a:schemeClr val="accent6"/>
          </a:lnRef>
          <a:fillRef idx="1">
            <a:schemeClr val="lt1"/>
          </a:fillRef>
          <a:effectRef idx="0">
            <a:schemeClr val="accent6"/>
          </a:effectRef>
          <a:fontRef idx="minor">
            <a:schemeClr val="dk1"/>
          </a:fontRef>
        </p:style>
        <p:txBody>
          <a:bodyPr/>
          <a:lstStyle/>
          <a:p>
            <a:pPr lvl="0" fontAlgn="base">
              <a:spcBef>
                <a:spcPct val="20000"/>
              </a:spcBef>
              <a:spcAft>
                <a:spcPct val="0"/>
              </a:spcAft>
            </a:pPr>
            <a:r>
              <a:rPr lang="en-US" sz="2200" kern="0" dirty="0">
                <a:solidFill>
                  <a:srgbClr val="000000"/>
                </a:solidFill>
              </a:rPr>
              <a:t>She pays $170.10/</a:t>
            </a:r>
            <a:r>
              <a:rPr lang="en-US" sz="2200" kern="0" dirty="0" err="1">
                <a:solidFill>
                  <a:srgbClr val="000000"/>
                </a:solidFill>
              </a:rPr>
              <a:t>mo</a:t>
            </a:r>
            <a:r>
              <a:rPr lang="en-US" sz="2200" kern="0" dirty="0">
                <a:solidFill>
                  <a:srgbClr val="000000"/>
                </a:solidFill>
              </a:rPr>
              <a:t> for Medicare. </a:t>
            </a:r>
          </a:p>
        </p:txBody>
      </p:sp>
      <p:sp>
        <p:nvSpPr>
          <p:cNvPr id="11" name="Rectangle: Rounded Corners 10">
            <a:extLst>
              <a:ext uri="{FF2B5EF4-FFF2-40B4-BE49-F238E27FC236}">
                <a16:creationId xmlns:a16="http://schemas.microsoft.com/office/drawing/2014/main" id="{C78809F3-E9AB-411D-98BB-E57FA7860B13}"/>
              </a:ext>
            </a:extLst>
          </p:cNvPr>
          <p:cNvSpPr/>
          <p:nvPr/>
        </p:nvSpPr>
        <p:spPr>
          <a:xfrm>
            <a:off x="1072294" y="4788597"/>
            <a:ext cx="10592166" cy="586592"/>
          </a:xfrm>
          <a:prstGeom prst="roundRect">
            <a:avLst>
              <a:gd name="adj" fmla="val 5377"/>
            </a:avLst>
          </a:prstGeom>
        </p:spPr>
        <p:style>
          <a:lnRef idx="2">
            <a:schemeClr val="accent6"/>
          </a:lnRef>
          <a:fillRef idx="1">
            <a:schemeClr val="lt1"/>
          </a:fillRef>
          <a:effectRef idx="0">
            <a:schemeClr val="accent6"/>
          </a:effectRef>
          <a:fontRef idx="minor">
            <a:schemeClr val="dk1"/>
          </a:fontRef>
        </p:style>
        <p:txBody>
          <a:bodyPr/>
          <a:lstStyle/>
          <a:p>
            <a:pPr lvl="0" fontAlgn="base">
              <a:spcBef>
                <a:spcPct val="20000"/>
              </a:spcBef>
              <a:spcAft>
                <a:spcPct val="0"/>
              </a:spcAft>
            </a:pPr>
            <a:r>
              <a:rPr lang="en-US" sz="2200" kern="0" dirty="0">
                <a:solidFill>
                  <a:srgbClr val="000000"/>
                </a:solidFill>
              </a:rPr>
              <a:t>She pays $630/</a:t>
            </a:r>
            <a:r>
              <a:rPr lang="en-US" sz="2200" kern="0" dirty="0" err="1">
                <a:solidFill>
                  <a:srgbClr val="000000"/>
                </a:solidFill>
              </a:rPr>
              <a:t>mo</a:t>
            </a:r>
            <a:r>
              <a:rPr lang="en-US" sz="2200" kern="0" dirty="0">
                <a:solidFill>
                  <a:srgbClr val="000000"/>
                </a:solidFill>
              </a:rPr>
              <a:t> in rent and her heat and other utilities are included in rent.</a:t>
            </a:r>
          </a:p>
        </p:txBody>
      </p:sp>
      <p:sp>
        <p:nvSpPr>
          <p:cNvPr id="15" name="Rectangle: Rounded Corners 14">
            <a:extLst>
              <a:ext uri="{FF2B5EF4-FFF2-40B4-BE49-F238E27FC236}">
                <a16:creationId xmlns:a16="http://schemas.microsoft.com/office/drawing/2014/main" id="{80481892-89D9-4CD2-838D-0FF640584B48}"/>
              </a:ext>
            </a:extLst>
          </p:cNvPr>
          <p:cNvSpPr/>
          <p:nvPr/>
        </p:nvSpPr>
        <p:spPr>
          <a:xfrm>
            <a:off x="1072294" y="3955000"/>
            <a:ext cx="10592166" cy="498460"/>
          </a:xfrm>
          <a:prstGeom prst="roundRect">
            <a:avLst>
              <a:gd name="adj" fmla="val 5377"/>
            </a:avLst>
          </a:prstGeom>
        </p:spPr>
        <p:style>
          <a:lnRef idx="2">
            <a:schemeClr val="accent6"/>
          </a:lnRef>
          <a:fillRef idx="1">
            <a:schemeClr val="lt1"/>
          </a:fillRef>
          <a:effectRef idx="0">
            <a:schemeClr val="accent6"/>
          </a:effectRef>
          <a:fontRef idx="minor">
            <a:schemeClr val="dk1"/>
          </a:fontRef>
        </p:style>
        <p:txBody>
          <a:bodyPr/>
          <a:lstStyle/>
          <a:p>
            <a:pPr lvl="0" fontAlgn="base">
              <a:spcBef>
                <a:spcPct val="20000"/>
              </a:spcBef>
              <a:spcAft>
                <a:spcPct val="0"/>
              </a:spcAft>
            </a:pPr>
            <a:r>
              <a:rPr lang="en-US" sz="2200" kern="0" dirty="0">
                <a:solidFill>
                  <a:srgbClr val="000000"/>
                </a:solidFill>
              </a:rPr>
              <a:t>On average she pays $40/</a:t>
            </a:r>
            <a:r>
              <a:rPr lang="en-US" sz="2200" kern="0" dirty="0" err="1">
                <a:solidFill>
                  <a:srgbClr val="000000"/>
                </a:solidFill>
              </a:rPr>
              <a:t>mo</a:t>
            </a:r>
            <a:r>
              <a:rPr lang="en-US" sz="2200" kern="0" dirty="0">
                <a:solidFill>
                  <a:srgbClr val="000000"/>
                </a:solidFill>
              </a:rPr>
              <a:t> for Dr. visits. </a:t>
            </a:r>
          </a:p>
        </p:txBody>
      </p:sp>
    </p:spTree>
    <p:extLst>
      <p:ext uri="{BB962C8B-B14F-4D97-AF65-F5344CB8AC3E}">
        <p14:creationId xmlns:p14="http://schemas.microsoft.com/office/powerpoint/2010/main" val="185052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749"/>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9"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072296" y="191095"/>
            <a:ext cx="10047407" cy="850474"/>
          </a:xfrm>
        </p:spPr>
        <p:txBody>
          <a:bodyPr/>
          <a:lstStyle/>
          <a:p>
            <a:r>
              <a:rPr lang="en-US" dirty="0">
                <a:solidFill>
                  <a:srgbClr val="AA191E"/>
                </a:solidFill>
              </a:rPr>
              <a:t>Eligibility  - Income Example</a:t>
            </a:r>
            <a:endParaRPr lang="en-US" dirty="0"/>
          </a:p>
        </p:txBody>
      </p:sp>
      <p:sp>
        <p:nvSpPr>
          <p:cNvPr id="16" name="Rectangle: Rounded Corners 15">
            <a:extLst>
              <a:ext uri="{FF2B5EF4-FFF2-40B4-BE49-F238E27FC236}">
                <a16:creationId xmlns:a16="http://schemas.microsoft.com/office/drawing/2014/main" id="{AE8C3ACD-40A7-4569-93FA-2548E04FD707}"/>
              </a:ext>
            </a:extLst>
          </p:cNvPr>
          <p:cNvSpPr/>
          <p:nvPr/>
        </p:nvSpPr>
        <p:spPr>
          <a:xfrm>
            <a:off x="1072295" y="1165757"/>
            <a:ext cx="3968628" cy="1620103"/>
          </a:xfrm>
          <a:prstGeom prst="roundRect">
            <a:avLst>
              <a:gd name="adj" fmla="val 5377"/>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algn="ctr" fontAlgn="base">
              <a:spcBef>
                <a:spcPct val="20000"/>
              </a:spcBef>
              <a:spcAft>
                <a:spcPct val="0"/>
              </a:spcAft>
            </a:pPr>
            <a:r>
              <a:rPr lang="en-US" sz="2200" b="1" kern="0" dirty="0">
                <a:solidFill>
                  <a:srgbClr val="000000"/>
                </a:solidFill>
              </a:rPr>
              <a:t>Gross Income</a:t>
            </a:r>
          </a:p>
          <a:p>
            <a:pPr lvl="0" fontAlgn="base">
              <a:spcBef>
                <a:spcPct val="20000"/>
              </a:spcBef>
              <a:spcAft>
                <a:spcPct val="0"/>
              </a:spcAft>
            </a:pPr>
            <a:r>
              <a:rPr lang="en-US" sz="2200" b="1" kern="0" dirty="0">
                <a:solidFill>
                  <a:srgbClr val="000000"/>
                </a:solidFill>
              </a:rPr>
              <a:t>Social Security	$1,100	</a:t>
            </a:r>
          </a:p>
        </p:txBody>
      </p:sp>
      <p:sp>
        <p:nvSpPr>
          <p:cNvPr id="17" name="Rectangle: Rounded Corners 16">
            <a:extLst>
              <a:ext uri="{FF2B5EF4-FFF2-40B4-BE49-F238E27FC236}">
                <a16:creationId xmlns:a16="http://schemas.microsoft.com/office/drawing/2014/main" id="{0DB7ABC3-04A6-4AAC-8F4F-06164027E974}"/>
              </a:ext>
            </a:extLst>
          </p:cNvPr>
          <p:cNvSpPr/>
          <p:nvPr/>
        </p:nvSpPr>
        <p:spPr>
          <a:xfrm>
            <a:off x="1072294" y="2910048"/>
            <a:ext cx="3968628" cy="1614241"/>
          </a:xfrm>
          <a:prstGeom prst="roundRect">
            <a:avLst>
              <a:gd name="adj" fmla="val 5377"/>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algn="ctr" fontAlgn="base">
              <a:spcBef>
                <a:spcPct val="20000"/>
              </a:spcBef>
              <a:spcAft>
                <a:spcPct val="0"/>
              </a:spcAft>
            </a:pPr>
            <a:r>
              <a:rPr lang="en-US" sz="2200" b="1" kern="0" dirty="0">
                <a:solidFill>
                  <a:srgbClr val="000000"/>
                </a:solidFill>
              </a:rPr>
              <a:t>Expenses/Deductions</a:t>
            </a:r>
          </a:p>
          <a:p>
            <a:pPr lvl="0" fontAlgn="base">
              <a:spcBef>
                <a:spcPct val="20000"/>
              </a:spcBef>
              <a:spcAft>
                <a:spcPct val="0"/>
              </a:spcAft>
            </a:pPr>
            <a:r>
              <a:rPr lang="en-US" sz="2200" b="1" kern="0" dirty="0">
                <a:solidFill>
                  <a:srgbClr val="000000"/>
                </a:solidFill>
              </a:rPr>
              <a:t>Medicare Prem        $170.10 Dr. Visits	            $  40.00 Rent 	                        $630.00     	</a:t>
            </a:r>
          </a:p>
        </p:txBody>
      </p:sp>
      <p:sp>
        <p:nvSpPr>
          <p:cNvPr id="18" name="Rectangle: Rounded Corners 17">
            <a:extLst>
              <a:ext uri="{FF2B5EF4-FFF2-40B4-BE49-F238E27FC236}">
                <a16:creationId xmlns:a16="http://schemas.microsoft.com/office/drawing/2014/main" id="{33BFC45F-9BE0-43B5-8396-8D5F367FFF25}"/>
              </a:ext>
            </a:extLst>
          </p:cNvPr>
          <p:cNvSpPr/>
          <p:nvPr/>
        </p:nvSpPr>
        <p:spPr>
          <a:xfrm>
            <a:off x="1072295" y="4751909"/>
            <a:ext cx="5023705" cy="1614241"/>
          </a:xfrm>
          <a:prstGeom prst="roundRect">
            <a:avLst>
              <a:gd name="adj" fmla="val 5377"/>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algn="ctr" fontAlgn="base">
              <a:spcBef>
                <a:spcPct val="20000"/>
              </a:spcBef>
              <a:spcAft>
                <a:spcPct val="0"/>
              </a:spcAft>
            </a:pPr>
            <a:r>
              <a:rPr lang="en-US" sz="2200" b="1" kern="0" dirty="0">
                <a:solidFill>
                  <a:srgbClr val="000000"/>
                </a:solidFill>
              </a:rPr>
              <a:t>Standard Deductions</a:t>
            </a:r>
          </a:p>
          <a:p>
            <a:pPr lvl="0" fontAlgn="base">
              <a:spcBef>
                <a:spcPct val="20000"/>
              </a:spcBef>
              <a:spcAft>
                <a:spcPct val="0"/>
              </a:spcAft>
            </a:pPr>
            <a:r>
              <a:rPr lang="en-US" sz="2200" b="1" kern="0" dirty="0">
                <a:solidFill>
                  <a:srgbClr val="000000"/>
                </a:solidFill>
              </a:rPr>
              <a:t>Standard Deduction        $177.00 </a:t>
            </a:r>
          </a:p>
          <a:p>
            <a:pPr lvl="0" fontAlgn="base">
              <a:spcBef>
                <a:spcPct val="20000"/>
              </a:spcBef>
              <a:spcAft>
                <a:spcPct val="0"/>
              </a:spcAft>
            </a:pPr>
            <a:r>
              <a:rPr lang="en-US" sz="2200" b="1" kern="0" dirty="0">
                <a:solidFill>
                  <a:srgbClr val="000000"/>
                </a:solidFill>
              </a:rPr>
              <a:t>Standard Shelter              $ 597.00 Standard Medical              $200.00     	</a:t>
            </a:r>
          </a:p>
        </p:txBody>
      </p:sp>
      <p:sp>
        <p:nvSpPr>
          <p:cNvPr id="19" name="Rectangle: Rounded Corners 18">
            <a:extLst>
              <a:ext uri="{FF2B5EF4-FFF2-40B4-BE49-F238E27FC236}">
                <a16:creationId xmlns:a16="http://schemas.microsoft.com/office/drawing/2014/main" id="{01D520C6-4D8E-4CC0-A413-F3B2C22FE207}"/>
              </a:ext>
            </a:extLst>
          </p:cNvPr>
          <p:cNvSpPr/>
          <p:nvPr/>
        </p:nvSpPr>
        <p:spPr>
          <a:xfrm>
            <a:off x="6545596" y="1165757"/>
            <a:ext cx="4785549" cy="4443046"/>
          </a:xfrm>
          <a:prstGeom prst="roundRect">
            <a:avLst>
              <a:gd name="adj" fmla="val 5377"/>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lvl="0" fontAlgn="base">
              <a:spcBef>
                <a:spcPct val="20000"/>
              </a:spcBef>
              <a:spcAft>
                <a:spcPct val="0"/>
              </a:spcAft>
            </a:pPr>
            <a:r>
              <a:rPr lang="en-US" kern="0" dirty="0">
                <a:solidFill>
                  <a:srgbClr val="000000"/>
                </a:solidFill>
              </a:rPr>
              <a:t>Net Income Calculation steps: </a:t>
            </a:r>
          </a:p>
          <a:p>
            <a:pPr lvl="0" fontAlgn="base">
              <a:spcBef>
                <a:spcPct val="20000"/>
              </a:spcBef>
              <a:spcAft>
                <a:spcPct val="0"/>
              </a:spcAft>
            </a:pPr>
            <a:r>
              <a:rPr lang="en-US" b="1" kern="0" dirty="0">
                <a:solidFill>
                  <a:srgbClr val="000000"/>
                </a:solidFill>
              </a:rPr>
              <a:t>Gross Income</a:t>
            </a:r>
            <a:r>
              <a:rPr lang="en-US" kern="0" dirty="0">
                <a:solidFill>
                  <a:srgbClr val="000000"/>
                </a:solidFill>
              </a:rPr>
              <a:t>		$ 1,100</a:t>
            </a:r>
          </a:p>
          <a:p>
            <a:pPr fontAlgn="base">
              <a:spcBef>
                <a:spcPct val="20000"/>
              </a:spcBef>
              <a:spcAft>
                <a:spcPct val="0"/>
              </a:spcAft>
            </a:pPr>
            <a:r>
              <a:rPr lang="en-US" b="1" kern="0" dirty="0">
                <a:solidFill>
                  <a:srgbClr val="000000"/>
                </a:solidFill>
              </a:rPr>
              <a:t>Less</a:t>
            </a:r>
            <a:r>
              <a:rPr lang="en-US" kern="0" dirty="0">
                <a:solidFill>
                  <a:srgbClr val="000000"/>
                </a:solidFill>
              </a:rPr>
              <a:t> the </a:t>
            </a:r>
            <a:r>
              <a:rPr lang="en-US" dirty="0">
                <a:solidFill>
                  <a:srgbClr val="1B1B1B"/>
                </a:solidFill>
              </a:rPr>
              <a:t>20% EI? 		$        0	</a:t>
            </a:r>
          </a:p>
          <a:p>
            <a:pPr fontAlgn="base">
              <a:spcBef>
                <a:spcPct val="20000"/>
              </a:spcBef>
              <a:spcAft>
                <a:spcPct val="0"/>
              </a:spcAft>
            </a:pPr>
            <a:r>
              <a:rPr lang="en-US" b="1" dirty="0">
                <a:solidFill>
                  <a:srgbClr val="1B1B1B"/>
                </a:solidFill>
              </a:rPr>
              <a:t>Less </a:t>
            </a:r>
            <a:r>
              <a:rPr lang="en-US" dirty="0">
                <a:solidFill>
                  <a:srgbClr val="1B1B1B"/>
                </a:solidFill>
              </a:rPr>
              <a:t>SD                                $    177</a:t>
            </a:r>
          </a:p>
          <a:p>
            <a:pPr fontAlgn="base">
              <a:spcBef>
                <a:spcPct val="20000"/>
              </a:spcBef>
              <a:spcAft>
                <a:spcPct val="0"/>
              </a:spcAft>
            </a:pPr>
            <a:r>
              <a:rPr lang="en-US" b="1" dirty="0">
                <a:solidFill>
                  <a:srgbClr val="1B1B1B"/>
                </a:solidFill>
              </a:rPr>
              <a:t>Less </a:t>
            </a:r>
            <a:r>
              <a:rPr lang="en-US" dirty="0">
                <a:solidFill>
                  <a:srgbClr val="1B1B1B"/>
                </a:solidFill>
              </a:rPr>
              <a:t>DCD                             $        0</a:t>
            </a:r>
          </a:p>
          <a:p>
            <a:pPr fontAlgn="base">
              <a:spcBef>
                <a:spcPct val="20000"/>
              </a:spcBef>
              <a:spcAft>
                <a:spcPct val="0"/>
              </a:spcAft>
            </a:pPr>
            <a:r>
              <a:rPr lang="en-US" b="1" dirty="0">
                <a:solidFill>
                  <a:srgbClr val="1B1B1B"/>
                </a:solidFill>
              </a:rPr>
              <a:t>Less </a:t>
            </a:r>
            <a:r>
              <a:rPr lang="en-US" dirty="0">
                <a:solidFill>
                  <a:srgbClr val="1B1B1B"/>
                </a:solidFill>
              </a:rPr>
              <a:t>COCSP                         $        0</a:t>
            </a:r>
          </a:p>
          <a:p>
            <a:pPr fontAlgn="base">
              <a:spcBef>
                <a:spcPct val="20000"/>
              </a:spcBef>
              <a:spcAft>
                <a:spcPct val="0"/>
              </a:spcAft>
            </a:pPr>
            <a:r>
              <a:rPr lang="en-US" b="1" dirty="0">
                <a:solidFill>
                  <a:srgbClr val="1B1B1B"/>
                </a:solidFill>
              </a:rPr>
              <a:t>Less </a:t>
            </a:r>
            <a:r>
              <a:rPr lang="en-US" dirty="0">
                <a:solidFill>
                  <a:srgbClr val="1B1B1B"/>
                </a:solidFill>
              </a:rPr>
              <a:t>MP			$   200*</a:t>
            </a:r>
          </a:p>
          <a:p>
            <a:pPr fontAlgn="base">
              <a:spcBef>
                <a:spcPct val="20000"/>
              </a:spcBef>
              <a:spcAft>
                <a:spcPct val="0"/>
              </a:spcAft>
            </a:pPr>
            <a:r>
              <a:rPr lang="en-US" b="1" dirty="0">
                <a:solidFill>
                  <a:srgbClr val="1B1B1B"/>
                </a:solidFill>
              </a:rPr>
              <a:t>Less </a:t>
            </a:r>
            <a:r>
              <a:rPr lang="en-US" dirty="0">
                <a:solidFill>
                  <a:srgbClr val="1B1B1B"/>
                </a:solidFill>
              </a:rPr>
              <a:t>SDS		$   597	</a:t>
            </a:r>
          </a:p>
          <a:p>
            <a:pPr fontAlgn="base">
              <a:spcBef>
                <a:spcPct val="20000"/>
              </a:spcBef>
              <a:spcAft>
                <a:spcPct val="0"/>
              </a:spcAft>
            </a:pPr>
            <a:r>
              <a:rPr lang="en-US" b="1" dirty="0">
                <a:solidFill>
                  <a:srgbClr val="1B1B1B"/>
                </a:solidFill>
              </a:rPr>
              <a:t>Less </a:t>
            </a:r>
            <a:r>
              <a:rPr lang="en-US" dirty="0">
                <a:solidFill>
                  <a:srgbClr val="1B1B1B"/>
                </a:solidFill>
              </a:rPr>
              <a:t>ESC</a:t>
            </a:r>
          </a:p>
          <a:p>
            <a:pPr fontAlgn="base">
              <a:spcBef>
                <a:spcPct val="20000"/>
              </a:spcBef>
              <a:spcAft>
                <a:spcPct val="0"/>
              </a:spcAft>
            </a:pPr>
            <a:r>
              <a:rPr lang="en-US" b="1" dirty="0">
                <a:solidFill>
                  <a:srgbClr val="1B1B1B"/>
                </a:solidFill>
              </a:rPr>
              <a:t>Total			$   126*</a:t>
            </a:r>
          </a:p>
          <a:p>
            <a:pPr fontAlgn="base">
              <a:spcBef>
                <a:spcPct val="20000"/>
              </a:spcBef>
              <a:spcAft>
                <a:spcPct val="0"/>
              </a:spcAft>
            </a:pPr>
            <a:r>
              <a:rPr lang="en-US" b="1" dirty="0">
                <a:solidFill>
                  <a:srgbClr val="1B1B1B"/>
                </a:solidFill>
              </a:rPr>
              <a:t>*SNAP Benefit determined</a:t>
            </a:r>
            <a:endParaRPr lang="en-US" b="1" dirty="0">
              <a:solidFill>
                <a:srgbClr val="1B1B1B"/>
              </a:solidFill>
              <a:latin typeface="Source Sans Pro" panose="020B0503030403020204" pitchFamily="34" charset="0"/>
            </a:endParaRPr>
          </a:p>
          <a:p>
            <a:pPr lvl="0" fontAlgn="base">
              <a:spcBef>
                <a:spcPct val="20000"/>
              </a:spcBef>
              <a:spcAft>
                <a:spcPct val="0"/>
              </a:spcAft>
            </a:pPr>
            <a:endParaRPr lang="en-US" sz="2200" kern="0" dirty="0">
              <a:solidFill>
                <a:srgbClr val="000000"/>
              </a:solidFill>
            </a:endParaRPr>
          </a:p>
        </p:txBody>
      </p:sp>
    </p:spTree>
    <p:extLst>
      <p:ext uri="{BB962C8B-B14F-4D97-AF65-F5344CB8AC3E}">
        <p14:creationId xmlns:p14="http://schemas.microsoft.com/office/powerpoint/2010/main" val="13426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124465" y="190500"/>
            <a:ext cx="11067535" cy="850900"/>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600" dirty="0">
                <a:solidFill>
                  <a:srgbClr val="AA191E"/>
                </a:solidFill>
              </a:rPr>
              <a:t>SNAP Application Process</a:t>
            </a:r>
            <a:endParaRPr lang="en-US" sz="3600" dirty="0"/>
          </a:p>
        </p:txBody>
      </p:sp>
      <p:pic>
        <p:nvPicPr>
          <p:cNvPr id="5" name="Content Placeholder 4">
            <a:extLst>
              <a:ext uri="{FF2B5EF4-FFF2-40B4-BE49-F238E27FC236}">
                <a16:creationId xmlns:a16="http://schemas.microsoft.com/office/drawing/2014/main" id="{5EB0B51D-B550-464F-B652-D4353233AE03}"/>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08964" y="823913"/>
            <a:ext cx="10750550" cy="5843587"/>
          </a:xfrm>
        </p:spPr>
      </p:pic>
    </p:spTree>
    <p:extLst>
      <p:ext uri="{BB962C8B-B14F-4D97-AF65-F5344CB8AC3E}">
        <p14:creationId xmlns:p14="http://schemas.microsoft.com/office/powerpoint/2010/main" val="2003314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124465" y="190500"/>
            <a:ext cx="11067535" cy="850900"/>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600" dirty="0">
                <a:solidFill>
                  <a:srgbClr val="AA191E"/>
                </a:solidFill>
              </a:rPr>
              <a:t>SNAP Application Process</a:t>
            </a:r>
            <a:endParaRPr lang="en-US" sz="3600" dirty="0"/>
          </a:p>
        </p:txBody>
      </p:sp>
      <p:pic>
        <p:nvPicPr>
          <p:cNvPr id="3" name="Picture 2" descr="A picture containing text&#10;&#10;Description automatically generated">
            <a:extLst>
              <a:ext uri="{FF2B5EF4-FFF2-40B4-BE49-F238E27FC236}">
                <a16:creationId xmlns:a16="http://schemas.microsoft.com/office/drawing/2014/main" id="{9364175C-B259-4BC5-A902-1751C09A2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465" y="1041400"/>
            <a:ext cx="10762735" cy="5816600"/>
          </a:xfrm>
          <a:prstGeom prst="rect">
            <a:avLst/>
          </a:prstGeom>
        </p:spPr>
      </p:pic>
    </p:spTree>
    <p:extLst>
      <p:ext uri="{BB962C8B-B14F-4D97-AF65-F5344CB8AC3E}">
        <p14:creationId xmlns:p14="http://schemas.microsoft.com/office/powerpoint/2010/main" val="138794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49" y="376446"/>
            <a:ext cx="10047407" cy="85047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altLang="en-US" sz="3733" dirty="0">
                <a:solidFill>
                  <a:srgbClr val="AA191E"/>
                </a:solidFill>
                <a:ea typeface="ＭＳ Ｐゴシック" pitchFamily="34" charset="-128"/>
              </a:rPr>
              <a:t>What Can Clients Purchase with SNAP?</a:t>
            </a:r>
            <a:r>
              <a:rPr lang="en-US" altLang="en-US" sz="3733" dirty="0">
                <a:ea typeface="ＭＳ Ｐゴシック" pitchFamily="34" charset="-128"/>
              </a:rPr>
              <a:t> </a:t>
            </a:r>
            <a:endParaRPr lang="en-US" sz="3733" dirty="0"/>
          </a:p>
        </p:txBody>
      </p:sp>
      <p:sp>
        <p:nvSpPr>
          <p:cNvPr id="9" name="Text Placeholder 8"/>
          <p:cNvSpPr>
            <a:spLocks noGrp="1"/>
          </p:cNvSpPr>
          <p:nvPr>
            <p:ph idx="1"/>
          </p:nvPr>
        </p:nvSpPr>
        <p:spPr>
          <a:xfrm>
            <a:off x="1219750" y="1392314"/>
            <a:ext cx="10047407" cy="4810777"/>
          </a:xfrm>
        </p:spPr>
        <p:txBody>
          <a:bodyPr>
            <a:normAutofit fontScale="92500"/>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buFont typeface="Wingdings" pitchFamily="2" charset="2"/>
              <a:buChar char="§"/>
            </a:pPr>
            <a:r>
              <a:rPr lang="en-US" altLang="en-US" sz="2800" b="1" dirty="0">
                <a:solidFill>
                  <a:srgbClr val="AA191E"/>
                </a:solidFill>
                <a:ea typeface="ＭＳ Ｐゴシック" pitchFamily="34" charset="-128"/>
              </a:rPr>
              <a:t>What SNAP can buy?</a:t>
            </a:r>
          </a:p>
          <a:p>
            <a:pPr marL="228589" lvl="1" indent="0">
              <a:buSzPct val="100000"/>
              <a:buNone/>
            </a:pPr>
            <a:r>
              <a:rPr lang="en-US" altLang="en-US" sz="2600" dirty="0">
                <a:ea typeface="ＭＳ Ｐゴシック" pitchFamily="34" charset="-128"/>
              </a:rPr>
              <a:t>breads and cereals, fruits and vegetables, meats, fish and poultry, dairy products, and seeds and plants which produce food for the household to eat  </a:t>
            </a:r>
          </a:p>
          <a:p>
            <a:pPr>
              <a:buFont typeface="Wingdings" pitchFamily="2" charset="2"/>
              <a:buChar char="§"/>
            </a:pPr>
            <a:r>
              <a:rPr lang="en-US" altLang="en-US" sz="2800" b="1" dirty="0">
                <a:solidFill>
                  <a:srgbClr val="AA191E"/>
                </a:solidFill>
                <a:ea typeface="ＭＳ Ｐゴシック" pitchFamily="34" charset="-128"/>
              </a:rPr>
              <a:t>SNAP is </a:t>
            </a:r>
            <a:r>
              <a:rPr lang="en-US" altLang="en-US" sz="2800" b="1" u="sng" dirty="0">
                <a:solidFill>
                  <a:srgbClr val="AA191E"/>
                </a:solidFill>
                <a:ea typeface="ＭＳ Ｐゴシック" pitchFamily="34" charset="-128"/>
              </a:rPr>
              <a:t>not</a:t>
            </a:r>
            <a:r>
              <a:rPr lang="en-US" altLang="en-US" sz="2800" b="1" dirty="0">
                <a:solidFill>
                  <a:srgbClr val="AA191E"/>
                </a:solidFill>
                <a:ea typeface="ＭＳ Ｐゴシック" pitchFamily="34" charset="-128"/>
              </a:rPr>
              <a:t> allowed to be used for:</a:t>
            </a:r>
          </a:p>
          <a:p>
            <a:pPr marL="742939" lvl="1" indent="-514350">
              <a:buSzPct val="100000"/>
              <a:buFont typeface="+mj-lt"/>
              <a:buAutoNum type="arabicPeriod"/>
            </a:pPr>
            <a:r>
              <a:rPr lang="en-US" altLang="en-US" sz="2600" dirty="0">
                <a:ea typeface="ＭＳ Ｐゴシック" pitchFamily="34" charset="-128"/>
              </a:rPr>
              <a:t>Beer, wine, liquor, cigarettes or tobacco; </a:t>
            </a:r>
          </a:p>
          <a:p>
            <a:pPr marL="742939" lvl="1" indent="-514350">
              <a:buSzPct val="100000"/>
              <a:buFont typeface="+mj-lt"/>
              <a:buAutoNum type="arabicPeriod"/>
            </a:pPr>
            <a:r>
              <a:rPr lang="en-US" altLang="en-US" sz="2600" dirty="0">
                <a:ea typeface="ＭＳ Ｐゴシック" pitchFamily="34" charset="-128"/>
              </a:rPr>
              <a:t>any nonfood items, such as pet food, soaps, paper products, and household supplies; vitamins and medicines; </a:t>
            </a:r>
          </a:p>
          <a:p>
            <a:pPr marL="742939" lvl="1" indent="-514350">
              <a:buSzPct val="100000"/>
              <a:buFont typeface="+mj-lt"/>
              <a:buAutoNum type="arabicPeriod"/>
            </a:pPr>
            <a:r>
              <a:rPr lang="en-US" altLang="en-US" sz="2600" dirty="0">
                <a:ea typeface="ＭＳ Ｐゴシック" pitchFamily="34" charset="-128"/>
              </a:rPr>
              <a:t>food that will be eaten in the store; and hot food</a:t>
            </a:r>
          </a:p>
          <a:p>
            <a:pPr indent="0">
              <a:buNone/>
            </a:pPr>
            <a:r>
              <a:rPr lang="en-US" altLang="en-US" sz="2600" dirty="0">
                <a:ea typeface="ＭＳ Ｐゴシック" pitchFamily="34" charset="-128"/>
              </a:rPr>
              <a:t>SNAP to be used by qualifying homeless people, the elderly, and disabled to purchase low-cost meals from qualifying restaurants.</a:t>
            </a:r>
          </a:p>
          <a:p>
            <a:pPr indent="0">
              <a:buNone/>
            </a:pPr>
            <a:r>
              <a:rPr lang="en-US" altLang="en-US" sz="2600" dirty="0">
                <a:ea typeface="ＭＳ Ｐゴシック" pitchFamily="34" charset="-128"/>
              </a:rPr>
              <a:t>SNAP can </a:t>
            </a:r>
            <a:r>
              <a:rPr lang="en-US" altLang="en-US" sz="2600" u="sng" dirty="0">
                <a:ea typeface="ＭＳ Ｐゴシック" pitchFamily="34" charset="-128"/>
              </a:rPr>
              <a:t>not</a:t>
            </a:r>
            <a:r>
              <a:rPr lang="en-US" altLang="en-US" sz="2600" dirty="0">
                <a:ea typeface="ＭＳ Ｐゴシック" pitchFamily="34" charset="-128"/>
              </a:rPr>
              <a:t> be exchanged for cash</a:t>
            </a:r>
          </a:p>
        </p:txBody>
      </p:sp>
    </p:spTree>
    <p:extLst>
      <p:ext uri="{BB962C8B-B14F-4D97-AF65-F5344CB8AC3E}">
        <p14:creationId xmlns:p14="http://schemas.microsoft.com/office/powerpoint/2010/main" val="32439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50587"/>
            <a:ext cx="10358531" cy="850474"/>
          </a:xfrm>
        </p:spPr>
        <p:txBody>
          <a:bodyPr>
            <a:normAutofit fontScale="90000"/>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SNAP and </a:t>
            </a:r>
            <a:r>
              <a:rPr lang="en-US" altLang="en-US" sz="4000" dirty="0">
                <a:solidFill>
                  <a:srgbClr val="AA191E"/>
                </a:solidFill>
                <a:ea typeface="ＭＳ Ｐゴシック" pitchFamily="34" charset="-128"/>
              </a:rPr>
              <a:t>Relationship to Other Public Benefits</a:t>
            </a:r>
            <a:endParaRPr lang="en-US" sz="3733" dirty="0">
              <a:solidFill>
                <a:srgbClr val="AA191E"/>
              </a:solidFill>
            </a:endParaRPr>
          </a:p>
        </p:txBody>
      </p:sp>
      <p:sp>
        <p:nvSpPr>
          <p:cNvPr id="9" name="Text Placeholder 8">
            <a:extLst>
              <a:ext uri="{FF2B5EF4-FFF2-40B4-BE49-F238E27FC236}">
                <a16:creationId xmlns:a16="http://schemas.microsoft.com/office/drawing/2014/main" id="{BFC2EF5E-C115-46CD-9FAC-206294EB81C7}"/>
              </a:ext>
            </a:extLst>
          </p:cNvPr>
          <p:cNvSpPr>
            <a:spLocks noGrp="1"/>
          </p:cNvSpPr>
          <p:nvPr>
            <p:ph idx="1"/>
          </p:nvPr>
        </p:nvSpPr>
        <p:spPr>
          <a:xfrm>
            <a:off x="1219750" y="1616636"/>
            <a:ext cx="10047407" cy="4203396"/>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buFont typeface="Wingdings" pitchFamily="2" charset="2"/>
              <a:buChar char="§"/>
            </a:pPr>
            <a:r>
              <a:rPr lang="en-US" altLang="en-US" sz="2600" b="1" dirty="0" err="1">
                <a:solidFill>
                  <a:srgbClr val="AA191E"/>
                </a:solidFill>
                <a:ea typeface="ＭＳ Ｐゴシック" pitchFamily="34" charset="-128"/>
              </a:rPr>
              <a:t>MiCAP</a:t>
            </a:r>
            <a:endParaRPr lang="en-US" altLang="en-US" sz="2600" b="1" dirty="0">
              <a:solidFill>
                <a:srgbClr val="AA191E"/>
              </a:solidFill>
              <a:ea typeface="ＭＳ Ｐゴシック" pitchFamily="34" charset="-128"/>
            </a:endParaRPr>
          </a:p>
          <a:p>
            <a:pPr marL="228589" lvl="1" indent="0">
              <a:buNone/>
            </a:pPr>
            <a:r>
              <a:rPr lang="en-US" altLang="en-US" sz="2400" dirty="0">
                <a:ea typeface="ＭＳ Ｐゴシック" pitchFamily="34" charset="-128"/>
              </a:rPr>
              <a:t>SSA applicants for Supplemental Security Income (SSI) are informed about SNAP, and SSI applicants may start a SNAP application at the same time they apply for SSI or when they recertify their SSI eligibility.</a:t>
            </a:r>
          </a:p>
          <a:p>
            <a:pPr marL="924961" lvl="2" indent="-400041"/>
            <a:r>
              <a:rPr lang="en-US" altLang="en-US" sz="2400" dirty="0">
                <a:ea typeface="ＭＳ Ｐゴシック" pitchFamily="34" charset="-128"/>
              </a:rPr>
              <a:t>SSA forwards the SNAP application to the state SNAP eligibility office, and they processes the SNAP application.</a:t>
            </a:r>
          </a:p>
          <a:p>
            <a:pPr marL="924961" lvl="2" indent="-400041"/>
            <a:r>
              <a:rPr lang="en-US" altLang="en-US" sz="2400" dirty="0" err="1">
                <a:ea typeface="ＭＳ Ｐゴシック" pitchFamily="34" charset="-128"/>
              </a:rPr>
              <a:t>MiCAP</a:t>
            </a:r>
            <a:r>
              <a:rPr lang="en-US" altLang="en-US" sz="2400" dirty="0">
                <a:ea typeface="ＭＳ Ｐゴシック" pitchFamily="34" charset="-128"/>
              </a:rPr>
              <a:t> is d</a:t>
            </a:r>
            <a:r>
              <a:rPr lang="en-US" altLang="en-US" sz="2400" dirty="0"/>
              <a:t>esigned to simplify SNAP enrollment for SSI recipients using data from SSI application. </a:t>
            </a:r>
          </a:p>
          <a:p>
            <a:pPr marL="67732" lvl="1" indent="0">
              <a:buNone/>
            </a:pPr>
            <a:endParaRPr lang="en-US" altLang="en-US" sz="2667" dirty="0">
              <a:ea typeface="ＭＳ Ｐゴシック" pitchFamily="34" charset="-128"/>
            </a:endParaRPr>
          </a:p>
        </p:txBody>
      </p:sp>
    </p:spTree>
    <p:extLst>
      <p:ext uri="{BB962C8B-B14F-4D97-AF65-F5344CB8AC3E}">
        <p14:creationId xmlns:p14="http://schemas.microsoft.com/office/powerpoint/2010/main" val="406985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50587"/>
            <a:ext cx="10358531" cy="85047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SNAP and </a:t>
            </a:r>
            <a:r>
              <a:rPr lang="en-US" altLang="en-US" sz="4000" dirty="0">
                <a:solidFill>
                  <a:srgbClr val="AA191E"/>
                </a:solidFill>
                <a:ea typeface="ＭＳ Ｐゴシック" pitchFamily="34" charset="-128"/>
              </a:rPr>
              <a:t>Other Food Assistance Programs</a:t>
            </a:r>
            <a:endParaRPr lang="en-US" sz="3733" dirty="0">
              <a:solidFill>
                <a:srgbClr val="AA191E"/>
              </a:solidFill>
            </a:endParaRPr>
          </a:p>
        </p:txBody>
      </p:sp>
      <p:sp>
        <p:nvSpPr>
          <p:cNvPr id="9" name="Text Placeholder 8">
            <a:extLst>
              <a:ext uri="{FF2B5EF4-FFF2-40B4-BE49-F238E27FC236}">
                <a16:creationId xmlns:a16="http://schemas.microsoft.com/office/drawing/2014/main" id="{BFC2EF5E-C115-46CD-9FAC-206294EB81C7}"/>
              </a:ext>
            </a:extLst>
          </p:cNvPr>
          <p:cNvSpPr>
            <a:spLocks noGrp="1"/>
          </p:cNvSpPr>
          <p:nvPr>
            <p:ph idx="1"/>
          </p:nvPr>
        </p:nvSpPr>
        <p:spPr>
          <a:xfrm>
            <a:off x="1219750" y="1616635"/>
            <a:ext cx="10047407" cy="3956262"/>
          </a:xfrm>
        </p:spPr>
        <p:txBody>
          <a:bodyPr>
            <a:normAutofit fontScale="32500" lnSpcReduction="20000"/>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indent="0">
              <a:buNone/>
            </a:pPr>
            <a:r>
              <a:rPr lang="en-US" altLang="en-US" sz="8000" b="1" dirty="0">
                <a:solidFill>
                  <a:srgbClr val="AA191E"/>
                </a:solidFill>
                <a:ea typeface="ＭＳ Ｐゴシック" pitchFamily="34" charset="-128"/>
              </a:rPr>
              <a:t>Commodity Supplemental Food Program (CSFP)</a:t>
            </a:r>
          </a:p>
          <a:p>
            <a:pPr marL="457200" indent="-457200"/>
            <a:r>
              <a:rPr lang="en-US" altLang="en-US" sz="7400" dirty="0">
                <a:ea typeface="ＭＳ Ｐゴシック" pitchFamily="34" charset="-128"/>
              </a:rPr>
              <a:t>Works to improve health of low-income seniors by providing them with nutritious food</a:t>
            </a:r>
          </a:p>
          <a:p>
            <a:pPr marL="457200" indent="-457200">
              <a:lnSpc>
                <a:spcPct val="114000"/>
              </a:lnSpc>
            </a:pPr>
            <a:r>
              <a:rPr lang="en-US" altLang="en-US" sz="7400" dirty="0">
                <a:ea typeface="ＭＳ Ｐゴシック" pitchFamily="34" charset="-128"/>
              </a:rPr>
              <a:t>Eligibility: Age 60+ with income less than 130% FPL </a:t>
            </a:r>
          </a:p>
          <a:p>
            <a:pPr marL="457200" indent="-457200">
              <a:lnSpc>
                <a:spcPct val="114000"/>
              </a:lnSpc>
            </a:pPr>
            <a:r>
              <a:rPr lang="en-US" altLang="en-US" sz="7400" dirty="0">
                <a:ea typeface="ＭＳ Ｐゴシック" pitchFamily="34" charset="-128"/>
              </a:rPr>
              <a:t>State agencies (departments of health, human services) store CSFP food, and distribute through local agencies</a:t>
            </a:r>
          </a:p>
          <a:p>
            <a:pPr marL="457200" indent="-457200">
              <a:lnSpc>
                <a:spcPct val="114000"/>
              </a:lnSpc>
            </a:pPr>
            <a:r>
              <a:rPr lang="en-US" altLang="en-US" sz="7400" dirty="0">
                <a:ea typeface="ＭＳ Ｐゴシック" pitchFamily="34" charset="-128"/>
              </a:rPr>
              <a:t>Available in 49 states (all except AL), DC, Puerto Rico, and 3 reservations/Indian Nations</a:t>
            </a:r>
          </a:p>
          <a:p>
            <a:pPr marL="457200" indent="-457200">
              <a:lnSpc>
                <a:spcPct val="114000"/>
              </a:lnSpc>
            </a:pPr>
            <a:r>
              <a:rPr lang="en-US" altLang="en-US" sz="7400" dirty="0">
                <a:ea typeface="ＭＳ Ｐゴシック" pitchFamily="34" charset="-128"/>
              </a:rPr>
              <a:t>Get the CSFP fact sheet at: </a:t>
            </a:r>
            <a:r>
              <a:rPr lang="en-US" altLang="en-US" sz="7400" dirty="0">
                <a:ea typeface="ＭＳ Ｐゴシック" pitchFamily="34" charset="-128"/>
                <a:hlinkClick r:id="rId3"/>
              </a:rPr>
              <a:t>http://www.fns.usda.gov/csfp</a:t>
            </a:r>
            <a:endParaRPr lang="en-US" sz="7400" dirty="0">
              <a:cs typeface="Franklin Gothic Book" charset="0"/>
            </a:endParaRPr>
          </a:p>
          <a:p>
            <a:pPr>
              <a:buFont typeface="Wingdings" pitchFamily="2" charset="2"/>
              <a:buChar char="§"/>
            </a:pPr>
            <a:endParaRPr lang="en-US" altLang="en-US" sz="3200" dirty="0">
              <a:ea typeface="ＭＳ Ｐゴシック" pitchFamily="34" charset="-128"/>
            </a:endParaRPr>
          </a:p>
          <a:p>
            <a:pPr marL="467773" lvl="1" indent="-400041"/>
            <a:endParaRPr lang="en-US" altLang="en-US" sz="2667" dirty="0">
              <a:ea typeface="ＭＳ Ｐゴシック" pitchFamily="34" charset="-128"/>
            </a:endParaRPr>
          </a:p>
        </p:txBody>
      </p:sp>
    </p:spTree>
    <p:extLst>
      <p:ext uri="{BB962C8B-B14F-4D97-AF65-F5344CB8AC3E}">
        <p14:creationId xmlns:p14="http://schemas.microsoft.com/office/powerpoint/2010/main" val="298106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50587"/>
            <a:ext cx="10358531" cy="85047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SNAP and </a:t>
            </a:r>
            <a:r>
              <a:rPr lang="en-US" altLang="en-US" sz="4000" dirty="0">
                <a:solidFill>
                  <a:srgbClr val="AA191E"/>
                </a:solidFill>
                <a:ea typeface="ＭＳ Ｐゴシック" pitchFamily="34" charset="-128"/>
              </a:rPr>
              <a:t>Other Food Assistance Programs</a:t>
            </a:r>
            <a:endParaRPr lang="en-US" sz="3733" dirty="0">
              <a:solidFill>
                <a:srgbClr val="AA191E"/>
              </a:solidFill>
            </a:endParaRPr>
          </a:p>
        </p:txBody>
      </p:sp>
      <p:sp>
        <p:nvSpPr>
          <p:cNvPr id="9" name="Text Placeholder 8">
            <a:extLst>
              <a:ext uri="{FF2B5EF4-FFF2-40B4-BE49-F238E27FC236}">
                <a16:creationId xmlns:a16="http://schemas.microsoft.com/office/drawing/2014/main" id="{BFC2EF5E-C115-46CD-9FAC-206294EB81C7}"/>
              </a:ext>
            </a:extLst>
          </p:cNvPr>
          <p:cNvSpPr>
            <a:spLocks noGrp="1"/>
          </p:cNvSpPr>
          <p:nvPr>
            <p:ph idx="1"/>
          </p:nvPr>
        </p:nvSpPr>
        <p:spPr>
          <a:xfrm>
            <a:off x="1219750" y="1616635"/>
            <a:ext cx="10047407" cy="459881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indent="0">
              <a:buNone/>
            </a:pPr>
            <a:r>
              <a:rPr lang="en-US" altLang="en-US" sz="2600" b="1" dirty="0">
                <a:solidFill>
                  <a:srgbClr val="AA191E"/>
                </a:solidFill>
                <a:ea typeface="ＭＳ Ｐゴシック" pitchFamily="34" charset="-128"/>
              </a:rPr>
              <a:t>Senior Farmer’s Market Nutrition Program (SFMNP)</a:t>
            </a:r>
          </a:p>
          <a:p>
            <a:pPr indent="0">
              <a:lnSpc>
                <a:spcPct val="120000"/>
              </a:lnSpc>
              <a:spcBef>
                <a:spcPts val="0"/>
              </a:spcBef>
              <a:buNone/>
            </a:pPr>
            <a:r>
              <a:rPr lang="en-US" altLang="en-US" sz="2400" dirty="0">
                <a:ea typeface="ＭＳ Ｐゴシック" pitchFamily="34" charset="-128"/>
              </a:rPr>
              <a:t>An anti-hunger program that gets food quickly to people in need. Grants are issued to states, D.C., U.S. territories, and Tribal governments to:</a:t>
            </a:r>
          </a:p>
          <a:p>
            <a:pPr lvl="1">
              <a:lnSpc>
                <a:spcPct val="120000"/>
              </a:lnSpc>
              <a:spcBef>
                <a:spcPts val="0"/>
              </a:spcBef>
              <a:buSzPct val="100000"/>
              <a:buFont typeface="Arial" panose="020B0604020202020204" pitchFamily="34" charset="0"/>
              <a:buChar char="•"/>
            </a:pPr>
            <a:r>
              <a:rPr lang="en-US" altLang="en-US" sz="2400" dirty="0">
                <a:ea typeface="ＭＳ Ｐゴシック" pitchFamily="34" charset="-128"/>
              </a:rPr>
              <a:t>Help low-income seniors purchase eligible food at farmers’ markets, roadside stands, and community supported agriculture programs</a:t>
            </a:r>
          </a:p>
          <a:p>
            <a:pPr lvl="1">
              <a:lnSpc>
                <a:spcPct val="120000"/>
              </a:lnSpc>
              <a:spcBef>
                <a:spcPts val="0"/>
              </a:spcBef>
              <a:buSzPct val="100000"/>
              <a:buFont typeface="Arial" panose="020B0604020202020204" pitchFamily="34" charset="0"/>
              <a:buChar char="•"/>
            </a:pPr>
            <a:r>
              <a:rPr lang="en-US" altLang="en-US" sz="2400" dirty="0">
                <a:ea typeface="ＭＳ Ｐゴシック" pitchFamily="34" charset="-128"/>
              </a:rPr>
              <a:t>Eligibility: Age 60+ with income less than 185% FPL </a:t>
            </a:r>
          </a:p>
          <a:p>
            <a:pPr lvl="1">
              <a:lnSpc>
                <a:spcPct val="120000"/>
              </a:lnSpc>
              <a:spcBef>
                <a:spcPts val="0"/>
              </a:spcBef>
              <a:buSzPct val="100000"/>
              <a:buFont typeface="Arial" panose="020B0604020202020204" pitchFamily="34" charset="0"/>
              <a:buChar char="•"/>
            </a:pPr>
            <a:r>
              <a:rPr lang="en-US" altLang="en-US" sz="2400" dirty="0">
                <a:ea typeface="ＭＳ Ｐゴシック" pitchFamily="34" charset="-128"/>
              </a:rPr>
              <a:t>More info at: </a:t>
            </a:r>
            <a:r>
              <a:rPr lang="en-US" altLang="en-US" sz="2400" dirty="0">
                <a:ea typeface="ＭＳ Ｐゴシック" pitchFamily="34" charset="-128"/>
                <a:hlinkClick r:id="rId3"/>
              </a:rPr>
              <a:t>http://www.fns.usda.gov/sfmnp</a:t>
            </a:r>
            <a:endParaRPr lang="en-US" altLang="en-US" sz="3200" dirty="0">
              <a:ea typeface="ＭＳ Ｐゴシック" pitchFamily="34" charset="-128"/>
            </a:endParaRPr>
          </a:p>
          <a:p>
            <a:pPr marL="467773" lvl="1" indent="-400041"/>
            <a:endParaRPr lang="en-US" altLang="en-US" sz="2667" dirty="0">
              <a:ea typeface="ＭＳ Ｐゴシック" pitchFamily="34" charset="-128"/>
            </a:endParaRPr>
          </a:p>
        </p:txBody>
      </p:sp>
    </p:spTree>
    <p:extLst>
      <p:ext uri="{BB962C8B-B14F-4D97-AF65-F5344CB8AC3E}">
        <p14:creationId xmlns:p14="http://schemas.microsoft.com/office/powerpoint/2010/main" val="159908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0114" y="4115587"/>
            <a:ext cx="5448625" cy="1188720"/>
          </a:xfrm>
          <a:prstGeom prst="rect">
            <a:avLst/>
          </a:prstGeom>
        </p:spPr>
      </p:pic>
      <p:pic>
        <p:nvPicPr>
          <p:cNvPr id="7" name="Picture 6"/>
          <p:cNvPicPr>
            <a:picLocks noChangeAspect="1"/>
          </p:cNvPicPr>
          <p:nvPr/>
        </p:nvPicPr>
        <p:blipFill>
          <a:blip r:embed="rId4"/>
          <a:stretch>
            <a:fillRect/>
          </a:stretch>
        </p:blipFill>
        <p:spPr>
          <a:xfrm>
            <a:off x="1300114" y="2240280"/>
            <a:ext cx="4623513" cy="1188720"/>
          </a:xfrm>
          <a:prstGeom prst="rect">
            <a:avLst/>
          </a:prstGeom>
        </p:spPr>
      </p:pic>
      <p:sp>
        <p:nvSpPr>
          <p:cNvPr id="9" name="Title 1"/>
          <p:cNvSpPr txBox="1">
            <a:spLocks/>
          </p:cNvSpPr>
          <p:nvPr/>
        </p:nvSpPr>
        <p:spPr>
          <a:xfrm>
            <a:off x="1300114" y="326983"/>
            <a:ext cx="10497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dirty="0">
                <a:solidFill>
                  <a:srgbClr val="7AA7BC"/>
                </a:solidFill>
                <a:latin typeface="Arial" panose="020B0604020202020204" pitchFamily="34" charset="0"/>
                <a:cs typeface="Arial" panose="020B0604020202020204" pitchFamily="34" charset="0"/>
              </a:rPr>
              <a:t>Programs of Elder Law of Michigan</a:t>
            </a:r>
          </a:p>
        </p:txBody>
      </p:sp>
      <p:pic>
        <p:nvPicPr>
          <p:cNvPr id="3" name="Picture 2" descr="A picture containing timeline&#10;&#10;Description automatically generated">
            <a:extLst>
              <a:ext uri="{FF2B5EF4-FFF2-40B4-BE49-F238E27FC236}">
                <a16:creationId xmlns:a16="http://schemas.microsoft.com/office/drawing/2014/main" id="{917A966B-7ED9-49CF-9CC9-9A3343EA4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127" y="2149513"/>
            <a:ext cx="4795887" cy="1370254"/>
          </a:xfrm>
          <a:prstGeom prst="rect">
            <a:avLst/>
          </a:prstGeom>
        </p:spPr>
      </p:pic>
    </p:spTree>
    <p:extLst>
      <p:ext uri="{BB962C8B-B14F-4D97-AF65-F5344CB8AC3E}">
        <p14:creationId xmlns:p14="http://schemas.microsoft.com/office/powerpoint/2010/main" val="5754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50587"/>
            <a:ext cx="10358531" cy="85047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SNAP and </a:t>
            </a:r>
            <a:r>
              <a:rPr lang="en-US" altLang="en-US" sz="4000" dirty="0">
                <a:solidFill>
                  <a:srgbClr val="AA191E"/>
                </a:solidFill>
                <a:ea typeface="ＭＳ Ｐゴシック" pitchFamily="34" charset="-128"/>
              </a:rPr>
              <a:t>Other Food Assistance Programs</a:t>
            </a:r>
            <a:endParaRPr lang="en-US" sz="3733" dirty="0">
              <a:solidFill>
                <a:srgbClr val="AA191E"/>
              </a:solidFill>
            </a:endParaRPr>
          </a:p>
        </p:txBody>
      </p:sp>
      <p:sp>
        <p:nvSpPr>
          <p:cNvPr id="9" name="Text Placeholder 8">
            <a:extLst>
              <a:ext uri="{FF2B5EF4-FFF2-40B4-BE49-F238E27FC236}">
                <a16:creationId xmlns:a16="http://schemas.microsoft.com/office/drawing/2014/main" id="{BFC2EF5E-C115-46CD-9FAC-206294EB81C7}"/>
              </a:ext>
            </a:extLst>
          </p:cNvPr>
          <p:cNvSpPr>
            <a:spLocks noGrp="1"/>
          </p:cNvSpPr>
          <p:nvPr>
            <p:ph idx="1"/>
          </p:nvPr>
        </p:nvSpPr>
        <p:spPr>
          <a:xfrm>
            <a:off x="1219750" y="1616635"/>
            <a:ext cx="10047407" cy="459881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indent="0">
              <a:buNone/>
            </a:pPr>
            <a:r>
              <a:rPr lang="en-US" altLang="en-US" sz="2600" b="1" dirty="0">
                <a:solidFill>
                  <a:srgbClr val="AA191E"/>
                </a:solidFill>
                <a:ea typeface="ＭＳ Ｐゴシック" pitchFamily="34" charset="-128"/>
              </a:rPr>
              <a:t>The Emergency Food Assistance Program (TEFAP)</a:t>
            </a:r>
          </a:p>
          <a:p>
            <a:pPr>
              <a:buFont typeface="Wingdings" pitchFamily="2" charset="2"/>
              <a:buChar char="§"/>
            </a:pPr>
            <a:r>
              <a:rPr lang="en-US" altLang="en-US" sz="2400" dirty="0">
                <a:ea typeface="ＭＳ Ｐゴシック" pitchFamily="34" charset="-128"/>
              </a:rPr>
              <a:t>An emergency food distribution program, USDA provides food items to states distribution formula based on the number of unemployed people, and the number of people living below the poverty level</a:t>
            </a:r>
          </a:p>
          <a:p>
            <a:pPr>
              <a:buFont typeface="Wingdings" pitchFamily="2" charset="2"/>
              <a:buChar char="§"/>
            </a:pPr>
            <a:r>
              <a:rPr lang="en-US" altLang="en-US" sz="2400" dirty="0">
                <a:ea typeface="ＭＳ Ｐゴシック" pitchFamily="34" charset="-128"/>
              </a:rPr>
              <a:t>States then provide the food to local agencies, usually food banks, which distribute it to local organizations (i.e. soup kitchens or food pantries) to serve eligible beneficiaries</a:t>
            </a:r>
          </a:p>
          <a:p>
            <a:pPr>
              <a:buFont typeface="Wingdings" pitchFamily="2" charset="2"/>
              <a:buChar char="§"/>
            </a:pPr>
            <a:r>
              <a:rPr lang="en-US" altLang="en-US" sz="2400" dirty="0">
                <a:ea typeface="ＭＳ Ｐゴシック" pitchFamily="34" charset="-128"/>
              </a:rPr>
              <a:t>Those who get TEFAP services can also qualify for SNAP</a:t>
            </a:r>
          </a:p>
          <a:p>
            <a:pPr>
              <a:buFont typeface="Wingdings" pitchFamily="2" charset="2"/>
              <a:buChar char="§"/>
            </a:pPr>
            <a:r>
              <a:rPr lang="en-US" altLang="en-US" sz="2400" dirty="0">
                <a:ea typeface="ＭＳ Ｐゴシック" pitchFamily="34" charset="-128"/>
              </a:rPr>
              <a:t>More info at: </a:t>
            </a:r>
            <a:r>
              <a:rPr lang="en-US" altLang="en-US" sz="2400" dirty="0">
                <a:ea typeface="ＭＳ Ｐゴシック" pitchFamily="34" charset="-128"/>
                <a:hlinkClick r:id="rId3"/>
              </a:rPr>
              <a:t>http://www.fns.usda.gov/tefap</a:t>
            </a:r>
            <a:endParaRPr lang="en-US" altLang="en-US" sz="2400" dirty="0">
              <a:ea typeface="ＭＳ Ｐゴシック" pitchFamily="34" charset="-128"/>
            </a:endParaRPr>
          </a:p>
          <a:p>
            <a:pPr>
              <a:buFont typeface="Wingdings" pitchFamily="2" charset="2"/>
              <a:buChar char="§"/>
            </a:pPr>
            <a:endParaRPr lang="en-US" altLang="en-US" sz="3200" dirty="0">
              <a:ea typeface="ＭＳ Ｐゴシック" pitchFamily="34" charset="-128"/>
            </a:endParaRPr>
          </a:p>
          <a:p>
            <a:pPr marL="467773" lvl="1" indent="-400041"/>
            <a:endParaRPr lang="en-US" altLang="en-US" sz="2667" dirty="0">
              <a:ea typeface="ＭＳ Ｐゴシック" pitchFamily="34" charset="-128"/>
            </a:endParaRPr>
          </a:p>
        </p:txBody>
      </p:sp>
    </p:spTree>
    <p:extLst>
      <p:ext uri="{BB962C8B-B14F-4D97-AF65-F5344CB8AC3E}">
        <p14:creationId xmlns:p14="http://schemas.microsoft.com/office/powerpoint/2010/main" val="309201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191E"/>
                </a:solidFill>
              </a:rPr>
              <a:t>Double Up Food Bucks</a:t>
            </a:r>
          </a:p>
        </p:txBody>
      </p:sp>
      <p:sp>
        <p:nvSpPr>
          <p:cNvPr id="3" name="Content Placeholder 2"/>
          <p:cNvSpPr>
            <a:spLocks noGrp="1"/>
          </p:cNvSpPr>
          <p:nvPr>
            <p:ph sz="half" idx="1"/>
          </p:nvPr>
        </p:nvSpPr>
        <p:spPr>
          <a:xfrm>
            <a:off x="1096993" y="2074347"/>
            <a:ext cx="6423991" cy="2709305"/>
          </a:xfrm>
        </p:spPr>
        <p:txBody>
          <a:bodyPr>
            <a:normAutofit lnSpcReduction="10000"/>
          </a:bodyPr>
          <a:lstStyle/>
          <a:p>
            <a:pPr marL="0" indent="0">
              <a:buNone/>
            </a:pPr>
            <a:r>
              <a:rPr lang="en-US" sz="2400" dirty="0"/>
              <a:t>In Michigan, Fair Food Network’s Double Up Food Bucks program provides healthy incentives for SNAP recipients who use their Bridge Card at participating farmers markets and grocery stores. </a:t>
            </a:r>
          </a:p>
          <a:p>
            <a:pPr marL="0" indent="0">
              <a:buNone/>
            </a:pPr>
            <a:endParaRPr lang="en-US" sz="3200" dirty="0"/>
          </a:p>
          <a:p>
            <a:pPr marL="0" indent="0">
              <a:buNone/>
            </a:pPr>
            <a:r>
              <a:rPr lang="en-US" dirty="0">
                <a:solidFill>
                  <a:srgbClr val="008272"/>
                </a:solidFill>
                <a:latin typeface="Calibri" panose="020F0502020204030204" pitchFamily="34" charset="0"/>
                <a:hlinkClick r:id="rId3"/>
              </a:rPr>
              <a:t>http://www.doubleupfoodbucks.org/</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307403" y="182563"/>
            <a:ext cx="4176726" cy="5682399"/>
          </a:xfrm>
        </p:spPr>
      </p:pic>
    </p:spTree>
    <p:extLst>
      <p:ext uri="{BB962C8B-B14F-4D97-AF65-F5344CB8AC3E}">
        <p14:creationId xmlns:p14="http://schemas.microsoft.com/office/powerpoint/2010/main" val="101656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120455" y="193931"/>
            <a:ext cx="7616404" cy="5783263"/>
          </a:xfrm>
          <a:prstGeom prst="rect">
            <a:avLst/>
          </a:prstGeom>
        </p:spPr>
      </p:pic>
      <p:pic>
        <p:nvPicPr>
          <p:cNvPr id="9" name="Picture 8"/>
          <p:cNvPicPr>
            <a:picLocks noChangeAspect="1"/>
          </p:cNvPicPr>
          <p:nvPr/>
        </p:nvPicPr>
        <p:blipFill>
          <a:blip r:embed="rId4"/>
          <a:stretch>
            <a:fillRect/>
          </a:stretch>
        </p:blipFill>
        <p:spPr>
          <a:xfrm>
            <a:off x="1336650" y="685799"/>
            <a:ext cx="2475641" cy="2300220"/>
          </a:xfrm>
          <a:prstGeom prst="rect">
            <a:avLst/>
          </a:prstGeom>
        </p:spPr>
      </p:pic>
      <p:pic>
        <p:nvPicPr>
          <p:cNvPr id="7" name="Content Placeholder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777092" y="3209131"/>
            <a:ext cx="1594623" cy="2169470"/>
          </a:xfrm>
        </p:spPr>
      </p:pic>
    </p:spTree>
    <p:extLst>
      <p:ext uri="{BB962C8B-B14F-4D97-AF65-F5344CB8AC3E}">
        <p14:creationId xmlns:p14="http://schemas.microsoft.com/office/powerpoint/2010/main" val="2213471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50587"/>
            <a:ext cx="10580953" cy="850474"/>
          </a:xfrm>
        </p:spPr>
        <p:txBody>
          <a:bodyPr>
            <a:no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altLang="en-US" sz="2800" b="1" dirty="0">
                <a:solidFill>
                  <a:srgbClr val="AA191E"/>
                </a:solidFill>
                <a:ea typeface="ＭＳ Ｐゴシック" pitchFamily="34" charset="-128"/>
              </a:rPr>
              <a:t>MiCAFE Network Partnership, MDHHS </a:t>
            </a:r>
            <a:r>
              <a:rPr lang="en-US" sz="2800" b="1" i="0" dirty="0">
                <a:solidFill>
                  <a:srgbClr val="AA191E"/>
                </a:solidFill>
                <a:effectLst/>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graphicFrame>
        <p:nvGraphicFramePr>
          <p:cNvPr id="5" name="Diagram 4">
            <a:extLst>
              <a:ext uri="{FF2B5EF4-FFF2-40B4-BE49-F238E27FC236}">
                <a16:creationId xmlns:a16="http://schemas.microsoft.com/office/drawing/2014/main" id="{80F0A275-F957-47E5-ACF8-0D2C8762878A}"/>
              </a:ext>
            </a:extLst>
          </p:cNvPr>
          <p:cNvGraphicFramePr/>
          <p:nvPr>
            <p:extLst>
              <p:ext uri="{D42A27DB-BD31-4B8C-83A1-F6EECF244321}">
                <p14:modId xmlns:p14="http://schemas.microsoft.com/office/powerpoint/2010/main" val="2911877694"/>
              </p:ext>
            </p:extLst>
          </p:nvPr>
        </p:nvGraphicFramePr>
        <p:xfrm>
          <a:off x="5290455" y="1064541"/>
          <a:ext cx="7883611" cy="49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1F21C629-7FDB-40C3-8D2E-6003CF09F38A}"/>
              </a:ext>
            </a:extLst>
          </p:cNvPr>
          <p:cNvSpPr txBox="1">
            <a:spLocks/>
          </p:cNvSpPr>
          <p:nvPr/>
        </p:nvSpPr>
        <p:spPr>
          <a:xfrm>
            <a:off x="1219750" y="2531080"/>
            <a:ext cx="5168693" cy="2018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212121"/>
                </a:solidFill>
              </a:rPr>
              <a:t>The MiCAFE Network is made up of Community Partners who help members of the community access SNAP and other benefits. </a:t>
            </a:r>
          </a:p>
          <a:p>
            <a:pPr marL="0" indent="0">
              <a:buFont typeface="Arial" panose="020B0604020202020204" pitchFamily="34" charset="0"/>
              <a:buNone/>
            </a:pPr>
            <a:endParaRPr lang="en-US" dirty="0">
              <a:solidFill>
                <a:srgbClr val="212121"/>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011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FF8F9B4-D0CE-4223-8EB8-E67B65D3F5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55B95D6-4BA1-4BE6-98F6-1764C313B0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7953B10-F1E8-4937-BB4A-E790AC75C2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3C29E9C-80A6-4C81-94DC-70BF3078B0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1B43E54-1598-4347-8353-45B535F9A0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96" y="1084262"/>
            <a:ext cx="1873771" cy="3889375"/>
          </a:xfrm>
        </p:spPr>
        <p:txBody>
          <a:bodyPr>
            <a:normAutofit/>
          </a:bodyPr>
          <a:lstStyle/>
          <a:p>
            <a:r>
              <a:rPr lang="en-US" sz="3000" dirty="0"/>
              <a:t>MiCAFE provides:</a:t>
            </a:r>
          </a:p>
        </p:txBody>
      </p:sp>
      <p:graphicFrame>
        <p:nvGraphicFramePr>
          <p:cNvPr id="3" name="Diagram 2"/>
          <p:cNvGraphicFramePr/>
          <p:nvPr>
            <p:extLst>
              <p:ext uri="{D42A27DB-BD31-4B8C-83A1-F6EECF244321}">
                <p14:modId xmlns:p14="http://schemas.microsoft.com/office/powerpoint/2010/main" val="1316393474"/>
              </p:ext>
            </p:extLst>
          </p:nvPr>
        </p:nvGraphicFramePr>
        <p:xfrm>
          <a:off x="3286897" y="1016321"/>
          <a:ext cx="7685026" cy="4825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9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ED544B9F-76DD-4525-A3AD-F44D44DF6413}"/>
                                            </p:graphicEl>
                                          </p:spTgt>
                                        </p:tgtEl>
                                        <p:attrNameLst>
                                          <p:attrName>style.visibility</p:attrName>
                                        </p:attrNameLst>
                                      </p:cBhvr>
                                      <p:to>
                                        <p:strVal val="visible"/>
                                      </p:to>
                                    </p:set>
                                    <p:anim calcmode="lin" valueType="num">
                                      <p:cBhvr additive="base">
                                        <p:cTn id="7" dur="500" fill="hold"/>
                                        <p:tgtEl>
                                          <p:spTgt spid="3">
                                            <p:graphicEl>
                                              <a:dgm id="{ED544B9F-76DD-4525-A3AD-F44D44DF641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ED544B9F-76DD-4525-A3AD-F44D44DF641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DFF44C9E-D264-424E-909D-780AD33D2262}"/>
                                            </p:graphicEl>
                                          </p:spTgt>
                                        </p:tgtEl>
                                        <p:attrNameLst>
                                          <p:attrName>style.visibility</p:attrName>
                                        </p:attrNameLst>
                                      </p:cBhvr>
                                      <p:to>
                                        <p:strVal val="visible"/>
                                      </p:to>
                                    </p:set>
                                    <p:anim calcmode="lin" valueType="num">
                                      <p:cBhvr additive="base">
                                        <p:cTn id="13" dur="500" fill="hold"/>
                                        <p:tgtEl>
                                          <p:spTgt spid="3">
                                            <p:graphicEl>
                                              <a:dgm id="{DFF44C9E-D264-424E-909D-780AD33D226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DFF44C9E-D264-424E-909D-780AD33D226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E4C9AB57-A2CF-46A4-B010-6D475D16D486}"/>
                                            </p:graphicEl>
                                          </p:spTgt>
                                        </p:tgtEl>
                                        <p:attrNameLst>
                                          <p:attrName>style.visibility</p:attrName>
                                        </p:attrNameLst>
                                      </p:cBhvr>
                                      <p:to>
                                        <p:strVal val="visible"/>
                                      </p:to>
                                    </p:set>
                                    <p:anim calcmode="lin" valueType="num">
                                      <p:cBhvr additive="base">
                                        <p:cTn id="19" dur="500" fill="hold"/>
                                        <p:tgtEl>
                                          <p:spTgt spid="3">
                                            <p:graphicEl>
                                              <a:dgm id="{E4C9AB57-A2CF-46A4-B010-6D475D16D48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E4C9AB57-A2CF-46A4-B010-6D475D16D48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AED2A3E2-60E8-4E40-B563-642E9EB19195}"/>
                                            </p:graphicEl>
                                          </p:spTgt>
                                        </p:tgtEl>
                                        <p:attrNameLst>
                                          <p:attrName>style.visibility</p:attrName>
                                        </p:attrNameLst>
                                      </p:cBhvr>
                                      <p:to>
                                        <p:strVal val="visible"/>
                                      </p:to>
                                    </p:set>
                                    <p:anim calcmode="lin" valueType="num">
                                      <p:cBhvr additive="base">
                                        <p:cTn id="25" dur="500" fill="hold"/>
                                        <p:tgtEl>
                                          <p:spTgt spid="3">
                                            <p:graphicEl>
                                              <a:dgm id="{AED2A3E2-60E8-4E40-B563-642E9EB1919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AED2A3E2-60E8-4E40-B563-642E9EB1919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DCEA9832-E3F7-4286-B743-2588D213790C}"/>
                                            </p:graphicEl>
                                          </p:spTgt>
                                        </p:tgtEl>
                                        <p:attrNameLst>
                                          <p:attrName>style.visibility</p:attrName>
                                        </p:attrNameLst>
                                      </p:cBhvr>
                                      <p:to>
                                        <p:strVal val="visible"/>
                                      </p:to>
                                    </p:set>
                                    <p:anim calcmode="lin" valueType="num">
                                      <p:cBhvr additive="base">
                                        <p:cTn id="31" dur="500" fill="hold"/>
                                        <p:tgtEl>
                                          <p:spTgt spid="3">
                                            <p:graphicEl>
                                              <a:dgm id="{DCEA9832-E3F7-4286-B743-2588D213790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DCEA9832-E3F7-4286-B743-2588D213790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DF8F0AB5-CC4A-4E72-82C2-ABD7DE1537AC}"/>
                                            </p:graphicEl>
                                          </p:spTgt>
                                        </p:tgtEl>
                                        <p:attrNameLst>
                                          <p:attrName>style.visibility</p:attrName>
                                        </p:attrNameLst>
                                      </p:cBhvr>
                                      <p:to>
                                        <p:strVal val="visible"/>
                                      </p:to>
                                    </p:set>
                                    <p:anim calcmode="lin" valueType="num">
                                      <p:cBhvr additive="base">
                                        <p:cTn id="37" dur="500" fill="hold"/>
                                        <p:tgtEl>
                                          <p:spTgt spid="3">
                                            <p:graphicEl>
                                              <a:dgm id="{DF8F0AB5-CC4A-4E72-82C2-ABD7DE1537A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DF8F0AB5-CC4A-4E72-82C2-ABD7DE1537A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F451084E-BADC-4B41-94A7-B95867D4DD68}"/>
                                            </p:graphicEl>
                                          </p:spTgt>
                                        </p:tgtEl>
                                        <p:attrNameLst>
                                          <p:attrName>style.visibility</p:attrName>
                                        </p:attrNameLst>
                                      </p:cBhvr>
                                      <p:to>
                                        <p:strVal val="visible"/>
                                      </p:to>
                                    </p:set>
                                    <p:anim calcmode="lin" valueType="num">
                                      <p:cBhvr additive="base">
                                        <p:cTn id="43" dur="500" fill="hold"/>
                                        <p:tgtEl>
                                          <p:spTgt spid="3">
                                            <p:graphicEl>
                                              <a:dgm id="{F451084E-BADC-4B41-94A7-B95867D4DD6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451084E-BADC-4B41-94A7-B95867D4DD6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graphicEl>
                                              <a:dgm id="{4F9E12CF-C858-4A18-861D-9328340B4563}"/>
                                            </p:graphicEl>
                                          </p:spTgt>
                                        </p:tgtEl>
                                        <p:attrNameLst>
                                          <p:attrName>style.visibility</p:attrName>
                                        </p:attrNameLst>
                                      </p:cBhvr>
                                      <p:to>
                                        <p:strVal val="visible"/>
                                      </p:to>
                                    </p:set>
                                    <p:anim calcmode="lin" valueType="num">
                                      <p:cBhvr additive="base">
                                        <p:cTn id="49" dur="500" fill="hold"/>
                                        <p:tgtEl>
                                          <p:spTgt spid="3">
                                            <p:graphicEl>
                                              <a:dgm id="{4F9E12CF-C858-4A18-861D-9328340B456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graphicEl>
                                              <a:dgm id="{4F9E12CF-C858-4A18-861D-9328340B4563}"/>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graphicEl>
                                              <a:dgm id="{58B02B0F-12A3-47B8-B4D3-301243D5BD22}"/>
                                            </p:graphicEl>
                                          </p:spTgt>
                                        </p:tgtEl>
                                        <p:attrNameLst>
                                          <p:attrName>style.visibility</p:attrName>
                                        </p:attrNameLst>
                                      </p:cBhvr>
                                      <p:to>
                                        <p:strVal val="visible"/>
                                      </p:to>
                                    </p:set>
                                    <p:anim calcmode="lin" valueType="num">
                                      <p:cBhvr additive="base">
                                        <p:cTn id="55" dur="500" fill="hold"/>
                                        <p:tgtEl>
                                          <p:spTgt spid="3">
                                            <p:graphicEl>
                                              <a:dgm id="{58B02B0F-12A3-47B8-B4D3-301243D5BD22}"/>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graphicEl>
                                              <a:dgm id="{58B02B0F-12A3-47B8-B4D3-301243D5BD2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20778" y="0"/>
            <a:ext cx="6981568" cy="6858000"/>
          </a:xfrm>
          <a:prstGeom prst="rect">
            <a:avLst/>
          </a:prstGeom>
        </p:spPr>
      </p:pic>
    </p:spTree>
    <p:extLst>
      <p:ext uri="{BB962C8B-B14F-4D97-AF65-F5344CB8AC3E}">
        <p14:creationId xmlns:p14="http://schemas.microsoft.com/office/powerpoint/2010/main" val="876600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750" y="2226904"/>
            <a:ext cx="10372285" cy="2157435"/>
          </a:xfrm>
        </p:spPr>
      </p:pic>
      <p:sp>
        <p:nvSpPr>
          <p:cNvPr id="6" name="Title 7">
            <a:extLst>
              <a:ext uri="{FF2B5EF4-FFF2-40B4-BE49-F238E27FC236}">
                <a16:creationId xmlns:a16="http://schemas.microsoft.com/office/drawing/2014/main" id="{31CC5425-5888-4E73-97CF-B426FAA41E76}"/>
              </a:ext>
            </a:extLst>
          </p:cNvPr>
          <p:cNvSpPr>
            <a:spLocks noGrp="1"/>
          </p:cNvSpPr>
          <p:nvPr>
            <p:ph type="title"/>
          </p:nvPr>
        </p:nvSpPr>
        <p:spPr>
          <a:xfrm>
            <a:off x="1219750" y="450587"/>
            <a:ext cx="10580953" cy="850474"/>
          </a:xfrm>
        </p:spPr>
        <p:txBody>
          <a:bodyPr>
            <a:no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altLang="en-US" sz="2800" b="1" dirty="0">
                <a:solidFill>
                  <a:srgbClr val="AA191E"/>
                </a:solidFill>
                <a:ea typeface="ＭＳ Ｐゴシック" pitchFamily="34" charset="-128"/>
              </a:rPr>
              <a:t>MiCAFE Network Partnership, MDHHS </a:t>
            </a:r>
            <a:r>
              <a:rPr lang="en-US" sz="2800" b="1" i="0" dirty="0">
                <a:solidFill>
                  <a:srgbClr val="AA191E"/>
                </a:solidFill>
                <a:effectLst/>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spTree>
    <p:extLst>
      <p:ext uri="{BB962C8B-B14F-4D97-AF65-F5344CB8AC3E}">
        <p14:creationId xmlns:p14="http://schemas.microsoft.com/office/powerpoint/2010/main" val="451427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892F5-4E6C-4F08-ABEA-1BC268AD1868}"/>
              </a:ext>
            </a:extLst>
          </p:cNvPr>
          <p:cNvSpPr>
            <a:spLocks noGrp="1"/>
          </p:cNvSpPr>
          <p:nvPr>
            <p:ph idx="1"/>
          </p:nvPr>
        </p:nvSpPr>
        <p:spPr>
          <a:xfrm>
            <a:off x="1099750" y="2441278"/>
            <a:ext cx="3571438" cy="2239283"/>
          </a:xfrm>
        </p:spPr>
        <p:txBody>
          <a:bodyPr vert="horz" lIns="91440" tIns="45720" rIns="91440" bIns="45720" rtlCol="0" anchor="t">
            <a:normAutofit/>
          </a:bodyPr>
          <a:lstStyle/>
          <a:p>
            <a:pPr marL="0" indent="0">
              <a:buNone/>
            </a:pPr>
            <a:r>
              <a:rPr lang="en-US" dirty="0"/>
              <a:t>Online application on MI Bridges through MiSOAP.org</a:t>
            </a:r>
            <a:endParaRPr lang="en-US" dirty="0">
              <a:cs typeface="Calibri" panose="020F0502020204030204"/>
            </a:endParaRPr>
          </a:p>
          <a:p>
            <a:pPr marL="0" indent="0">
              <a:buNone/>
            </a:pPr>
            <a:endParaRPr lang="en-US" dirty="0"/>
          </a:p>
        </p:txBody>
      </p:sp>
      <p:pic>
        <p:nvPicPr>
          <p:cNvPr id="5" name="Picture 4">
            <a:extLst>
              <a:ext uri="{FF2B5EF4-FFF2-40B4-BE49-F238E27FC236}">
                <a16:creationId xmlns:a16="http://schemas.microsoft.com/office/drawing/2014/main" id="{DA6C37D2-5611-45DD-8283-963A3815B871}"/>
              </a:ext>
            </a:extLst>
          </p:cNvPr>
          <p:cNvPicPr>
            <a:picLocks noChangeAspect="1"/>
          </p:cNvPicPr>
          <p:nvPr/>
        </p:nvPicPr>
        <p:blipFill>
          <a:blip r:embed="rId3"/>
          <a:stretch>
            <a:fillRect/>
          </a:stretch>
        </p:blipFill>
        <p:spPr>
          <a:xfrm>
            <a:off x="4671188" y="1253330"/>
            <a:ext cx="7092445" cy="4615179"/>
          </a:xfrm>
          <a:prstGeom prst="rect">
            <a:avLst/>
          </a:prstGeom>
        </p:spPr>
      </p:pic>
      <p:sp>
        <p:nvSpPr>
          <p:cNvPr id="6" name="Title 7">
            <a:extLst>
              <a:ext uri="{FF2B5EF4-FFF2-40B4-BE49-F238E27FC236}">
                <a16:creationId xmlns:a16="http://schemas.microsoft.com/office/drawing/2014/main" id="{86A3FF86-D1A3-4392-8DDD-55D2E9809B25}"/>
              </a:ext>
            </a:extLst>
          </p:cNvPr>
          <p:cNvSpPr txBox="1">
            <a:spLocks/>
          </p:cNvSpPr>
          <p:nvPr/>
        </p:nvSpPr>
        <p:spPr>
          <a:xfrm>
            <a:off x="1099750" y="402856"/>
            <a:ext cx="10580953" cy="850474"/>
          </a:xfrm>
          <a:prstGeom prst="rect">
            <a:avLst/>
          </a:prstGeom>
        </p:spPr>
        <p:txBody>
          <a:bodyPr vert="horz" lIns="91440" tIns="45720" rIns="91440" bIns="45720" rtlCol="0" anchor="ctr">
            <a:noAutofit/>
          </a:bodyPr>
          <a:lstStyle>
            <a:defPPr>
              <a:defRPr lang="en-US"/>
            </a:defPPr>
            <a:lvl1pPr marL="0" algn="l" defTabSz="457189" rtl="0" eaLnBrk="1" latinLnBrk="0" hangingPunct="1">
              <a:lnSpc>
                <a:spcPct val="90000"/>
              </a:lnSpc>
              <a:spcBef>
                <a:spcPct val="0"/>
              </a:spcBef>
              <a:buNone/>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spTree>
    <p:extLst>
      <p:ext uri="{BB962C8B-B14F-4D97-AF65-F5344CB8AC3E}">
        <p14:creationId xmlns:p14="http://schemas.microsoft.com/office/powerpoint/2010/main" val="13705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296" y="1235506"/>
            <a:ext cx="10047407" cy="850474"/>
          </a:xfrm>
        </p:spPr>
        <p:txBody>
          <a:bodyPr>
            <a:normAutofit/>
          </a:bodyPr>
          <a:lstStyle/>
          <a:p>
            <a:r>
              <a:rPr lang="en-US" sz="2400" b="1" dirty="0"/>
              <a:t>What is MI Bridges?</a:t>
            </a:r>
          </a:p>
        </p:txBody>
      </p:sp>
      <p:sp>
        <p:nvSpPr>
          <p:cNvPr id="3" name="Content Placeholder 2"/>
          <p:cNvSpPr>
            <a:spLocks noGrp="1"/>
          </p:cNvSpPr>
          <p:nvPr>
            <p:ph idx="1"/>
          </p:nvPr>
        </p:nvSpPr>
        <p:spPr>
          <a:xfrm>
            <a:off x="1072296" y="2085980"/>
            <a:ext cx="10221780" cy="4256088"/>
          </a:xfrm>
        </p:spPr>
        <p:txBody>
          <a:bodyPr/>
          <a:lstStyle/>
          <a:p>
            <a:pPr marL="342900" indent="-342900">
              <a:buFont typeface="Arial" pitchFamily="34" charset="0"/>
              <a:buChar char="•"/>
            </a:pPr>
            <a:r>
              <a:rPr lang="en-US" sz="2400" dirty="0"/>
              <a:t>A secure internet portal offering access to MDHHS benefit applications anytime, anywhere.</a:t>
            </a:r>
          </a:p>
          <a:p>
            <a:pPr marL="342900" indent="-342900">
              <a:buFont typeface="Arial" pitchFamily="34" charset="0"/>
              <a:buChar char="•"/>
            </a:pPr>
            <a:r>
              <a:rPr lang="en-US" sz="2400" dirty="0"/>
              <a:t>Developed and maintained by the Michigan Department of Health and Human Services.</a:t>
            </a:r>
          </a:p>
          <a:p>
            <a:pPr marL="342900" indent="-342900">
              <a:buFont typeface="Arial" pitchFamily="34" charset="0"/>
              <a:buChar char="•"/>
            </a:pPr>
            <a:r>
              <a:rPr lang="en-US" sz="2400" dirty="0"/>
              <a:t>Allows households to create an account to apply for benefits, check case status, and recertify online.</a:t>
            </a:r>
          </a:p>
        </p:txBody>
      </p:sp>
      <p:sp>
        <p:nvSpPr>
          <p:cNvPr id="9" name="TextBox 8">
            <a:extLst>
              <a:ext uri="{FF2B5EF4-FFF2-40B4-BE49-F238E27FC236}">
                <a16:creationId xmlns:a16="http://schemas.microsoft.com/office/drawing/2014/main" id="{B84CDE32-4D17-40D2-AC07-7DDABF198E3D}"/>
              </a:ext>
            </a:extLst>
          </p:cNvPr>
          <p:cNvSpPr txBox="1"/>
          <p:nvPr/>
        </p:nvSpPr>
        <p:spPr>
          <a:xfrm>
            <a:off x="1072296" y="474303"/>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spTree>
    <p:extLst>
      <p:ext uri="{BB962C8B-B14F-4D97-AF65-F5344CB8AC3E}">
        <p14:creationId xmlns:p14="http://schemas.microsoft.com/office/powerpoint/2010/main" val="37087701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296" y="1235506"/>
            <a:ext cx="10047407" cy="850474"/>
          </a:xfrm>
        </p:spPr>
        <p:txBody>
          <a:bodyPr>
            <a:normAutofit/>
          </a:bodyPr>
          <a:lstStyle/>
          <a:p>
            <a:r>
              <a:rPr lang="en-US" sz="2400" b="1" dirty="0"/>
              <a:t>What is a Navigation Partner?</a:t>
            </a:r>
          </a:p>
        </p:txBody>
      </p:sp>
      <p:sp>
        <p:nvSpPr>
          <p:cNvPr id="3" name="Content Placeholder 2"/>
          <p:cNvSpPr>
            <a:spLocks noGrp="1"/>
          </p:cNvSpPr>
          <p:nvPr>
            <p:ph idx="1"/>
          </p:nvPr>
        </p:nvSpPr>
        <p:spPr>
          <a:xfrm>
            <a:off x="1072296" y="2085980"/>
            <a:ext cx="10221780" cy="4256088"/>
          </a:xfrm>
        </p:spPr>
        <p:txBody>
          <a:bodyPr>
            <a:normAutofit/>
          </a:bodyPr>
          <a:lstStyle/>
          <a:p>
            <a:pPr marL="457200" indent="-457200">
              <a:buFont typeface="Arial" pitchFamily="34" charset="0"/>
              <a:buChar char="•"/>
            </a:pPr>
            <a:r>
              <a:rPr lang="en-US" sz="2400" dirty="0"/>
              <a:t>Agree to providing technical assistance and one-on-one navigation assistance.</a:t>
            </a:r>
          </a:p>
          <a:p>
            <a:pPr marL="455612" lvl="1" indent="-457200">
              <a:buFont typeface="Arial" pitchFamily="34" charset="0"/>
              <a:buChar char="•"/>
            </a:pPr>
            <a:r>
              <a:rPr lang="en-US" dirty="0"/>
              <a:t>Directly help individuals who may be unable to use the system enter data for the application.</a:t>
            </a:r>
          </a:p>
          <a:p>
            <a:pPr marL="457200" indent="-457200">
              <a:spcBef>
                <a:spcPts val="800"/>
              </a:spcBef>
              <a:buFont typeface="Arial" pitchFamily="34" charset="0"/>
              <a:buChar char="•"/>
            </a:pPr>
            <a:r>
              <a:rPr lang="en-US" sz="2400" dirty="0"/>
              <a:t>Successfully completes the MI Bridges Navigation Training</a:t>
            </a:r>
          </a:p>
          <a:p>
            <a:pPr marL="455612" lvl="1" indent="-457200">
              <a:spcBef>
                <a:spcPts val="800"/>
              </a:spcBef>
              <a:buFont typeface="Arial" pitchFamily="34" charset="0"/>
              <a:buChar char="•"/>
            </a:pPr>
            <a:r>
              <a:rPr lang="en-US" dirty="0"/>
              <a:t>Participate in trainings and/or webinars for updates</a:t>
            </a:r>
          </a:p>
          <a:p>
            <a:pPr marL="455612" lvl="1" indent="-457200">
              <a:spcBef>
                <a:spcPts val="800"/>
              </a:spcBef>
              <a:buFont typeface="Arial" pitchFamily="34" charset="0"/>
              <a:buChar char="•"/>
            </a:pPr>
            <a:endParaRPr lang="en-US" dirty="0"/>
          </a:p>
          <a:p>
            <a:pPr marL="455612" lvl="1" indent="-457200">
              <a:buFont typeface="Arial" pitchFamily="34" charset="0"/>
              <a:buChar char="•"/>
            </a:pPr>
            <a:endParaRPr lang="en-US" sz="2400" dirty="0"/>
          </a:p>
        </p:txBody>
      </p:sp>
      <p:sp>
        <p:nvSpPr>
          <p:cNvPr id="9" name="TextBox 8">
            <a:extLst>
              <a:ext uri="{FF2B5EF4-FFF2-40B4-BE49-F238E27FC236}">
                <a16:creationId xmlns:a16="http://schemas.microsoft.com/office/drawing/2014/main" id="{B84CDE32-4D17-40D2-AC07-7DDABF198E3D}"/>
              </a:ext>
            </a:extLst>
          </p:cNvPr>
          <p:cNvSpPr txBox="1"/>
          <p:nvPr/>
        </p:nvSpPr>
        <p:spPr>
          <a:xfrm>
            <a:off x="1072296" y="474303"/>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spTree>
    <p:extLst>
      <p:ext uri="{BB962C8B-B14F-4D97-AF65-F5344CB8AC3E}">
        <p14:creationId xmlns:p14="http://schemas.microsoft.com/office/powerpoint/2010/main" val="39693425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095700163"/>
              </p:ext>
            </p:extLst>
          </p:nvPr>
        </p:nvGraphicFramePr>
        <p:xfrm>
          <a:off x="2640508" y="1189653"/>
          <a:ext cx="7054086" cy="447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2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59F2102-7551-42D5-BD77-B75A88D26E7C}"/>
              </a:ext>
            </a:extLst>
          </p:cNvPr>
          <p:cNvSpPr txBox="1"/>
          <p:nvPr/>
        </p:nvSpPr>
        <p:spPr>
          <a:xfrm>
            <a:off x="1269656" y="735913"/>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sp>
        <p:nvSpPr>
          <p:cNvPr id="14" name="TextBox 13">
            <a:extLst>
              <a:ext uri="{FF2B5EF4-FFF2-40B4-BE49-F238E27FC236}">
                <a16:creationId xmlns:a16="http://schemas.microsoft.com/office/drawing/2014/main" id="{91763393-09DD-4D06-A7B7-34C20D17240A}"/>
              </a:ext>
            </a:extLst>
          </p:cNvPr>
          <p:cNvSpPr txBox="1"/>
          <p:nvPr/>
        </p:nvSpPr>
        <p:spPr>
          <a:xfrm>
            <a:off x="1269656" y="1744924"/>
            <a:ext cx="10086203" cy="5262979"/>
          </a:xfrm>
          <a:prstGeom prst="rect">
            <a:avLst/>
          </a:prstGeom>
          <a:noFill/>
        </p:spPr>
        <p:txBody>
          <a:bodyPr wrap="square">
            <a:spAutoFit/>
          </a:bodyPr>
          <a:lstStyle/>
          <a:p>
            <a:r>
              <a:rPr lang="en-US" sz="2400" dirty="0"/>
              <a:t>Navigation partner account must be created in MI Bridges</a:t>
            </a:r>
          </a:p>
          <a:p>
            <a:pPr marL="519113" indent="-234950">
              <a:buFont typeface="Arial" panose="020B0604020202020204" pitchFamily="34" charset="0"/>
              <a:buChar char="•"/>
            </a:pPr>
            <a:r>
              <a:rPr lang="en-US" sz="2400" dirty="0"/>
              <a:t>A navigation partner can decide to be part of an existing organization or</a:t>
            </a:r>
          </a:p>
          <a:p>
            <a:pPr marL="519113" indent="-234950">
              <a:buFont typeface="Arial" panose="020B0604020202020204" pitchFamily="34" charset="0"/>
              <a:buChar char="•"/>
            </a:pPr>
            <a:r>
              <a:rPr lang="en-US" sz="2400" dirty="0"/>
              <a:t>New organization</a:t>
            </a:r>
          </a:p>
          <a:p>
            <a:pPr marL="519113" indent="-234950">
              <a:buFont typeface="Arial" panose="020B0604020202020204" pitchFamily="34" charset="0"/>
              <a:buChar char="•"/>
            </a:pPr>
            <a:r>
              <a:rPr lang="en-US" sz="2400" dirty="0"/>
              <a:t>MIBRIDGES training must be passed, and navigation partner is assigned a CPID</a:t>
            </a:r>
          </a:p>
          <a:p>
            <a:pPr marL="519113" indent="-234950">
              <a:buFont typeface="Arial" panose="020B0604020202020204" pitchFamily="34" charset="0"/>
              <a:buChar char="•"/>
            </a:pPr>
            <a:r>
              <a:rPr lang="en-US" sz="2400" dirty="0"/>
              <a:t>Navigation partner Dashboard</a:t>
            </a:r>
          </a:p>
          <a:p>
            <a:pPr marL="976313" lvl="1" indent="-234950">
              <a:buFont typeface="Arial" panose="020B0604020202020204" pitchFamily="34" charset="0"/>
              <a:buChar char="•"/>
            </a:pPr>
            <a:r>
              <a:rPr lang="en-US" sz="2400" dirty="0"/>
              <a:t>Client directory</a:t>
            </a:r>
          </a:p>
          <a:p>
            <a:pPr marL="976313" lvl="1" indent="-234950">
              <a:buFont typeface="Arial" panose="020B0604020202020204" pitchFamily="34" charset="0"/>
              <a:buChar char="•"/>
            </a:pPr>
            <a:r>
              <a:rPr lang="en-US" sz="2400" dirty="0"/>
              <a:t>Client case information</a:t>
            </a:r>
          </a:p>
          <a:p>
            <a:pPr marL="976313" lvl="1" indent="-234950">
              <a:buFont typeface="Arial" panose="020B0604020202020204" pitchFamily="34" charset="0"/>
              <a:buChar char="•"/>
            </a:pPr>
            <a:r>
              <a:rPr lang="en-US" sz="2400" dirty="0"/>
              <a:t>Resources</a:t>
            </a:r>
          </a:p>
          <a:p>
            <a:pPr marL="741363" lvl="1"/>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446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59F2102-7551-42D5-BD77-B75A88D26E7C}"/>
              </a:ext>
            </a:extLst>
          </p:cNvPr>
          <p:cNvSpPr txBox="1"/>
          <p:nvPr/>
        </p:nvSpPr>
        <p:spPr>
          <a:xfrm>
            <a:off x="1269656" y="735913"/>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Food Benefits</a:t>
            </a:r>
            <a:endParaRPr lang="en-US" altLang="en-US" sz="2800" b="1" dirty="0">
              <a:solidFill>
                <a:srgbClr val="AA191E"/>
              </a:solidFill>
              <a:ea typeface="ＭＳ Ｐゴシック" pitchFamily="34" charset="-128"/>
            </a:endParaRPr>
          </a:p>
        </p:txBody>
      </p:sp>
      <p:pic>
        <p:nvPicPr>
          <p:cNvPr id="4" name="Picture 3">
            <a:extLst>
              <a:ext uri="{FF2B5EF4-FFF2-40B4-BE49-F238E27FC236}">
                <a16:creationId xmlns:a16="http://schemas.microsoft.com/office/drawing/2014/main" id="{BE2ABB64-B4B0-4875-801A-250CE38824DE}"/>
              </a:ext>
            </a:extLst>
          </p:cNvPr>
          <p:cNvPicPr/>
          <p:nvPr/>
        </p:nvPicPr>
        <p:blipFill>
          <a:blip r:embed="rId3"/>
          <a:stretch>
            <a:fillRect/>
          </a:stretch>
        </p:blipFill>
        <p:spPr>
          <a:xfrm>
            <a:off x="1588010" y="1379407"/>
            <a:ext cx="8571138" cy="503872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F7748664-321C-4638-A2FE-C336DB593EAB}"/>
              </a:ext>
            </a:extLst>
          </p:cNvPr>
          <p:cNvSpPr/>
          <p:nvPr/>
        </p:nvSpPr>
        <p:spPr>
          <a:xfrm>
            <a:off x="8835081" y="1379407"/>
            <a:ext cx="1235676" cy="338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922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59F2102-7551-42D5-BD77-B75A88D26E7C}"/>
              </a:ext>
            </a:extLst>
          </p:cNvPr>
          <p:cNvSpPr txBox="1"/>
          <p:nvPr/>
        </p:nvSpPr>
        <p:spPr>
          <a:xfrm>
            <a:off x="1269656" y="735913"/>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other Benefits</a:t>
            </a:r>
            <a:endParaRPr lang="en-US" altLang="en-US" sz="2800" b="1" dirty="0">
              <a:solidFill>
                <a:srgbClr val="AA191E"/>
              </a:solidFill>
              <a:ea typeface="ＭＳ Ｐゴシック" pitchFamily="34" charset="-128"/>
            </a:endParaRPr>
          </a:p>
        </p:txBody>
      </p:sp>
      <p:sp>
        <p:nvSpPr>
          <p:cNvPr id="5" name="Text Placeholder 1">
            <a:extLst>
              <a:ext uri="{FF2B5EF4-FFF2-40B4-BE49-F238E27FC236}">
                <a16:creationId xmlns:a16="http://schemas.microsoft.com/office/drawing/2014/main" id="{6594644B-9711-4822-982B-026A595F816A}"/>
              </a:ext>
            </a:extLst>
          </p:cNvPr>
          <p:cNvSpPr txBox="1">
            <a:spLocks/>
          </p:cNvSpPr>
          <p:nvPr/>
        </p:nvSpPr>
        <p:spPr>
          <a:xfrm>
            <a:off x="1269656" y="2493513"/>
            <a:ext cx="10047406" cy="318976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400" dirty="0"/>
              <a:t>Food Assistance Program (FAP)</a:t>
            </a:r>
          </a:p>
          <a:p>
            <a:pPr marL="0" indent="0">
              <a:spcBef>
                <a:spcPts val="1800"/>
              </a:spcBef>
              <a:buNone/>
            </a:pPr>
            <a:r>
              <a:rPr lang="en-US" sz="2400" dirty="0"/>
              <a:t>State Emergency Relief (SER)</a:t>
            </a:r>
          </a:p>
          <a:p>
            <a:pPr marL="0" indent="0">
              <a:spcBef>
                <a:spcPts val="1800"/>
              </a:spcBef>
              <a:buNone/>
            </a:pPr>
            <a:r>
              <a:rPr lang="en-US" sz="2400" dirty="0"/>
              <a:t>Medical Assistance (MA)</a:t>
            </a:r>
          </a:p>
          <a:p>
            <a:pPr marL="0" indent="0">
              <a:spcBef>
                <a:spcPts val="1800"/>
              </a:spcBef>
              <a:buNone/>
            </a:pPr>
            <a:r>
              <a:rPr lang="en-US" sz="2400" dirty="0"/>
              <a:t>Child Development Care (CDC)</a:t>
            </a:r>
          </a:p>
          <a:p>
            <a:pPr marL="0" indent="0">
              <a:spcBef>
                <a:spcPts val="1800"/>
              </a:spcBef>
              <a:buNone/>
            </a:pPr>
            <a:r>
              <a:rPr lang="en-US" sz="2400" dirty="0"/>
              <a:t>Family Independence Program (FIP)</a:t>
            </a:r>
          </a:p>
          <a:p>
            <a:pPr marL="0" indent="0">
              <a:spcBef>
                <a:spcPts val="1800"/>
              </a:spcBef>
              <a:buNone/>
            </a:pPr>
            <a:endParaRPr lang="en-US" sz="1800" dirty="0"/>
          </a:p>
          <a:p>
            <a:pPr marL="0" indent="0">
              <a:spcBef>
                <a:spcPts val="1800"/>
              </a:spcBef>
              <a:buNone/>
            </a:pPr>
            <a:endParaRPr lang="en-US" sz="1800" dirty="0"/>
          </a:p>
        </p:txBody>
      </p:sp>
      <p:sp>
        <p:nvSpPr>
          <p:cNvPr id="6" name="Title 1">
            <a:extLst>
              <a:ext uri="{FF2B5EF4-FFF2-40B4-BE49-F238E27FC236}">
                <a16:creationId xmlns:a16="http://schemas.microsoft.com/office/drawing/2014/main" id="{03D2DE7D-0E2E-4E7C-92D5-A14F1A95D1B8}"/>
              </a:ext>
            </a:extLst>
          </p:cNvPr>
          <p:cNvSpPr txBox="1">
            <a:spLocks/>
          </p:cNvSpPr>
          <p:nvPr/>
        </p:nvSpPr>
        <p:spPr>
          <a:xfrm>
            <a:off x="1269656" y="1457264"/>
            <a:ext cx="10047407" cy="8504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b="1" dirty="0"/>
              <a:t>What types of benefits can you apply at MI Bridges?</a:t>
            </a:r>
          </a:p>
        </p:txBody>
      </p:sp>
    </p:spTree>
    <p:extLst>
      <p:ext uri="{BB962C8B-B14F-4D97-AF65-F5344CB8AC3E}">
        <p14:creationId xmlns:p14="http://schemas.microsoft.com/office/powerpoint/2010/main" val="38371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416943-A519-4D46-A17C-E422BE2D275E}"/>
              </a:ext>
            </a:extLst>
          </p:cNvPr>
          <p:cNvGrpSpPr/>
          <p:nvPr/>
        </p:nvGrpSpPr>
        <p:grpSpPr>
          <a:xfrm>
            <a:off x="2092958" y="1496435"/>
            <a:ext cx="8006083" cy="3922956"/>
            <a:chOff x="3308461" y="1449145"/>
            <a:chExt cx="8006083" cy="3922956"/>
          </a:xfrm>
        </p:grpSpPr>
        <p:grpSp>
          <p:nvGrpSpPr>
            <p:cNvPr id="20" name="Group 19">
              <a:extLst>
                <a:ext uri="{FF2B5EF4-FFF2-40B4-BE49-F238E27FC236}">
                  <a16:creationId xmlns:a16="http://schemas.microsoft.com/office/drawing/2014/main" id="{243F1A05-CE35-457B-ADC1-B23AF7F8E0B9}"/>
                </a:ext>
              </a:extLst>
            </p:cNvPr>
            <p:cNvGrpSpPr/>
            <p:nvPr/>
          </p:nvGrpSpPr>
          <p:grpSpPr>
            <a:xfrm>
              <a:off x="3308461" y="1449145"/>
              <a:ext cx="1938528" cy="3922956"/>
              <a:chOff x="3299356" y="1445344"/>
              <a:chExt cx="1938528" cy="3922956"/>
            </a:xfrm>
          </p:grpSpPr>
          <p:sp>
            <p:nvSpPr>
              <p:cNvPr id="7" name="Freeform: Shape 6">
                <a:extLst>
                  <a:ext uri="{FF2B5EF4-FFF2-40B4-BE49-F238E27FC236}">
                    <a16:creationId xmlns:a16="http://schemas.microsoft.com/office/drawing/2014/main" id="{25326356-338F-416E-AA55-837BBFD3547B}"/>
                  </a:ext>
                </a:extLst>
              </p:cNvPr>
              <p:cNvSpPr/>
              <p:nvPr/>
            </p:nvSpPr>
            <p:spPr>
              <a:xfrm>
                <a:off x="3299356" y="1445344"/>
                <a:ext cx="1938528" cy="3922956"/>
              </a:xfrm>
              <a:custGeom>
                <a:avLst/>
                <a:gdLst>
                  <a:gd name="connsiteX0" fmla="*/ 0 w 1940167"/>
                  <a:gd name="connsiteY0" fmla="*/ 194017 h 4005844"/>
                  <a:gd name="connsiteX1" fmla="*/ 194017 w 1940167"/>
                  <a:gd name="connsiteY1" fmla="*/ 0 h 4005844"/>
                  <a:gd name="connsiteX2" fmla="*/ 1746150 w 1940167"/>
                  <a:gd name="connsiteY2" fmla="*/ 0 h 4005844"/>
                  <a:gd name="connsiteX3" fmla="*/ 1940167 w 1940167"/>
                  <a:gd name="connsiteY3" fmla="*/ 194017 h 4005844"/>
                  <a:gd name="connsiteX4" fmla="*/ 1940167 w 1940167"/>
                  <a:gd name="connsiteY4" fmla="*/ 3811827 h 4005844"/>
                  <a:gd name="connsiteX5" fmla="*/ 1746150 w 1940167"/>
                  <a:gd name="connsiteY5" fmla="*/ 4005844 h 4005844"/>
                  <a:gd name="connsiteX6" fmla="*/ 194017 w 1940167"/>
                  <a:gd name="connsiteY6" fmla="*/ 4005844 h 4005844"/>
                  <a:gd name="connsiteX7" fmla="*/ 0 w 1940167"/>
                  <a:gd name="connsiteY7" fmla="*/ 3811827 h 4005844"/>
                  <a:gd name="connsiteX8" fmla="*/ 0 w 1940167"/>
                  <a:gd name="connsiteY8" fmla="*/ 194017 h 400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167" h="4005844">
                    <a:moveTo>
                      <a:pt x="0" y="194017"/>
                    </a:moveTo>
                    <a:cubicBezTo>
                      <a:pt x="0" y="86864"/>
                      <a:pt x="86864" y="0"/>
                      <a:pt x="194017" y="0"/>
                    </a:cubicBezTo>
                    <a:lnTo>
                      <a:pt x="1746150" y="0"/>
                    </a:lnTo>
                    <a:cubicBezTo>
                      <a:pt x="1853303" y="0"/>
                      <a:pt x="1940167" y="86864"/>
                      <a:pt x="1940167" y="194017"/>
                    </a:cubicBezTo>
                    <a:lnTo>
                      <a:pt x="1940167" y="3811827"/>
                    </a:lnTo>
                    <a:cubicBezTo>
                      <a:pt x="1940167" y="3918980"/>
                      <a:pt x="1853303" y="4005844"/>
                      <a:pt x="1746150" y="4005844"/>
                    </a:cubicBezTo>
                    <a:lnTo>
                      <a:pt x="194017" y="4005844"/>
                    </a:lnTo>
                    <a:cubicBezTo>
                      <a:pt x="86864" y="4005844"/>
                      <a:pt x="0" y="3918980"/>
                      <a:pt x="0" y="3811827"/>
                    </a:cubicBezTo>
                    <a:lnTo>
                      <a:pt x="0" y="194017"/>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731520" rIns="128016" bIns="932688" numCol="1" spcCol="1270" anchor="ctr" anchorCtr="0">
                <a:noAutofit/>
              </a:bodyPr>
              <a:lstStyle/>
              <a:p>
                <a:pPr marL="63500" lvl="0"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Medicaid</a:t>
                </a:r>
              </a:p>
            </p:txBody>
          </p:sp>
          <p:sp>
            <p:nvSpPr>
              <p:cNvPr id="8" name="Oval 7">
                <a:extLst>
                  <a:ext uri="{FF2B5EF4-FFF2-40B4-BE49-F238E27FC236}">
                    <a16:creationId xmlns:a16="http://schemas.microsoft.com/office/drawing/2014/main" id="{1E0E23FF-6592-4355-A4A7-ECBA1311406E}"/>
                  </a:ext>
                </a:extLst>
              </p:cNvPr>
              <p:cNvSpPr/>
              <p:nvPr/>
            </p:nvSpPr>
            <p:spPr>
              <a:xfrm>
                <a:off x="3612236" y="1651675"/>
                <a:ext cx="1143000" cy="1143000"/>
              </a:xfrm>
              <a:prstGeom prst="ellipse">
                <a:avLst/>
              </a:prstGeom>
              <a:blipFill>
                <a:blip r:embed="rId3" cstate="print">
                  <a:extLst>
                    <a:ext uri="{28A0092B-C50C-407E-A947-70E740481C1C}">
                      <a14:useLocalDpi xmlns:a14="http://schemas.microsoft.com/office/drawing/2010/main" val="0"/>
                    </a:ext>
                  </a:extLst>
                </a:blip>
                <a:srcRect/>
                <a:stretch>
                  <a:fillRect/>
                </a:stretch>
              </a:blipFill>
              <a:scene3d>
                <a:camera prst="orthographicFront"/>
                <a:lightRig rig="chilly" dir="t"/>
              </a:scene3d>
              <a:sp3d z="12700" extrusionH="12700" prstMaterial="translucentPowder">
                <a:bevelT w="25400" h="6350" prst="softRound"/>
                <a:bevelB w="0" h="0" prst="convex"/>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grpSp>
          <p:nvGrpSpPr>
            <p:cNvPr id="21" name="Group 20">
              <a:extLst>
                <a:ext uri="{FF2B5EF4-FFF2-40B4-BE49-F238E27FC236}">
                  <a16:creationId xmlns:a16="http://schemas.microsoft.com/office/drawing/2014/main" id="{BD750539-D94E-4ECB-956C-AF00F9CD0B78}"/>
                </a:ext>
              </a:extLst>
            </p:cNvPr>
            <p:cNvGrpSpPr/>
            <p:nvPr/>
          </p:nvGrpSpPr>
          <p:grpSpPr>
            <a:xfrm>
              <a:off x="5361165" y="1449145"/>
              <a:ext cx="1940167" cy="3922956"/>
              <a:chOff x="5220991" y="1449145"/>
              <a:chExt cx="1940167" cy="3922956"/>
            </a:xfrm>
          </p:grpSpPr>
          <p:sp>
            <p:nvSpPr>
              <p:cNvPr id="9" name="Freeform: Shape 8">
                <a:extLst>
                  <a:ext uri="{FF2B5EF4-FFF2-40B4-BE49-F238E27FC236}">
                    <a16:creationId xmlns:a16="http://schemas.microsoft.com/office/drawing/2014/main" id="{EE4EE75A-10F4-42E7-BACC-FA700FBFD831}"/>
                  </a:ext>
                </a:extLst>
              </p:cNvPr>
              <p:cNvSpPr/>
              <p:nvPr/>
            </p:nvSpPr>
            <p:spPr>
              <a:xfrm>
                <a:off x="5220991" y="1449145"/>
                <a:ext cx="1940167" cy="3922956"/>
              </a:xfrm>
              <a:custGeom>
                <a:avLst/>
                <a:gdLst>
                  <a:gd name="connsiteX0" fmla="*/ 0 w 1940167"/>
                  <a:gd name="connsiteY0" fmla="*/ 194017 h 4005844"/>
                  <a:gd name="connsiteX1" fmla="*/ 194017 w 1940167"/>
                  <a:gd name="connsiteY1" fmla="*/ 0 h 4005844"/>
                  <a:gd name="connsiteX2" fmla="*/ 1746150 w 1940167"/>
                  <a:gd name="connsiteY2" fmla="*/ 0 h 4005844"/>
                  <a:gd name="connsiteX3" fmla="*/ 1940167 w 1940167"/>
                  <a:gd name="connsiteY3" fmla="*/ 194017 h 4005844"/>
                  <a:gd name="connsiteX4" fmla="*/ 1940167 w 1940167"/>
                  <a:gd name="connsiteY4" fmla="*/ 3811827 h 4005844"/>
                  <a:gd name="connsiteX5" fmla="*/ 1746150 w 1940167"/>
                  <a:gd name="connsiteY5" fmla="*/ 4005844 h 4005844"/>
                  <a:gd name="connsiteX6" fmla="*/ 194017 w 1940167"/>
                  <a:gd name="connsiteY6" fmla="*/ 4005844 h 4005844"/>
                  <a:gd name="connsiteX7" fmla="*/ 0 w 1940167"/>
                  <a:gd name="connsiteY7" fmla="*/ 3811827 h 4005844"/>
                  <a:gd name="connsiteX8" fmla="*/ 0 w 1940167"/>
                  <a:gd name="connsiteY8" fmla="*/ 194017 h 400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167" h="4005844">
                    <a:moveTo>
                      <a:pt x="0" y="194017"/>
                    </a:moveTo>
                    <a:cubicBezTo>
                      <a:pt x="0" y="86864"/>
                      <a:pt x="86864" y="0"/>
                      <a:pt x="194017" y="0"/>
                    </a:cubicBezTo>
                    <a:lnTo>
                      <a:pt x="1746150" y="0"/>
                    </a:lnTo>
                    <a:cubicBezTo>
                      <a:pt x="1853303" y="0"/>
                      <a:pt x="1940167" y="86864"/>
                      <a:pt x="1940167" y="194017"/>
                    </a:cubicBezTo>
                    <a:lnTo>
                      <a:pt x="1940167" y="3811827"/>
                    </a:lnTo>
                    <a:cubicBezTo>
                      <a:pt x="1940167" y="3918980"/>
                      <a:pt x="1853303" y="4005844"/>
                      <a:pt x="1746150" y="4005844"/>
                    </a:cubicBezTo>
                    <a:lnTo>
                      <a:pt x="194017" y="4005844"/>
                    </a:lnTo>
                    <a:cubicBezTo>
                      <a:pt x="86864" y="4005844"/>
                      <a:pt x="0" y="3918980"/>
                      <a:pt x="0" y="3811827"/>
                    </a:cubicBezTo>
                    <a:lnTo>
                      <a:pt x="0" y="194017"/>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744577" rIns="142240" bIns="943410" numCol="1" spcCol="1270" anchor="ctr" anchorCtr="0">
                <a:noAutofit/>
              </a:bodyPr>
              <a:lstStyle/>
              <a:p>
                <a:pPr marL="114300" lvl="0" algn="ctr"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Savings Program</a:t>
                </a:r>
              </a:p>
              <a:p>
                <a:pPr marL="114300" lvl="0" algn="ctr"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(MSP)</a:t>
                </a:r>
              </a:p>
            </p:txBody>
          </p:sp>
          <p:sp>
            <p:nvSpPr>
              <p:cNvPr id="10" name="Oval 9">
                <a:extLst>
                  <a:ext uri="{FF2B5EF4-FFF2-40B4-BE49-F238E27FC236}">
                    <a16:creationId xmlns:a16="http://schemas.microsoft.com/office/drawing/2014/main" id="{B96C1CD6-FFA8-4976-8406-CBB42590DA34}"/>
                  </a:ext>
                </a:extLst>
              </p:cNvPr>
              <p:cNvSpPr/>
              <p:nvPr/>
            </p:nvSpPr>
            <p:spPr>
              <a:xfrm>
                <a:off x="5728517" y="1651675"/>
                <a:ext cx="1143000" cy="1143000"/>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chilly" dir="t"/>
              </a:scene3d>
              <a:sp3d z="12700" extrusionH="12700" prstMaterial="translucentPowder">
                <a:bevelT w="25400" h="6350" prst="softRound"/>
                <a:bevelB w="0" h="0" prst="convex"/>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grpSp>
          <p:nvGrpSpPr>
            <p:cNvPr id="22" name="Group 21">
              <a:extLst>
                <a:ext uri="{FF2B5EF4-FFF2-40B4-BE49-F238E27FC236}">
                  <a16:creationId xmlns:a16="http://schemas.microsoft.com/office/drawing/2014/main" id="{A789F7AD-27D1-451D-8E1C-48B5DB314AAA}"/>
                </a:ext>
              </a:extLst>
            </p:cNvPr>
            <p:cNvGrpSpPr/>
            <p:nvPr/>
          </p:nvGrpSpPr>
          <p:grpSpPr>
            <a:xfrm>
              <a:off x="7485008" y="1449145"/>
              <a:ext cx="1855160" cy="3922956"/>
              <a:chOff x="7312713" y="1449145"/>
              <a:chExt cx="1855160" cy="3922956"/>
            </a:xfrm>
          </p:grpSpPr>
          <p:sp>
            <p:nvSpPr>
              <p:cNvPr id="11" name="Freeform: Shape 10">
                <a:extLst>
                  <a:ext uri="{FF2B5EF4-FFF2-40B4-BE49-F238E27FC236}">
                    <a16:creationId xmlns:a16="http://schemas.microsoft.com/office/drawing/2014/main" id="{E088D34D-D52C-4D1D-BF44-789E8BC0641D}"/>
                  </a:ext>
                </a:extLst>
              </p:cNvPr>
              <p:cNvSpPr/>
              <p:nvPr/>
            </p:nvSpPr>
            <p:spPr>
              <a:xfrm>
                <a:off x="7312713" y="1449145"/>
                <a:ext cx="1855160" cy="3922956"/>
              </a:xfrm>
              <a:custGeom>
                <a:avLst/>
                <a:gdLst>
                  <a:gd name="connsiteX0" fmla="*/ 0 w 1940167"/>
                  <a:gd name="connsiteY0" fmla="*/ 194017 h 4005844"/>
                  <a:gd name="connsiteX1" fmla="*/ 194017 w 1940167"/>
                  <a:gd name="connsiteY1" fmla="*/ 0 h 4005844"/>
                  <a:gd name="connsiteX2" fmla="*/ 1746150 w 1940167"/>
                  <a:gd name="connsiteY2" fmla="*/ 0 h 4005844"/>
                  <a:gd name="connsiteX3" fmla="*/ 1940167 w 1940167"/>
                  <a:gd name="connsiteY3" fmla="*/ 194017 h 4005844"/>
                  <a:gd name="connsiteX4" fmla="*/ 1940167 w 1940167"/>
                  <a:gd name="connsiteY4" fmla="*/ 3811827 h 4005844"/>
                  <a:gd name="connsiteX5" fmla="*/ 1746150 w 1940167"/>
                  <a:gd name="connsiteY5" fmla="*/ 4005844 h 4005844"/>
                  <a:gd name="connsiteX6" fmla="*/ 194017 w 1940167"/>
                  <a:gd name="connsiteY6" fmla="*/ 4005844 h 4005844"/>
                  <a:gd name="connsiteX7" fmla="*/ 0 w 1940167"/>
                  <a:gd name="connsiteY7" fmla="*/ 3811827 h 4005844"/>
                  <a:gd name="connsiteX8" fmla="*/ 0 w 1940167"/>
                  <a:gd name="connsiteY8" fmla="*/ 194017 h 400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167" h="4005844">
                    <a:moveTo>
                      <a:pt x="0" y="194017"/>
                    </a:moveTo>
                    <a:cubicBezTo>
                      <a:pt x="0" y="86864"/>
                      <a:pt x="86864" y="0"/>
                      <a:pt x="194017" y="0"/>
                    </a:cubicBezTo>
                    <a:lnTo>
                      <a:pt x="1746150" y="0"/>
                    </a:lnTo>
                    <a:cubicBezTo>
                      <a:pt x="1853303" y="0"/>
                      <a:pt x="1940167" y="86864"/>
                      <a:pt x="1940167" y="194017"/>
                    </a:cubicBezTo>
                    <a:lnTo>
                      <a:pt x="1940167" y="3811827"/>
                    </a:lnTo>
                    <a:cubicBezTo>
                      <a:pt x="1940167" y="3918980"/>
                      <a:pt x="1853303" y="4005844"/>
                      <a:pt x="1746150" y="4005844"/>
                    </a:cubicBezTo>
                    <a:lnTo>
                      <a:pt x="194017" y="4005844"/>
                    </a:lnTo>
                    <a:cubicBezTo>
                      <a:pt x="86864" y="4005844"/>
                      <a:pt x="0" y="3918980"/>
                      <a:pt x="0" y="3811827"/>
                    </a:cubicBezTo>
                    <a:lnTo>
                      <a:pt x="0" y="194017"/>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744577" rIns="142240" bIns="94341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Extra Help/Low Income Subsidy (LIS)</a:t>
                </a:r>
              </a:p>
            </p:txBody>
          </p:sp>
          <p:sp>
            <p:nvSpPr>
              <p:cNvPr id="12" name="Oval 11">
                <a:extLst>
                  <a:ext uri="{FF2B5EF4-FFF2-40B4-BE49-F238E27FC236}">
                    <a16:creationId xmlns:a16="http://schemas.microsoft.com/office/drawing/2014/main" id="{80473A97-23C6-4F6E-B5E0-A524C1D89D07}"/>
                  </a:ext>
                </a:extLst>
              </p:cNvPr>
              <p:cNvSpPr/>
              <p:nvPr/>
            </p:nvSpPr>
            <p:spPr>
              <a:xfrm>
                <a:off x="7668684" y="1651675"/>
                <a:ext cx="1143000" cy="1143000"/>
              </a:xfrm>
              <a:prstGeom prst="ellipse">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chilly" dir="t"/>
              </a:scene3d>
              <a:sp3d z="12700" extrusionH="12700" prstMaterial="translucentPowder">
                <a:bevelT w="25400" h="6350" prst="softRound"/>
                <a:bevelB w="0" h="0" prst="convex"/>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grpSp>
          <p:nvGrpSpPr>
            <p:cNvPr id="23" name="Group 22">
              <a:extLst>
                <a:ext uri="{FF2B5EF4-FFF2-40B4-BE49-F238E27FC236}">
                  <a16:creationId xmlns:a16="http://schemas.microsoft.com/office/drawing/2014/main" id="{BDE838AC-BFF4-4367-BA35-1235138C1672}"/>
                </a:ext>
              </a:extLst>
            </p:cNvPr>
            <p:cNvGrpSpPr/>
            <p:nvPr/>
          </p:nvGrpSpPr>
          <p:grpSpPr>
            <a:xfrm>
              <a:off x="9523844" y="1449145"/>
              <a:ext cx="1790700" cy="3922956"/>
              <a:chOff x="9319427" y="1449145"/>
              <a:chExt cx="1790700" cy="3922956"/>
            </a:xfrm>
          </p:grpSpPr>
          <p:sp>
            <p:nvSpPr>
              <p:cNvPr id="13" name="Freeform: Shape 12">
                <a:extLst>
                  <a:ext uri="{FF2B5EF4-FFF2-40B4-BE49-F238E27FC236}">
                    <a16:creationId xmlns:a16="http://schemas.microsoft.com/office/drawing/2014/main" id="{85263B21-07CA-4C4B-BD07-3364D1F79AED}"/>
                  </a:ext>
                </a:extLst>
              </p:cNvPr>
              <p:cNvSpPr/>
              <p:nvPr/>
            </p:nvSpPr>
            <p:spPr>
              <a:xfrm>
                <a:off x="9319427" y="1449145"/>
                <a:ext cx="1790700" cy="3922956"/>
              </a:xfrm>
              <a:custGeom>
                <a:avLst/>
                <a:gdLst>
                  <a:gd name="connsiteX0" fmla="*/ 0 w 1940167"/>
                  <a:gd name="connsiteY0" fmla="*/ 194017 h 4005844"/>
                  <a:gd name="connsiteX1" fmla="*/ 194017 w 1940167"/>
                  <a:gd name="connsiteY1" fmla="*/ 0 h 4005844"/>
                  <a:gd name="connsiteX2" fmla="*/ 1746150 w 1940167"/>
                  <a:gd name="connsiteY2" fmla="*/ 0 h 4005844"/>
                  <a:gd name="connsiteX3" fmla="*/ 1940167 w 1940167"/>
                  <a:gd name="connsiteY3" fmla="*/ 194017 h 4005844"/>
                  <a:gd name="connsiteX4" fmla="*/ 1940167 w 1940167"/>
                  <a:gd name="connsiteY4" fmla="*/ 3811827 h 4005844"/>
                  <a:gd name="connsiteX5" fmla="*/ 1746150 w 1940167"/>
                  <a:gd name="connsiteY5" fmla="*/ 4005844 h 4005844"/>
                  <a:gd name="connsiteX6" fmla="*/ 194017 w 1940167"/>
                  <a:gd name="connsiteY6" fmla="*/ 4005844 h 4005844"/>
                  <a:gd name="connsiteX7" fmla="*/ 0 w 1940167"/>
                  <a:gd name="connsiteY7" fmla="*/ 3811827 h 4005844"/>
                  <a:gd name="connsiteX8" fmla="*/ 0 w 1940167"/>
                  <a:gd name="connsiteY8" fmla="*/ 194017 h 400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0167" h="4005844">
                    <a:moveTo>
                      <a:pt x="0" y="194017"/>
                    </a:moveTo>
                    <a:cubicBezTo>
                      <a:pt x="0" y="86864"/>
                      <a:pt x="86864" y="0"/>
                      <a:pt x="194017" y="0"/>
                    </a:cubicBezTo>
                    <a:lnTo>
                      <a:pt x="1746150" y="0"/>
                    </a:lnTo>
                    <a:cubicBezTo>
                      <a:pt x="1853303" y="0"/>
                      <a:pt x="1940167" y="86864"/>
                      <a:pt x="1940167" y="194017"/>
                    </a:cubicBezTo>
                    <a:lnTo>
                      <a:pt x="1940167" y="3811827"/>
                    </a:lnTo>
                    <a:cubicBezTo>
                      <a:pt x="1940167" y="3918980"/>
                      <a:pt x="1853303" y="4005844"/>
                      <a:pt x="1746150" y="4005844"/>
                    </a:cubicBezTo>
                    <a:lnTo>
                      <a:pt x="194017" y="4005844"/>
                    </a:lnTo>
                    <a:cubicBezTo>
                      <a:pt x="86864" y="4005844"/>
                      <a:pt x="0" y="3918980"/>
                      <a:pt x="0" y="3811827"/>
                    </a:cubicBezTo>
                    <a:lnTo>
                      <a:pt x="0" y="194017"/>
                    </a:lnTo>
                    <a:close/>
                  </a:path>
                </a:pathLst>
              </a:custGeom>
              <a:scene3d>
                <a:camera prst="orthographicFront"/>
                <a:lightRig rig="chilly" dir="t"/>
              </a:scene3d>
              <a:sp3d prstMaterial="translucentPowder">
                <a:bevelT w="127000" h="25400" prst="softRound"/>
              </a:sp3d>
            </p:spPr>
            <p:style>
              <a:lnRef idx="0">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1744577" rIns="142240" bIns="94341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State Emergency Relief</a:t>
                </a:r>
              </a:p>
              <a:p>
                <a:pPr marL="0" lvl="0" indent="0" algn="ctr" defTabSz="889000">
                  <a:lnSpc>
                    <a:spcPct val="90000"/>
                  </a:lnSpc>
                  <a:spcBef>
                    <a:spcPct val="0"/>
                  </a:spcBef>
                  <a:spcAft>
                    <a:spcPct val="35000"/>
                  </a:spcAft>
                  <a:buNone/>
                </a:pPr>
                <a:r>
                  <a:rPr lang="en-US" sz="20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(SER)</a:t>
                </a:r>
              </a:p>
            </p:txBody>
          </p:sp>
          <p:sp>
            <p:nvSpPr>
              <p:cNvPr id="14" name="Oval 13">
                <a:extLst>
                  <a:ext uri="{FF2B5EF4-FFF2-40B4-BE49-F238E27FC236}">
                    <a16:creationId xmlns:a16="http://schemas.microsoft.com/office/drawing/2014/main" id="{9C9CD0F3-70A5-49FF-9723-EF13635F13DD}"/>
                  </a:ext>
                </a:extLst>
              </p:cNvPr>
              <p:cNvSpPr/>
              <p:nvPr/>
            </p:nvSpPr>
            <p:spPr>
              <a:xfrm>
                <a:off x="9643277" y="1651675"/>
                <a:ext cx="1143000" cy="1143000"/>
              </a:xfrm>
              <a:prstGeom prst="ellipse">
                <a:avLst/>
              </a:prstGeom>
              <a:blipFill>
                <a:blip r:embed="rId6" cstate="print">
                  <a:extLst>
                    <a:ext uri="{28A0092B-C50C-407E-A947-70E740481C1C}">
                      <a14:useLocalDpi xmlns:a14="http://schemas.microsoft.com/office/drawing/2010/main" val="0"/>
                    </a:ext>
                  </a:extLst>
                </a:blip>
                <a:srcRect/>
                <a:stretch>
                  <a:fillRect/>
                </a:stretch>
              </a:blipFill>
              <a:scene3d>
                <a:camera prst="orthographicFront"/>
                <a:lightRig rig="chilly" dir="t"/>
              </a:scene3d>
              <a:sp3d z="12700" extrusionH="12700" prstMaterial="translucentPowder">
                <a:bevelT w="25400" h="6350" prst="softRound"/>
                <a:bevelB w="0" h="0" prst="convex"/>
              </a:sp3d>
            </p:spPr>
            <p:style>
              <a:lnRef idx="0">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grpSp>
      </p:grpSp>
      <p:sp>
        <p:nvSpPr>
          <p:cNvPr id="16" name="Arrow: Left-Right 15">
            <a:extLst>
              <a:ext uri="{FF2B5EF4-FFF2-40B4-BE49-F238E27FC236}">
                <a16:creationId xmlns:a16="http://schemas.microsoft.com/office/drawing/2014/main" id="{BB854EE5-E0FA-4032-90E6-DE43661E705B}"/>
              </a:ext>
            </a:extLst>
          </p:cNvPr>
          <p:cNvSpPr/>
          <p:nvPr/>
        </p:nvSpPr>
        <p:spPr>
          <a:xfrm>
            <a:off x="1917232" y="5502134"/>
            <a:ext cx="8377881" cy="365125"/>
          </a:xfrm>
          <a:prstGeom prst="leftRightArrow">
            <a:avLst/>
          </a:prstGeom>
          <a:solidFill>
            <a:srgbClr val="7BA7BC"/>
          </a:solidFill>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A04B73A6-BEA0-41D1-95AB-45622EE9409B}"/>
              </a:ext>
            </a:extLst>
          </p:cNvPr>
          <p:cNvSpPr txBox="1"/>
          <p:nvPr/>
        </p:nvSpPr>
        <p:spPr>
          <a:xfrm>
            <a:off x="1219750" y="561150"/>
            <a:ext cx="10481620" cy="523220"/>
          </a:xfrm>
          <a:prstGeom prst="rect">
            <a:avLst/>
          </a:prstGeom>
          <a:noFill/>
        </p:spPr>
        <p:txBody>
          <a:bodyPr wrap="square">
            <a:spAutoFit/>
          </a:bodyPr>
          <a:lstStyle/>
          <a:p>
            <a:r>
              <a:rPr lang="en-US" altLang="en-US" sz="2800" b="1" dirty="0">
                <a:solidFill>
                  <a:srgbClr val="AA191E"/>
                </a:solidFill>
                <a:ea typeface="ＭＳ Ｐゴシック" pitchFamily="34" charset="-128"/>
              </a:rPr>
              <a:t>MDHHS </a:t>
            </a:r>
            <a:r>
              <a:rPr lang="en-US" sz="2800" b="1" dirty="0">
                <a:solidFill>
                  <a:srgbClr val="AA191E"/>
                </a:solidFill>
                <a:latin typeface="Open Sans" panose="020B0606030504020204" pitchFamily="34" charset="0"/>
              </a:rPr>
              <a:t>Navigation Partner and Other Benefits</a:t>
            </a:r>
            <a:endParaRPr lang="en-US" altLang="en-US" sz="2800" b="1" dirty="0">
              <a:solidFill>
                <a:srgbClr val="AA191E"/>
              </a:solidFill>
              <a:ea typeface="ＭＳ Ｐゴシック" pitchFamily="34" charset="-128"/>
            </a:endParaRPr>
          </a:p>
        </p:txBody>
      </p:sp>
    </p:spTree>
    <p:extLst>
      <p:ext uri="{BB962C8B-B14F-4D97-AF65-F5344CB8AC3E}">
        <p14:creationId xmlns:p14="http://schemas.microsoft.com/office/powerpoint/2010/main" val="3079905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heel(1)">
                                      <p:cBhvr>
                                        <p:cTn id="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Medicaid</a:t>
            </a:r>
          </a:p>
        </p:txBody>
      </p:sp>
      <p:sp>
        <p:nvSpPr>
          <p:cNvPr id="12" name="TextBox 11">
            <a:extLst>
              <a:ext uri="{FF2B5EF4-FFF2-40B4-BE49-F238E27FC236}">
                <a16:creationId xmlns:a16="http://schemas.microsoft.com/office/drawing/2014/main" id="{5B095857-87D5-4ECE-AB1C-117A2D65E675}"/>
              </a:ext>
            </a:extLst>
          </p:cNvPr>
          <p:cNvSpPr txBox="1"/>
          <p:nvPr/>
        </p:nvSpPr>
        <p:spPr>
          <a:xfrm>
            <a:off x="1296697" y="1752919"/>
            <a:ext cx="6451537" cy="2585323"/>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Medicaid is a low-income healthcare program that is funded by the state and federal government and run by the state.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Available to low-income p</a:t>
            </a: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ersons aged 65 or older; blind or permanently disabled persons; members of families with dependent children; children in foster care homes; pregnant women; and individuals under age 21 in psychiatric hospitals.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0F351743-AA87-44FC-9EFE-1D1CAF5898C1}"/>
              </a:ext>
            </a:extLst>
          </p:cNvPr>
          <p:cNvGrpSpPr/>
          <p:nvPr/>
        </p:nvGrpSpPr>
        <p:grpSpPr>
          <a:xfrm>
            <a:off x="8126361" y="981884"/>
            <a:ext cx="3380666" cy="4723429"/>
            <a:chOff x="8126361" y="981884"/>
            <a:chExt cx="3380666" cy="4723429"/>
          </a:xfrm>
        </p:grpSpPr>
        <p:pic>
          <p:nvPicPr>
            <p:cNvPr id="5" name="Picture 4" descr="A person wearing a blue shirt&#10;&#10;Description automatically generated">
              <a:extLst>
                <a:ext uri="{FF2B5EF4-FFF2-40B4-BE49-F238E27FC236}">
                  <a16:creationId xmlns:a16="http://schemas.microsoft.com/office/drawing/2014/main" id="{72B5D63D-E6A1-437D-9B80-F9C586A2C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361" y="981884"/>
              <a:ext cx="3380666" cy="2253778"/>
            </a:xfrm>
            <a:prstGeom prst="rect">
              <a:avLst/>
            </a:prstGeom>
          </p:spPr>
        </p:pic>
        <p:pic>
          <p:nvPicPr>
            <p:cNvPr id="9" name="Picture 19" descr="mihealth_card_on_51703_7">
              <a:extLst>
                <a:ext uri="{FF2B5EF4-FFF2-40B4-BE49-F238E27FC236}">
                  <a16:creationId xmlns:a16="http://schemas.microsoft.com/office/drawing/2014/main" id="{DB39936B-4044-47DA-824D-E9B9C48034B6}"/>
                </a:ext>
              </a:extLst>
            </p:cNvPr>
            <p:cNvPicPr>
              <a:picLocks noChangeAspect="1" noChangeArrowheads="1"/>
            </p:cNvPicPr>
            <p:nvPr/>
          </p:nvPicPr>
          <p:blipFill>
            <a:blip r:embed="rId4"/>
            <a:srcRect/>
            <a:stretch>
              <a:fillRect/>
            </a:stretch>
          </p:blipFill>
          <p:spPr bwMode="auto">
            <a:xfrm>
              <a:off x="8126361" y="3574267"/>
              <a:ext cx="3380666" cy="2131046"/>
            </a:xfrm>
            <a:prstGeom prst="rect">
              <a:avLst/>
            </a:prstGeom>
            <a:noFill/>
            <a:ln w="9525">
              <a:noFill/>
              <a:miter lim="800000"/>
              <a:headEnd/>
              <a:tailEnd/>
            </a:ln>
          </p:spPr>
        </p:pic>
      </p:grpSp>
    </p:spTree>
    <p:extLst>
      <p:ext uri="{BB962C8B-B14F-4D97-AF65-F5344CB8AC3E}">
        <p14:creationId xmlns:p14="http://schemas.microsoft.com/office/powerpoint/2010/main" val="3366410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2E519EA-A414-4FC2-8076-BCEEB78766E7}"/>
              </a:ext>
            </a:extLst>
          </p:cNvPr>
          <p:cNvGrpSpPr/>
          <p:nvPr/>
        </p:nvGrpSpPr>
        <p:grpSpPr>
          <a:xfrm>
            <a:off x="3246291" y="1573421"/>
            <a:ext cx="1962384" cy="4245786"/>
            <a:chOff x="3246291" y="1573421"/>
            <a:chExt cx="1962384" cy="4245786"/>
          </a:xfrm>
        </p:grpSpPr>
        <p:sp>
          <p:nvSpPr>
            <p:cNvPr id="33" name="Freeform: Shape 32">
              <a:extLst>
                <a:ext uri="{FF2B5EF4-FFF2-40B4-BE49-F238E27FC236}">
                  <a16:creationId xmlns:a16="http://schemas.microsoft.com/office/drawing/2014/main" id="{8A1B045D-EE3F-4137-8DDA-F3884D389641}"/>
                </a:ext>
              </a:extLst>
            </p:cNvPr>
            <p:cNvSpPr/>
            <p:nvPr/>
          </p:nvSpPr>
          <p:spPr>
            <a:xfrm>
              <a:off x="3246291" y="1573421"/>
              <a:ext cx="1962384" cy="4245786"/>
            </a:xfrm>
            <a:custGeom>
              <a:avLst/>
              <a:gdLst>
                <a:gd name="connsiteX0" fmla="*/ 0 w 1962384"/>
                <a:gd name="connsiteY0" fmla="*/ 196238 h 4245786"/>
                <a:gd name="connsiteX1" fmla="*/ 196238 w 1962384"/>
                <a:gd name="connsiteY1" fmla="*/ 0 h 4245786"/>
                <a:gd name="connsiteX2" fmla="*/ 1766146 w 1962384"/>
                <a:gd name="connsiteY2" fmla="*/ 0 h 4245786"/>
                <a:gd name="connsiteX3" fmla="*/ 1962384 w 1962384"/>
                <a:gd name="connsiteY3" fmla="*/ 196238 h 4245786"/>
                <a:gd name="connsiteX4" fmla="*/ 1962384 w 1962384"/>
                <a:gd name="connsiteY4" fmla="*/ 4049548 h 4245786"/>
                <a:gd name="connsiteX5" fmla="*/ 1766146 w 1962384"/>
                <a:gd name="connsiteY5" fmla="*/ 4245786 h 4245786"/>
                <a:gd name="connsiteX6" fmla="*/ 196238 w 1962384"/>
                <a:gd name="connsiteY6" fmla="*/ 4245786 h 4245786"/>
                <a:gd name="connsiteX7" fmla="*/ 0 w 1962384"/>
                <a:gd name="connsiteY7" fmla="*/ 4049548 h 4245786"/>
                <a:gd name="connsiteX8" fmla="*/ 0 w 1962384"/>
                <a:gd name="connsiteY8" fmla="*/ 196238 h 42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384" h="4245786">
                  <a:moveTo>
                    <a:pt x="0" y="196238"/>
                  </a:moveTo>
                  <a:cubicBezTo>
                    <a:pt x="0" y="87859"/>
                    <a:pt x="87859" y="0"/>
                    <a:pt x="196238" y="0"/>
                  </a:cubicBezTo>
                  <a:lnTo>
                    <a:pt x="1766146" y="0"/>
                  </a:lnTo>
                  <a:cubicBezTo>
                    <a:pt x="1874525" y="0"/>
                    <a:pt x="1962384" y="87859"/>
                    <a:pt x="1962384" y="196238"/>
                  </a:cubicBezTo>
                  <a:lnTo>
                    <a:pt x="1962384" y="4049548"/>
                  </a:lnTo>
                  <a:cubicBezTo>
                    <a:pt x="1962384" y="4157927"/>
                    <a:pt x="1874525" y="4245786"/>
                    <a:pt x="1766146" y="4245786"/>
                  </a:cubicBezTo>
                  <a:lnTo>
                    <a:pt x="196238" y="4245786"/>
                  </a:lnTo>
                  <a:cubicBezTo>
                    <a:pt x="87859" y="4245786"/>
                    <a:pt x="0" y="4157927"/>
                    <a:pt x="0" y="4049548"/>
                  </a:cubicBezTo>
                  <a:lnTo>
                    <a:pt x="0" y="196238"/>
                  </a:lnTo>
                  <a:close/>
                </a:path>
              </a:pathLst>
            </a:custGeom>
            <a:scene3d>
              <a:camera prst="orthographicFront"/>
              <a:lightRig rig="threePt" dir="t">
                <a:rot lat="0" lon="0" rev="7500000"/>
              </a:lightRig>
            </a:scene3d>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18288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Assets</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2,000</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3,000</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3,000</a:t>
              </a:r>
            </a:p>
          </p:txBody>
        </p:sp>
        <p:grpSp>
          <p:nvGrpSpPr>
            <p:cNvPr id="39" name="Group 38">
              <a:extLst>
                <a:ext uri="{FF2B5EF4-FFF2-40B4-BE49-F238E27FC236}">
                  <a16:creationId xmlns:a16="http://schemas.microsoft.com/office/drawing/2014/main" id="{BAA8AA5C-A753-4805-861E-108BDD0E688A}"/>
                </a:ext>
              </a:extLst>
            </p:cNvPr>
            <p:cNvGrpSpPr/>
            <p:nvPr/>
          </p:nvGrpSpPr>
          <p:grpSpPr>
            <a:xfrm>
              <a:off x="3835923" y="1839263"/>
              <a:ext cx="920115" cy="788669"/>
              <a:chOff x="3835923" y="1839263"/>
              <a:chExt cx="920115" cy="788669"/>
            </a:xfrm>
          </p:grpSpPr>
          <p:sp>
            <p:nvSpPr>
              <p:cNvPr id="37" name="Freeform: Shape 36">
                <a:extLst>
                  <a:ext uri="{FF2B5EF4-FFF2-40B4-BE49-F238E27FC236}">
                    <a16:creationId xmlns:a16="http://schemas.microsoft.com/office/drawing/2014/main" id="{8A3B2201-EE9F-4393-8CF3-92D36325BD03}"/>
                  </a:ext>
                </a:extLst>
              </p:cNvPr>
              <p:cNvSpPr/>
              <p:nvPr/>
            </p:nvSpPr>
            <p:spPr>
              <a:xfrm>
                <a:off x="3835923" y="1839263"/>
                <a:ext cx="920115" cy="479774"/>
              </a:xfrm>
              <a:custGeom>
                <a:avLst/>
                <a:gdLst>
                  <a:gd name="connsiteX0" fmla="*/ 722948 w 920115"/>
                  <a:gd name="connsiteY0" fmla="*/ 249745 h 479774"/>
                  <a:gd name="connsiteX1" fmla="*/ 722948 w 920115"/>
                  <a:gd name="connsiteY1" fmla="*/ 65723 h 479774"/>
                  <a:gd name="connsiteX2" fmla="*/ 635318 w 920115"/>
                  <a:gd name="connsiteY2" fmla="*/ 65723 h 479774"/>
                  <a:gd name="connsiteX3" fmla="*/ 635318 w 920115"/>
                  <a:gd name="connsiteY3" fmla="*/ 166497 h 479774"/>
                  <a:gd name="connsiteX4" fmla="*/ 460058 w 920115"/>
                  <a:gd name="connsiteY4" fmla="*/ 0 h 479774"/>
                  <a:gd name="connsiteX5" fmla="*/ 460058 w 920115"/>
                  <a:gd name="connsiteY5" fmla="*/ 0 h 479774"/>
                  <a:gd name="connsiteX6" fmla="*/ 0 w 920115"/>
                  <a:gd name="connsiteY6" fmla="*/ 438150 h 479774"/>
                  <a:gd name="connsiteX7" fmla="*/ 49292 w 920115"/>
                  <a:gd name="connsiteY7" fmla="*/ 479774 h 479774"/>
                  <a:gd name="connsiteX8" fmla="*/ 460058 w 920115"/>
                  <a:gd name="connsiteY8" fmla="*/ 89821 h 479774"/>
                  <a:gd name="connsiteX9" fmla="*/ 460058 w 920115"/>
                  <a:gd name="connsiteY9" fmla="*/ 89821 h 479774"/>
                  <a:gd name="connsiteX10" fmla="*/ 870823 w 920115"/>
                  <a:gd name="connsiteY10" fmla="*/ 479774 h 479774"/>
                  <a:gd name="connsiteX11" fmla="*/ 920115 w 920115"/>
                  <a:gd name="connsiteY11" fmla="*/ 438150 h 47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115" h="479774">
                    <a:moveTo>
                      <a:pt x="722948" y="249745"/>
                    </a:moveTo>
                    <a:lnTo>
                      <a:pt x="722948" y="65723"/>
                    </a:lnTo>
                    <a:lnTo>
                      <a:pt x="635318" y="65723"/>
                    </a:lnTo>
                    <a:lnTo>
                      <a:pt x="635318" y="166497"/>
                    </a:lnTo>
                    <a:lnTo>
                      <a:pt x="460058" y="0"/>
                    </a:lnTo>
                    <a:lnTo>
                      <a:pt x="460058" y="0"/>
                    </a:lnTo>
                    <a:lnTo>
                      <a:pt x="0" y="438150"/>
                    </a:lnTo>
                    <a:lnTo>
                      <a:pt x="49292" y="479774"/>
                    </a:lnTo>
                    <a:lnTo>
                      <a:pt x="460058" y="89821"/>
                    </a:lnTo>
                    <a:lnTo>
                      <a:pt x="460058" y="89821"/>
                    </a:lnTo>
                    <a:lnTo>
                      <a:pt x="870823" y="479774"/>
                    </a:lnTo>
                    <a:lnTo>
                      <a:pt x="920115" y="438150"/>
                    </a:lnTo>
                    <a:close/>
                  </a:path>
                </a:pathLst>
              </a:custGeom>
              <a:solidFill>
                <a:srgbClr val="56AE7C"/>
              </a:solidFill>
              <a:ln w="1091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9409CEB-C51A-45E6-ACAA-7B7307924869}"/>
                  </a:ext>
                </a:extLst>
              </p:cNvPr>
              <p:cNvSpPr/>
              <p:nvPr/>
            </p:nvSpPr>
            <p:spPr>
              <a:xfrm>
                <a:off x="3967368" y="1990424"/>
                <a:ext cx="657225" cy="637508"/>
              </a:xfrm>
              <a:custGeom>
                <a:avLst/>
                <a:gdLst>
                  <a:gd name="connsiteX0" fmla="*/ 0 w 657225"/>
                  <a:gd name="connsiteY0" fmla="*/ 312182 h 637508"/>
                  <a:gd name="connsiteX1" fmla="*/ 0 w 657225"/>
                  <a:gd name="connsiteY1" fmla="*/ 637508 h 637508"/>
                  <a:gd name="connsiteX2" fmla="*/ 262890 w 657225"/>
                  <a:gd name="connsiteY2" fmla="*/ 637508 h 637508"/>
                  <a:gd name="connsiteX3" fmla="*/ 262890 w 657225"/>
                  <a:gd name="connsiteY3" fmla="*/ 363665 h 637508"/>
                  <a:gd name="connsiteX4" fmla="*/ 394335 w 657225"/>
                  <a:gd name="connsiteY4" fmla="*/ 363665 h 637508"/>
                  <a:gd name="connsiteX5" fmla="*/ 394335 w 657225"/>
                  <a:gd name="connsiteY5" fmla="*/ 637508 h 637508"/>
                  <a:gd name="connsiteX6" fmla="*/ 657225 w 657225"/>
                  <a:gd name="connsiteY6" fmla="*/ 637508 h 637508"/>
                  <a:gd name="connsiteX7" fmla="*/ 657225 w 657225"/>
                  <a:gd name="connsiteY7" fmla="*/ 312182 h 637508"/>
                  <a:gd name="connsiteX8" fmla="*/ 328613 w 657225"/>
                  <a:gd name="connsiteY8" fmla="*/ 0 h 637508"/>
                  <a:gd name="connsiteX9" fmla="*/ 0 w 657225"/>
                  <a:gd name="connsiteY9" fmla="*/ 312182 h 637508"/>
                  <a:gd name="connsiteX10" fmla="*/ 197168 w 657225"/>
                  <a:gd name="connsiteY10" fmla="*/ 495110 h 637508"/>
                  <a:gd name="connsiteX11" fmla="*/ 65723 w 657225"/>
                  <a:gd name="connsiteY11" fmla="*/ 495110 h 637508"/>
                  <a:gd name="connsiteX12" fmla="*/ 65723 w 657225"/>
                  <a:gd name="connsiteY12" fmla="*/ 363665 h 637508"/>
                  <a:gd name="connsiteX13" fmla="*/ 197168 w 657225"/>
                  <a:gd name="connsiteY13" fmla="*/ 363665 h 637508"/>
                  <a:gd name="connsiteX14" fmla="*/ 197168 w 657225"/>
                  <a:gd name="connsiteY14" fmla="*/ 495110 h 637508"/>
                  <a:gd name="connsiteX15" fmla="*/ 460058 w 657225"/>
                  <a:gd name="connsiteY15" fmla="*/ 363665 h 637508"/>
                  <a:gd name="connsiteX16" fmla="*/ 591503 w 657225"/>
                  <a:gd name="connsiteY16" fmla="*/ 363665 h 637508"/>
                  <a:gd name="connsiteX17" fmla="*/ 591503 w 657225"/>
                  <a:gd name="connsiteY17" fmla="*/ 495110 h 637508"/>
                  <a:gd name="connsiteX18" fmla="*/ 460058 w 657225"/>
                  <a:gd name="connsiteY18" fmla="*/ 495110 h 637508"/>
                  <a:gd name="connsiteX19" fmla="*/ 460058 w 657225"/>
                  <a:gd name="connsiteY19" fmla="*/ 363665 h 63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225" h="637508">
                    <a:moveTo>
                      <a:pt x="0" y="312182"/>
                    </a:moveTo>
                    <a:lnTo>
                      <a:pt x="0" y="637508"/>
                    </a:lnTo>
                    <a:lnTo>
                      <a:pt x="262890" y="637508"/>
                    </a:lnTo>
                    <a:lnTo>
                      <a:pt x="262890" y="363665"/>
                    </a:lnTo>
                    <a:lnTo>
                      <a:pt x="394335" y="363665"/>
                    </a:lnTo>
                    <a:lnTo>
                      <a:pt x="394335" y="637508"/>
                    </a:lnTo>
                    <a:lnTo>
                      <a:pt x="657225" y="637508"/>
                    </a:lnTo>
                    <a:lnTo>
                      <a:pt x="657225" y="312182"/>
                    </a:lnTo>
                    <a:lnTo>
                      <a:pt x="328613" y="0"/>
                    </a:lnTo>
                    <a:lnTo>
                      <a:pt x="0" y="312182"/>
                    </a:lnTo>
                    <a:close/>
                    <a:moveTo>
                      <a:pt x="197168" y="495110"/>
                    </a:moveTo>
                    <a:lnTo>
                      <a:pt x="65723" y="495110"/>
                    </a:lnTo>
                    <a:lnTo>
                      <a:pt x="65723" y="363665"/>
                    </a:lnTo>
                    <a:lnTo>
                      <a:pt x="197168" y="363665"/>
                    </a:lnTo>
                    <a:lnTo>
                      <a:pt x="197168" y="495110"/>
                    </a:lnTo>
                    <a:close/>
                    <a:moveTo>
                      <a:pt x="460058" y="363665"/>
                    </a:moveTo>
                    <a:lnTo>
                      <a:pt x="591503" y="363665"/>
                    </a:lnTo>
                    <a:lnTo>
                      <a:pt x="591503" y="495110"/>
                    </a:lnTo>
                    <a:lnTo>
                      <a:pt x="460058" y="495110"/>
                    </a:lnTo>
                    <a:lnTo>
                      <a:pt x="460058" y="363665"/>
                    </a:lnTo>
                    <a:close/>
                  </a:path>
                </a:pathLst>
              </a:custGeom>
              <a:solidFill>
                <a:srgbClr val="56AE7C"/>
              </a:solidFill>
              <a:ln w="10914"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Medicaid Eligibility</a:t>
            </a:r>
          </a:p>
        </p:txBody>
      </p:sp>
      <p:grpSp>
        <p:nvGrpSpPr>
          <p:cNvPr id="35" name="Group 34">
            <a:extLst>
              <a:ext uri="{FF2B5EF4-FFF2-40B4-BE49-F238E27FC236}">
                <a16:creationId xmlns:a16="http://schemas.microsoft.com/office/drawing/2014/main" id="{3BF0465E-D943-441B-B670-C117320F97C9}"/>
              </a:ext>
            </a:extLst>
          </p:cNvPr>
          <p:cNvGrpSpPr/>
          <p:nvPr/>
        </p:nvGrpSpPr>
        <p:grpSpPr>
          <a:xfrm>
            <a:off x="1219749" y="1573421"/>
            <a:ext cx="1962384" cy="4245786"/>
            <a:chOff x="1219749" y="1573421"/>
            <a:chExt cx="1962384" cy="4245786"/>
          </a:xfrm>
        </p:grpSpPr>
        <p:sp>
          <p:nvSpPr>
            <p:cNvPr id="13" name="Freeform: Shape 12">
              <a:extLst>
                <a:ext uri="{FF2B5EF4-FFF2-40B4-BE49-F238E27FC236}">
                  <a16:creationId xmlns:a16="http://schemas.microsoft.com/office/drawing/2014/main" id="{0F565AD8-B24E-46AA-BD01-7754EBB6958A}"/>
                </a:ext>
              </a:extLst>
            </p:cNvPr>
            <p:cNvSpPr/>
            <p:nvPr/>
          </p:nvSpPr>
          <p:spPr>
            <a:xfrm>
              <a:off x="1219749" y="1573421"/>
              <a:ext cx="1962384" cy="4245786"/>
            </a:xfrm>
            <a:custGeom>
              <a:avLst/>
              <a:gdLst>
                <a:gd name="connsiteX0" fmla="*/ 0 w 1962384"/>
                <a:gd name="connsiteY0" fmla="*/ 196238 h 4245786"/>
                <a:gd name="connsiteX1" fmla="*/ 196238 w 1962384"/>
                <a:gd name="connsiteY1" fmla="*/ 0 h 4245786"/>
                <a:gd name="connsiteX2" fmla="*/ 1766146 w 1962384"/>
                <a:gd name="connsiteY2" fmla="*/ 0 h 4245786"/>
                <a:gd name="connsiteX3" fmla="*/ 1962384 w 1962384"/>
                <a:gd name="connsiteY3" fmla="*/ 196238 h 4245786"/>
                <a:gd name="connsiteX4" fmla="*/ 1962384 w 1962384"/>
                <a:gd name="connsiteY4" fmla="*/ 4049548 h 4245786"/>
                <a:gd name="connsiteX5" fmla="*/ 1766146 w 1962384"/>
                <a:gd name="connsiteY5" fmla="*/ 4245786 h 4245786"/>
                <a:gd name="connsiteX6" fmla="*/ 196238 w 1962384"/>
                <a:gd name="connsiteY6" fmla="*/ 4245786 h 4245786"/>
                <a:gd name="connsiteX7" fmla="*/ 0 w 1962384"/>
                <a:gd name="connsiteY7" fmla="*/ 4049548 h 4245786"/>
                <a:gd name="connsiteX8" fmla="*/ 0 w 1962384"/>
                <a:gd name="connsiteY8" fmla="*/ 196238 h 42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384" h="4245786">
                  <a:moveTo>
                    <a:pt x="0" y="196238"/>
                  </a:moveTo>
                  <a:cubicBezTo>
                    <a:pt x="0" y="87859"/>
                    <a:pt x="87859" y="0"/>
                    <a:pt x="196238" y="0"/>
                  </a:cubicBezTo>
                  <a:lnTo>
                    <a:pt x="1766146" y="0"/>
                  </a:lnTo>
                  <a:cubicBezTo>
                    <a:pt x="1874525" y="0"/>
                    <a:pt x="1962384" y="87859"/>
                    <a:pt x="1962384" y="196238"/>
                  </a:cubicBezTo>
                  <a:lnTo>
                    <a:pt x="1962384" y="4049548"/>
                  </a:lnTo>
                  <a:cubicBezTo>
                    <a:pt x="1962384" y="4157927"/>
                    <a:pt x="1874525" y="4245786"/>
                    <a:pt x="1766146" y="4245786"/>
                  </a:cubicBezTo>
                  <a:lnTo>
                    <a:pt x="196238" y="4245786"/>
                  </a:lnTo>
                  <a:cubicBezTo>
                    <a:pt x="87859" y="4245786"/>
                    <a:pt x="0" y="4157927"/>
                    <a:pt x="0" y="4049548"/>
                  </a:cubicBezTo>
                  <a:lnTo>
                    <a:pt x="0" y="196238"/>
                  </a:lnTo>
                  <a:close/>
                </a:path>
              </a:pathLst>
            </a:custGeom>
            <a:scene3d>
              <a:camera prst="orthographicFront"/>
              <a:lightRig rig="threePt" dir="t">
                <a:rot lat="0" lon="0" rev="7500000"/>
              </a:lightRig>
            </a:scene3d>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182880" rIns="0" bIns="0" numCol="1" spcCol="1270" anchor="ctr"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Applicant</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Single</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Married (both)</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Married (one)</a:t>
              </a:r>
            </a:p>
          </p:txBody>
        </p:sp>
        <p:pic>
          <p:nvPicPr>
            <p:cNvPr id="18" name="Graphic 17" descr="Man and woman with solid fill">
              <a:extLst>
                <a:ext uri="{FF2B5EF4-FFF2-40B4-BE49-F238E27FC236}">
                  <a16:creationId xmlns:a16="http://schemas.microsoft.com/office/drawing/2014/main" id="{ACA5567E-7B86-479A-90E7-E50437156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9441" y="1713868"/>
              <a:ext cx="1051560" cy="1051560"/>
            </a:xfrm>
            <a:prstGeom prst="rect">
              <a:avLst/>
            </a:prstGeom>
          </p:spPr>
        </p:pic>
      </p:grpSp>
      <p:grpSp>
        <p:nvGrpSpPr>
          <p:cNvPr id="41" name="Group 40">
            <a:extLst>
              <a:ext uri="{FF2B5EF4-FFF2-40B4-BE49-F238E27FC236}">
                <a16:creationId xmlns:a16="http://schemas.microsoft.com/office/drawing/2014/main" id="{E9098BAD-3DDE-46DB-9FC3-5B1413A036CD}"/>
              </a:ext>
            </a:extLst>
          </p:cNvPr>
          <p:cNvGrpSpPr/>
          <p:nvPr/>
        </p:nvGrpSpPr>
        <p:grpSpPr>
          <a:xfrm>
            <a:off x="7521942" y="1555418"/>
            <a:ext cx="2326015" cy="4245786"/>
            <a:chOff x="7521942" y="1555418"/>
            <a:chExt cx="2326015" cy="4245786"/>
          </a:xfrm>
        </p:grpSpPr>
        <p:sp>
          <p:nvSpPr>
            <p:cNvPr id="7" name="Freeform: Shape 6">
              <a:extLst>
                <a:ext uri="{FF2B5EF4-FFF2-40B4-BE49-F238E27FC236}">
                  <a16:creationId xmlns:a16="http://schemas.microsoft.com/office/drawing/2014/main" id="{B5B625FE-4966-4F0A-811C-F122956B8E04}"/>
                </a:ext>
              </a:extLst>
            </p:cNvPr>
            <p:cNvSpPr/>
            <p:nvPr/>
          </p:nvSpPr>
          <p:spPr>
            <a:xfrm>
              <a:off x="7521942" y="1555418"/>
              <a:ext cx="2326015" cy="4245786"/>
            </a:xfrm>
            <a:custGeom>
              <a:avLst/>
              <a:gdLst>
                <a:gd name="connsiteX0" fmla="*/ 0 w 1962384"/>
                <a:gd name="connsiteY0" fmla="*/ 196238 h 4245786"/>
                <a:gd name="connsiteX1" fmla="*/ 196238 w 1962384"/>
                <a:gd name="connsiteY1" fmla="*/ 0 h 4245786"/>
                <a:gd name="connsiteX2" fmla="*/ 1766146 w 1962384"/>
                <a:gd name="connsiteY2" fmla="*/ 0 h 4245786"/>
                <a:gd name="connsiteX3" fmla="*/ 1962384 w 1962384"/>
                <a:gd name="connsiteY3" fmla="*/ 196238 h 4245786"/>
                <a:gd name="connsiteX4" fmla="*/ 1962384 w 1962384"/>
                <a:gd name="connsiteY4" fmla="*/ 4049548 h 4245786"/>
                <a:gd name="connsiteX5" fmla="*/ 1766146 w 1962384"/>
                <a:gd name="connsiteY5" fmla="*/ 4245786 h 4245786"/>
                <a:gd name="connsiteX6" fmla="*/ 196238 w 1962384"/>
                <a:gd name="connsiteY6" fmla="*/ 4245786 h 4245786"/>
                <a:gd name="connsiteX7" fmla="*/ 0 w 1962384"/>
                <a:gd name="connsiteY7" fmla="*/ 4049548 h 4245786"/>
                <a:gd name="connsiteX8" fmla="*/ 0 w 1962384"/>
                <a:gd name="connsiteY8" fmla="*/ 196238 h 42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384" h="4245786">
                  <a:moveTo>
                    <a:pt x="0" y="196238"/>
                  </a:moveTo>
                  <a:cubicBezTo>
                    <a:pt x="0" y="87859"/>
                    <a:pt x="87859" y="0"/>
                    <a:pt x="196238" y="0"/>
                  </a:cubicBezTo>
                  <a:lnTo>
                    <a:pt x="1766146" y="0"/>
                  </a:lnTo>
                  <a:cubicBezTo>
                    <a:pt x="1874525" y="0"/>
                    <a:pt x="1962384" y="87859"/>
                    <a:pt x="1962384" y="196238"/>
                  </a:cubicBezTo>
                  <a:lnTo>
                    <a:pt x="1962384" y="4049548"/>
                  </a:lnTo>
                  <a:cubicBezTo>
                    <a:pt x="1962384" y="4157927"/>
                    <a:pt x="1874525" y="4245786"/>
                    <a:pt x="1766146" y="4245786"/>
                  </a:cubicBezTo>
                  <a:lnTo>
                    <a:pt x="196238" y="4245786"/>
                  </a:lnTo>
                  <a:cubicBezTo>
                    <a:pt x="87859" y="4245786"/>
                    <a:pt x="0" y="4157927"/>
                    <a:pt x="0" y="4049548"/>
                  </a:cubicBezTo>
                  <a:lnTo>
                    <a:pt x="0" y="196238"/>
                  </a:lnTo>
                  <a:close/>
                </a:path>
              </a:pathLst>
            </a:custGeom>
            <a:scene3d>
              <a:camera prst="orthographicFront"/>
              <a:lightRig rig="threePt" dir="t">
                <a:rot lat="0" lon="0" rev="7500000"/>
              </a:lightRig>
            </a:scene3d>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1645920" rIns="0" bIns="0" numCol="1" spcCol="1270" anchor="t" anchorCtr="0">
              <a:noAutofit/>
            </a:bodyPr>
            <a:lstStyle/>
            <a:p>
              <a:pPr marL="0" lvl="0" indent="0" algn="ctr" defTabSz="800100">
                <a:lnSpc>
                  <a:spcPct val="100000"/>
                </a:lnSpc>
                <a:spcBef>
                  <a:spcPct val="0"/>
                </a:spcBef>
                <a:spcAft>
                  <a:spcPts val="0"/>
                </a:spcAft>
                <a:buNone/>
                <a:tabLst>
                  <a:tab pos="404813" algn="l"/>
                </a:tabLst>
              </a:pPr>
              <a:r>
                <a:rPr lang="en-US" sz="1500" b="1" kern="1200" dirty="0">
                  <a:latin typeface="Open Sans" panose="020B0606030504020204" pitchFamily="34" charset="0"/>
                  <a:ea typeface="Open Sans" panose="020B0606030504020204" pitchFamily="34" charset="0"/>
                  <a:cs typeface="Open Sans" panose="020B0606030504020204" pitchFamily="34" charset="0"/>
                </a:rPr>
                <a:t>Low-Income (133% FPL)</a:t>
              </a:r>
            </a:p>
            <a:p>
              <a:pPr marL="292100" lvl="1" algn="l" defTabSz="800100">
                <a:lnSpc>
                  <a:spcPct val="100000"/>
                </a:lnSpc>
                <a:spcBef>
                  <a:spcPct val="0"/>
                </a:spcBef>
                <a:spcAft>
                  <a:spcPts val="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$1,506</a:t>
              </a:r>
            </a:p>
            <a:p>
              <a:pPr marL="292100" lvl="1" algn="l" defTabSz="800100">
                <a:lnSpc>
                  <a:spcPct val="100000"/>
                </a:lnSpc>
                <a:spcBef>
                  <a:spcPct val="0"/>
                </a:spcBef>
                <a:spcAft>
                  <a:spcPts val="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$2,029</a:t>
              </a:r>
            </a:p>
            <a:p>
              <a:pPr marL="292100" lvl="1" algn="l" defTabSz="800100">
                <a:lnSpc>
                  <a:spcPct val="100000"/>
                </a:lnSpc>
                <a:spcBef>
                  <a:spcPct val="0"/>
                </a:spcBef>
                <a:spcAft>
                  <a:spcPts val="0"/>
                </a:spcAft>
                <a:buChar char="•"/>
              </a:pPr>
              <a:r>
                <a:rPr lang="en-US" sz="1800" b="1" kern="1200" dirty="0">
                  <a:latin typeface="Open Sans" panose="020B0606030504020204" pitchFamily="34" charset="0"/>
                  <a:ea typeface="Open Sans" panose="020B0606030504020204" pitchFamily="34" charset="0"/>
                  <a:cs typeface="Open Sans" panose="020B0606030504020204" pitchFamily="34" charset="0"/>
                </a:rPr>
                <a:t>$2,029</a:t>
              </a:r>
            </a:p>
            <a:p>
              <a:pPr marL="292100" lvl="1" algn="l" defTabSz="800100">
                <a:lnSpc>
                  <a:spcPct val="100000"/>
                </a:lnSpc>
                <a:spcBef>
                  <a:spcPct val="0"/>
                </a:spcBef>
                <a:spcAft>
                  <a:spcPts val="0"/>
                </a:spcAft>
                <a:buChar char="•"/>
              </a:pP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Money with solid fill">
              <a:extLst>
                <a:ext uri="{FF2B5EF4-FFF2-40B4-BE49-F238E27FC236}">
                  <a16:creationId xmlns:a16="http://schemas.microsoft.com/office/drawing/2014/main" id="{72108B7A-B642-40A6-82EF-FAD14C34EF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9666" y="1694105"/>
              <a:ext cx="1099621" cy="1051560"/>
            </a:xfrm>
            <a:prstGeom prst="rect">
              <a:avLst/>
            </a:prstGeom>
          </p:spPr>
        </p:pic>
      </p:grpSp>
      <p:grpSp>
        <p:nvGrpSpPr>
          <p:cNvPr id="32" name="Group 31">
            <a:extLst>
              <a:ext uri="{FF2B5EF4-FFF2-40B4-BE49-F238E27FC236}">
                <a16:creationId xmlns:a16="http://schemas.microsoft.com/office/drawing/2014/main" id="{6F16F044-384F-4D55-8774-5A704CEF0F76}"/>
              </a:ext>
            </a:extLst>
          </p:cNvPr>
          <p:cNvGrpSpPr/>
          <p:nvPr/>
        </p:nvGrpSpPr>
        <p:grpSpPr>
          <a:xfrm>
            <a:off x="9912115" y="1573421"/>
            <a:ext cx="1962384" cy="4245786"/>
            <a:chOff x="9304771" y="1573421"/>
            <a:chExt cx="1962384" cy="4245786"/>
          </a:xfrm>
        </p:grpSpPr>
        <p:sp>
          <p:nvSpPr>
            <p:cNvPr id="5" name="Freeform: Shape 4">
              <a:extLst>
                <a:ext uri="{FF2B5EF4-FFF2-40B4-BE49-F238E27FC236}">
                  <a16:creationId xmlns:a16="http://schemas.microsoft.com/office/drawing/2014/main" id="{57561680-8C18-4876-BDCB-EDBA2577B778}"/>
                </a:ext>
              </a:extLst>
            </p:cNvPr>
            <p:cNvSpPr/>
            <p:nvPr/>
          </p:nvSpPr>
          <p:spPr>
            <a:xfrm>
              <a:off x="9304771" y="1573421"/>
              <a:ext cx="1962384" cy="4245786"/>
            </a:xfrm>
            <a:custGeom>
              <a:avLst/>
              <a:gdLst>
                <a:gd name="connsiteX0" fmla="*/ 0 w 1962384"/>
                <a:gd name="connsiteY0" fmla="*/ 196238 h 4245786"/>
                <a:gd name="connsiteX1" fmla="*/ 196238 w 1962384"/>
                <a:gd name="connsiteY1" fmla="*/ 0 h 4245786"/>
                <a:gd name="connsiteX2" fmla="*/ 1766146 w 1962384"/>
                <a:gd name="connsiteY2" fmla="*/ 0 h 4245786"/>
                <a:gd name="connsiteX3" fmla="*/ 1962384 w 1962384"/>
                <a:gd name="connsiteY3" fmla="*/ 196238 h 4245786"/>
                <a:gd name="connsiteX4" fmla="*/ 1962384 w 1962384"/>
                <a:gd name="connsiteY4" fmla="*/ 4049548 h 4245786"/>
                <a:gd name="connsiteX5" fmla="*/ 1766146 w 1962384"/>
                <a:gd name="connsiteY5" fmla="*/ 4245786 h 4245786"/>
                <a:gd name="connsiteX6" fmla="*/ 196238 w 1962384"/>
                <a:gd name="connsiteY6" fmla="*/ 4245786 h 4245786"/>
                <a:gd name="connsiteX7" fmla="*/ 0 w 1962384"/>
                <a:gd name="connsiteY7" fmla="*/ 4049548 h 4245786"/>
                <a:gd name="connsiteX8" fmla="*/ 0 w 1962384"/>
                <a:gd name="connsiteY8" fmla="*/ 196238 h 42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384" h="4245786">
                  <a:moveTo>
                    <a:pt x="0" y="196238"/>
                  </a:moveTo>
                  <a:cubicBezTo>
                    <a:pt x="0" y="87859"/>
                    <a:pt x="87859" y="0"/>
                    <a:pt x="196238" y="0"/>
                  </a:cubicBezTo>
                  <a:lnTo>
                    <a:pt x="1766146" y="0"/>
                  </a:lnTo>
                  <a:cubicBezTo>
                    <a:pt x="1874525" y="0"/>
                    <a:pt x="1962384" y="87859"/>
                    <a:pt x="1962384" y="196238"/>
                  </a:cubicBezTo>
                  <a:lnTo>
                    <a:pt x="1962384" y="4049548"/>
                  </a:lnTo>
                  <a:cubicBezTo>
                    <a:pt x="1962384" y="4157927"/>
                    <a:pt x="1874525" y="4245786"/>
                    <a:pt x="1766146" y="4245786"/>
                  </a:cubicBezTo>
                  <a:lnTo>
                    <a:pt x="196238" y="4245786"/>
                  </a:lnTo>
                  <a:cubicBezTo>
                    <a:pt x="87859" y="4245786"/>
                    <a:pt x="0" y="4157927"/>
                    <a:pt x="0" y="4049548"/>
                  </a:cubicBezTo>
                  <a:lnTo>
                    <a:pt x="0" y="196238"/>
                  </a:lnTo>
                  <a:close/>
                </a:path>
              </a:pathLst>
            </a:custGeom>
            <a:scene3d>
              <a:camera prst="orthographicFront"/>
              <a:lightRig rig="threePt" dir="t">
                <a:rot lat="0" lon="0" rev="7500000"/>
              </a:lightRig>
            </a:scene3d>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1645920" rIns="0" bIns="0"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Citizenship</a:t>
              </a:r>
            </a:p>
            <a:p>
              <a:pPr marL="171450" lvl="1" indent="-171450" algn="l" defTabSz="800100">
                <a:lnSpc>
                  <a:spcPct val="90000"/>
                </a:lnSpc>
                <a:spcBef>
                  <a:spcPct val="0"/>
                </a:spcBef>
                <a:spcAft>
                  <a:spcPct val="15000"/>
                </a:spcAft>
                <a:buChar char="•"/>
              </a:pPr>
              <a:r>
                <a:rPr lang="en-US" sz="1800" kern="1200" dirty="0">
                  <a:latin typeface="Open Sans" panose="020B0606030504020204" pitchFamily="34" charset="0"/>
                  <a:ea typeface="Open Sans" panose="020B0606030504020204" pitchFamily="34" charset="0"/>
                  <a:cs typeface="Open Sans" panose="020B0606030504020204" pitchFamily="34" charset="0"/>
                </a:rPr>
                <a:t>Michigan and U.S. citizenship or certain eligible status</a:t>
              </a:r>
            </a:p>
          </p:txBody>
        </p:sp>
        <p:pic>
          <p:nvPicPr>
            <p:cNvPr id="26" name="Graphic 25" descr="Earth globe: Americas with solid fill">
              <a:extLst>
                <a:ext uri="{FF2B5EF4-FFF2-40B4-BE49-F238E27FC236}">
                  <a16:creationId xmlns:a16="http://schemas.microsoft.com/office/drawing/2014/main" id="{7A4E57FC-2862-450C-BEFD-F534684DDE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4463" y="1713868"/>
              <a:ext cx="1143000" cy="1143000"/>
            </a:xfrm>
            <a:prstGeom prst="rect">
              <a:avLst/>
            </a:prstGeom>
          </p:spPr>
        </p:pic>
      </p:grpSp>
      <p:grpSp>
        <p:nvGrpSpPr>
          <p:cNvPr id="40" name="Group 39">
            <a:extLst>
              <a:ext uri="{FF2B5EF4-FFF2-40B4-BE49-F238E27FC236}">
                <a16:creationId xmlns:a16="http://schemas.microsoft.com/office/drawing/2014/main" id="{4C2D2AAA-5D5F-42C5-A3D6-6105B1B46439}"/>
              </a:ext>
            </a:extLst>
          </p:cNvPr>
          <p:cNvGrpSpPr/>
          <p:nvPr/>
        </p:nvGrpSpPr>
        <p:grpSpPr>
          <a:xfrm>
            <a:off x="5302174" y="1555418"/>
            <a:ext cx="2132978" cy="4245786"/>
            <a:chOff x="5302174" y="1555418"/>
            <a:chExt cx="2132978" cy="4245786"/>
          </a:xfrm>
        </p:grpSpPr>
        <p:sp>
          <p:nvSpPr>
            <p:cNvPr id="34" name="Freeform: Shape 33">
              <a:extLst>
                <a:ext uri="{FF2B5EF4-FFF2-40B4-BE49-F238E27FC236}">
                  <a16:creationId xmlns:a16="http://schemas.microsoft.com/office/drawing/2014/main" id="{2B6D7854-7E38-42EF-8043-66CEB437F917}"/>
                </a:ext>
              </a:extLst>
            </p:cNvPr>
            <p:cNvSpPr/>
            <p:nvPr/>
          </p:nvSpPr>
          <p:spPr>
            <a:xfrm>
              <a:off x="5302174" y="1555418"/>
              <a:ext cx="2132978" cy="4245786"/>
            </a:xfrm>
            <a:custGeom>
              <a:avLst/>
              <a:gdLst>
                <a:gd name="connsiteX0" fmla="*/ 0 w 1962384"/>
                <a:gd name="connsiteY0" fmla="*/ 196238 h 4245786"/>
                <a:gd name="connsiteX1" fmla="*/ 196238 w 1962384"/>
                <a:gd name="connsiteY1" fmla="*/ 0 h 4245786"/>
                <a:gd name="connsiteX2" fmla="*/ 1766146 w 1962384"/>
                <a:gd name="connsiteY2" fmla="*/ 0 h 4245786"/>
                <a:gd name="connsiteX3" fmla="*/ 1962384 w 1962384"/>
                <a:gd name="connsiteY3" fmla="*/ 196238 h 4245786"/>
                <a:gd name="connsiteX4" fmla="*/ 1962384 w 1962384"/>
                <a:gd name="connsiteY4" fmla="*/ 4049548 h 4245786"/>
                <a:gd name="connsiteX5" fmla="*/ 1766146 w 1962384"/>
                <a:gd name="connsiteY5" fmla="*/ 4245786 h 4245786"/>
                <a:gd name="connsiteX6" fmla="*/ 196238 w 1962384"/>
                <a:gd name="connsiteY6" fmla="*/ 4245786 h 4245786"/>
                <a:gd name="connsiteX7" fmla="*/ 0 w 1962384"/>
                <a:gd name="connsiteY7" fmla="*/ 4049548 h 4245786"/>
                <a:gd name="connsiteX8" fmla="*/ 0 w 1962384"/>
                <a:gd name="connsiteY8" fmla="*/ 196238 h 42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384" h="4245786">
                  <a:moveTo>
                    <a:pt x="0" y="196238"/>
                  </a:moveTo>
                  <a:cubicBezTo>
                    <a:pt x="0" y="87859"/>
                    <a:pt x="87859" y="0"/>
                    <a:pt x="196238" y="0"/>
                  </a:cubicBezTo>
                  <a:lnTo>
                    <a:pt x="1766146" y="0"/>
                  </a:lnTo>
                  <a:cubicBezTo>
                    <a:pt x="1874525" y="0"/>
                    <a:pt x="1962384" y="87859"/>
                    <a:pt x="1962384" y="196238"/>
                  </a:cubicBezTo>
                  <a:lnTo>
                    <a:pt x="1962384" y="4049548"/>
                  </a:lnTo>
                  <a:cubicBezTo>
                    <a:pt x="1962384" y="4157927"/>
                    <a:pt x="1874525" y="4245786"/>
                    <a:pt x="1766146" y="4245786"/>
                  </a:cubicBezTo>
                  <a:lnTo>
                    <a:pt x="196238" y="4245786"/>
                  </a:lnTo>
                  <a:cubicBezTo>
                    <a:pt x="87859" y="4245786"/>
                    <a:pt x="0" y="4157927"/>
                    <a:pt x="0" y="4049548"/>
                  </a:cubicBezTo>
                  <a:lnTo>
                    <a:pt x="0" y="196238"/>
                  </a:lnTo>
                  <a:close/>
                </a:path>
              </a:pathLst>
            </a:custGeom>
            <a:scene3d>
              <a:camera prst="orthographicFront"/>
              <a:lightRig rig="threePt" dir="t">
                <a:rot lat="0" lon="0" rev="7500000"/>
              </a:lightRig>
            </a:scene3d>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365760" rIns="0" bIns="0" numCol="1" spcCol="1270" anchor="ctr" anchorCtr="1">
              <a:noAutofit/>
            </a:bodyPr>
            <a:lstStyle/>
            <a:p>
              <a:pPr marL="0" lvl="0" indent="0" algn="l" defTabSz="800100">
                <a:lnSpc>
                  <a:spcPct val="90000"/>
                </a:lnSpc>
                <a:spcBef>
                  <a:spcPct val="0"/>
                </a:spcBef>
                <a:spcAft>
                  <a:spcPct val="35000"/>
                </a:spcAft>
                <a:buNone/>
              </a:pPr>
              <a:r>
                <a:rPr lang="en-US" sz="1500" b="1" kern="1200" dirty="0">
                  <a:latin typeface="Open Sans" panose="020B0606030504020204" pitchFamily="34" charset="0"/>
                  <a:ea typeface="Open Sans" panose="020B0606030504020204" pitchFamily="34" charset="0"/>
                  <a:cs typeface="Open Sans" panose="020B0606030504020204" pitchFamily="34" charset="0"/>
                </a:rPr>
                <a:t>Very Low-Income(100% FPL)</a:t>
              </a:r>
            </a:p>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$1,133</a:t>
              </a:r>
            </a:p>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$1,526</a:t>
              </a:r>
            </a:p>
            <a:p>
              <a:pPr marL="0" lvl="0" indent="0" algn="l" defTabSz="800100">
                <a:lnSpc>
                  <a:spcPct val="90000"/>
                </a:lnSpc>
                <a:spcBef>
                  <a:spcPct val="0"/>
                </a:spcBef>
                <a:spcAft>
                  <a:spcPct val="35000"/>
                </a:spcAft>
                <a:buNone/>
              </a:pPr>
              <a:r>
                <a:rPr lang="en-US" sz="1800" b="1" kern="1200" dirty="0">
                  <a:latin typeface="Open Sans" panose="020B0606030504020204" pitchFamily="34" charset="0"/>
                  <a:ea typeface="Open Sans" panose="020B0606030504020204" pitchFamily="34" charset="0"/>
                  <a:cs typeface="Open Sans" panose="020B0606030504020204" pitchFamily="34" charset="0"/>
                </a:rPr>
                <a:t>$1,526</a:t>
              </a:r>
            </a:p>
            <a:p>
              <a:pPr marL="0" lvl="1" algn="l" defTabSz="800100">
                <a:lnSpc>
                  <a:spcPct val="90000"/>
                </a:lnSpc>
                <a:spcBef>
                  <a:spcPct val="0"/>
                </a:spcBef>
                <a:spcAft>
                  <a:spcPct val="15000"/>
                </a:spcAft>
              </a:pP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Money with solid fill">
              <a:extLst>
                <a:ext uri="{FF2B5EF4-FFF2-40B4-BE49-F238E27FC236}">
                  <a16:creationId xmlns:a16="http://schemas.microsoft.com/office/drawing/2014/main" id="{A33E2D16-94D5-4344-B2FB-0D99EF7BF3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1939" y="1738140"/>
              <a:ext cx="1051560" cy="990915"/>
            </a:xfrm>
            <a:prstGeom prst="rect">
              <a:avLst/>
            </a:prstGeom>
          </p:spPr>
        </p:pic>
      </p:grpSp>
      <p:sp>
        <p:nvSpPr>
          <p:cNvPr id="16" name="Rectangle 15">
            <a:extLst>
              <a:ext uri="{FF2B5EF4-FFF2-40B4-BE49-F238E27FC236}">
                <a16:creationId xmlns:a16="http://schemas.microsoft.com/office/drawing/2014/main" id="{87A638FF-B0AF-4414-AB43-22126792D470}"/>
              </a:ext>
            </a:extLst>
          </p:cNvPr>
          <p:cNvSpPr/>
          <p:nvPr/>
        </p:nvSpPr>
        <p:spPr>
          <a:xfrm flipV="1">
            <a:off x="1494016" y="5684357"/>
            <a:ext cx="10047407" cy="134850"/>
          </a:xfrm>
          <a:prstGeom prst="rect">
            <a:avLst/>
          </a:prstGeom>
          <a:solidFill>
            <a:srgbClr val="56AE7C"/>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2">
            <a:schemeClr val="accent4">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607399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solidFill>
                  <a:srgbClr val="AA191E"/>
                </a:solidFill>
              </a:rPr>
              <a:t>Medicare and Medicare Savings Program</a:t>
            </a:r>
          </a:p>
        </p:txBody>
      </p:sp>
      <p:sp>
        <p:nvSpPr>
          <p:cNvPr id="12" name="TextBox 11">
            <a:extLst>
              <a:ext uri="{FF2B5EF4-FFF2-40B4-BE49-F238E27FC236}">
                <a16:creationId xmlns:a16="http://schemas.microsoft.com/office/drawing/2014/main" id="{5B095857-87D5-4ECE-AB1C-117A2D65E675}"/>
              </a:ext>
            </a:extLst>
          </p:cNvPr>
          <p:cNvSpPr txBox="1"/>
          <p:nvPr/>
        </p:nvSpPr>
        <p:spPr>
          <a:xfrm>
            <a:off x="1219747" y="1330915"/>
            <a:ext cx="8190065" cy="1200329"/>
          </a:xfrm>
          <a:prstGeom prst="rect">
            <a:avLst/>
          </a:prstGeom>
          <a:noFill/>
        </p:spPr>
        <p:txBody>
          <a:bodyPr wrap="square" rtlCol="0">
            <a:spAutoFit/>
          </a:bodyPr>
          <a:lstStyle/>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is federal health insurance program available, regardless of income, medical history, or health status, to persons who are 65 or older, certain younger people with disabilities and people diagnosed with end-stage renal disease (ESRD) and amyotrophic lateral sclerosis (ALS)</a:t>
            </a:r>
            <a:endParaRPr lang="en-US" dirty="0">
              <a:solidFill>
                <a:srgbClr val="414042"/>
              </a:solidFill>
            </a:endParaRPr>
          </a:p>
        </p:txBody>
      </p:sp>
      <p:grpSp>
        <p:nvGrpSpPr>
          <p:cNvPr id="5" name="Group 4">
            <a:extLst>
              <a:ext uri="{FF2B5EF4-FFF2-40B4-BE49-F238E27FC236}">
                <a16:creationId xmlns:a16="http://schemas.microsoft.com/office/drawing/2014/main" id="{68414034-DB0A-4445-B474-567B9A2E919D}"/>
              </a:ext>
            </a:extLst>
          </p:cNvPr>
          <p:cNvGrpSpPr/>
          <p:nvPr/>
        </p:nvGrpSpPr>
        <p:grpSpPr>
          <a:xfrm>
            <a:off x="9505507" y="1330915"/>
            <a:ext cx="2350960" cy="3525876"/>
            <a:chOff x="9165265" y="1480219"/>
            <a:chExt cx="2350960" cy="3525876"/>
          </a:xfrm>
        </p:grpSpPr>
        <p:pic>
          <p:nvPicPr>
            <p:cNvPr id="3" name="Picture 22" descr="MedicareCard_96834_7">
              <a:extLst>
                <a:ext uri="{FF2B5EF4-FFF2-40B4-BE49-F238E27FC236}">
                  <a16:creationId xmlns:a16="http://schemas.microsoft.com/office/drawing/2014/main" id="{EEDD8C42-FF8A-46DF-B841-A08C5AF44F6F}"/>
                </a:ext>
              </a:extLst>
            </p:cNvPr>
            <p:cNvPicPr>
              <a:picLocks noChangeAspect="1" noChangeArrowheads="1"/>
            </p:cNvPicPr>
            <p:nvPr/>
          </p:nvPicPr>
          <p:blipFill>
            <a:blip r:embed="rId3"/>
            <a:srcRect/>
            <a:stretch>
              <a:fillRect/>
            </a:stretch>
          </p:blipFill>
          <p:spPr bwMode="auto">
            <a:xfrm>
              <a:off x="9165265" y="3196681"/>
              <a:ext cx="2350960" cy="1809414"/>
            </a:xfrm>
            <a:prstGeom prst="rect">
              <a:avLst/>
            </a:prstGeom>
            <a:noFill/>
            <a:ln w="9525">
              <a:noFill/>
              <a:miter lim="800000"/>
              <a:headEnd/>
              <a:tailEnd/>
            </a:ln>
          </p:spPr>
        </p:pic>
        <p:pic>
          <p:nvPicPr>
            <p:cNvPr id="8" name="Picture 7" descr="A group of items on a table&#10;&#10;Description automatically generated">
              <a:extLst>
                <a:ext uri="{FF2B5EF4-FFF2-40B4-BE49-F238E27FC236}">
                  <a16:creationId xmlns:a16="http://schemas.microsoft.com/office/drawing/2014/main" id="{97E3FB9D-1914-445E-9343-25BFD05AA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265" y="1480219"/>
              <a:ext cx="2350960" cy="1567158"/>
            </a:xfrm>
            <a:prstGeom prst="rect">
              <a:avLst/>
            </a:prstGeom>
          </p:spPr>
        </p:pic>
      </p:grpSp>
      <p:sp>
        <p:nvSpPr>
          <p:cNvPr id="11" name="TextBox 10">
            <a:extLst>
              <a:ext uri="{FF2B5EF4-FFF2-40B4-BE49-F238E27FC236}">
                <a16:creationId xmlns:a16="http://schemas.microsoft.com/office/drawing/2014/main" id="{17290C7C-C876-4982-85F7-4B2C3AD1A430}"/>
              </a:ext>
            </a:extLst>
          </p:cNvPr>
          <p:cNvSpPr txBox="1"/>
          <p:nvPr/>
        </p:nvSpPr>
        <p:spPr>
          <a:xfrm>
            <a:off x="1219747" y="2630220"/>
            <a:ext cx="8190064" cy="1631216"/>
          </a:xfrm>
          <a:prstGeom prst="rect">
            <a:avLst/>
          </a:prstGeom>
          <a:noFill/>
        </p:spPr>
        <p:txBody>
          <a:bodyPr wrap="square" rtlCol="0">
            <a:spAutoFit/>
          </a:bodyPr>
          <a:lstStyle/>
          <a:p>
            <a:r>
              <a:rPr lang="en-US" dirty="0">
                <a:solidFill>
                  <a:srgbClr val="414042"/>
                </a:solidFill>
                <a:latin typeface="Arial" panose="020B0604020202020204" pitchFamily="34" charset="0"/>
              </a:rPr>
              <a:t>Medicare consists of:</a:t>
            </a:r>
          </a:p>
          <a:p>
            <a:r>
              <a:rPr lang="en-US" b="1" dirty="0">
                <a:solidFill>
                  <a:srgbClr val="414042"/>
                </a:solidFill>
                <a:latin typeface="Arial" panose="020B0604020202020204" pitchFamily="34" charset="0"/>
              </a:rPr>
              <a:t>Medicare Part A (</a:t>
            </a:r>
            <a:r>
              <a:rPr lang="en-US" b="1" dirty="0">
                <a:solidFill>
                  <a:srgbClr val="414042"/>
                </a:solidFill>
                <a:latin typeface="Open Sans" panose="020B0606030504020204" pitchFamily="34" charset="0"/>
                <a:ea typeface="Open Sans" panose="020B0606030504020204" pitchFamily="34" charset="0"/>
                <a:cs typeface="Open Sans" panose="020B0606030504020204" pitchFamily="34" charset="0"/>
              </a:rPr>
              <a:t>Hospital Insurance)</a:t>
            </a:r>
          </a:p>
          <a:p>
            <a:pPr lvl="1">
              <a:buFont typeface="Arial" panose="020B0604020202020204" pitchFamily="34" charset="0"/>
              <a:buChar char="•"/>
            </a:pPr>
            <a:r>
              <a:rPr lang="en-US" sz="1600" b="1" dirty="0">
                <a:solidFill>
                  <a:srgbClr val="414042"/>
                </a:solidFill>
                <a:latin typeface="Open Sans" panose="020B0606030504020204" pitchFamily="34" charset="0"/>
                <a:ea typeface="Open Sans" panose="020B0606030504020204" pitchFamily="34" charset="0"/>
                <a:cs typeface="Open Sans" panose="020B0606030504020204" pitchFamily="34" charset="0"/>
              </a:rPr>
              <a:t>Premium-Free Part A: </a:t>
            </a:r>
            <a:r>
              <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rPr>
              <a:t>Eligible for Social Security Retirement and paid payroll taxes for 10 or more years</a:t>
            </a:r>
          </a:p>
          <a:p>
            <a:pPr lvl="1">
              <a:buFont typeface="Arial" panose="020B0604020202020204" pitchFamily="34" charset="0"/>
              <a:buChar char="•"/>
            </a:pPr>
            <a:r>
              <a:rPr lang="en-US" sz="1600" b="1" dirty="0">
                <a:solidFill>
                  <a:srgbClr val="414042"/>
                </a:solidFill>
                <a:latin typeface="Open Sans" panose="020B0606030504020204" pitchFamily="34" charset="0"/>
                <a:ea typeface="Open Sans" panose="020B0606030504020204" pitchFamily="34" charset="0"/>
                <a:cs typeface="Open Sans" panose="020B0606030504020204" pitchFamily="34" charset="0"/>
              </a:rPr>
              <a:t>Premium for Part A: </a:t>
            </a:r>
            <a:r>
              <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rPr>
              <a:t>Either $499 a month or $274 depending on work history/payroll taxes.</a:t>
            </a:r>
          </a:p>
        </p:txBody>
      </p:sp>
      <p:sp>
        <p:nvSpPr>
          <p:cNvPr id="9" name="TextBox 8">
            <a:extLst>
              <a:ext uri="{FF2B5EF4-FFF2-40B4-BE49-F238E27FC236}">
                <a16:creationId xmlns:a16="http://schemas.microsoft.com/office/drawing/2014/main" id="{BD1E2212-A89C-4199-93C0-06FA949FCCD4}"/>
              </a:ext>
            </a:extLst>
          </p:cNvPr>
          <p:cNvSpPr txBox="1"/>
          <p:nvPr/>
        </p:nvSpPr>
        <p:spPr>
          <a:xfrm>
            <a:off x="1219747" y="5224342"/>
            <a:ext cx="8190064" cy="1107996"/>
          </a:xfrm>
          <a:prstGeom prst="rect">
            <a:avLst/>
          </a:prstGeom>
          <a:noFill/>
        </p:spPr>
        <p:txBody>
          <a:bodyPr wrap="square" rtlCol="0">
            <a:spAutoFit/>
          </a:bodyPr>
          <a:lstStyle/>
          <a:p>
            <a:r>
              <a:rPr lang="en-US" b="1"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Part D (prescription drug coverage)</a:t>
            </a:r>
          </a:p>
          <a:p>
            <a:pPr lvl="1">
              <a:buFont typeface="Arial" panose="020B0604020202020204" pitchFamily="34" charset="0"/>
              <a:buChar char="•"/>
            </a:pPr>
            <a:r>
              <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rPr>
              <a:t>Government contracts with private companies and therefore the Part D monthly premium varies by plan (unless eligible for the Medicare Extra help/Low-income subsidy, which we will cover soon)</a:t>
            </a:r>
            <a:endPar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618846FF-020D-4E8E-8306-B8953D27802E}"/>
              </a:ext>
            </a:extLst>
          </p:cNvPr>
          <p:cNvSpPr txBox="1"/>
          <p:nvPr/>
        </p:nvSpPr>
        <p:spPr>
          <a:xfrm>
            <a:off x="1219747" y="4352710"/>
            <a:ext cx="8190064" cy="861774"/>
          </a:xfrm>
          <a:prstGeom prst="rect">
            <a:avLst/>
          </a:prstGeom>
          <a:noFill/>
        </p:spPr>
        <p:txBody>
          <a:bodyPr wrap="square" rtlCol="0">
            <a:spAutoFit/>
          </a:bodyPr>
          <a:lstStyle/>
          <a:p>
            <a:r>
              <a:rPr lang="en-US" b="1"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Part B (Medical Insurance)</a:t>
            </a:r>
          </a:p>
          <a:p>
            <a:pPr lvl="1">
              <a:buFont typeface="Arial" panose="020B0604020202020204" pitchFamily="34" charset="0"/>
              <a:buChar char="•"/>
            </a:pPr>
            <a:r>
              <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rPr>
              <a:t>Part B premium amount in 2021 is $170.10 (unless eligible for the Medicare Savings Program, which we will cover soon)</a:t>
            </a:r>
          </a:p>
        </p:txBody>
      </p:sp>
    </p:spTree>
    <p:extLst>
      <p:ext uri="{BB962C8B-B14F-4D97-AF65-F5344CB8AC3E}">
        <p14:creationId xmlns:p14="http://schemas.microsoft.com/office/powerpoint/2010/main" val="2537074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CDC09F5A-2770-4C60-8078-9CF4ADA24E28}"/>
              </a:ext>
            </a:extLst>
          </p:cNvPr>
          <p:cNvGrpSpPr/>
          <p:nvPr/>
        </p:nvGrpSpPr>
        <p:grpSpPr>
          <a:xfrm>
            <a:off x="9742297" y="2816626"/>
            <a:ext cx="1636902" cy="3086278"/>
            <a:chOff x="9742297" y="2816626"/>
            <a:chExt cx="1636902" cy="3086278"/>
          </a:xfrm>
        </p:grpSpPr>
        <p:sp>
          <p:nvSpPr>
            <p:cNvPr id="5" name="Freeform: Shape 4">
              <a:extLst>
                <a:ext uri="{FF2B5EF4-FFF2-40B4-BE49-F238E27FC236}">
                  <a16:creationId xmlns:a16="http://schemas.microsoft.com/office/drawing/2014/main" id="{6BD8B5CD-5039-4165-8B52-4D7D4546C1C4}"/>
                </a:ext>
              </a:extLst>
            </p:cNvPr>
            <p:cNvSpPr/>
            <p:nvPr/>
          </p:nvSpPr>
          <p:spPr>
            <a:xfrm>
              <a:off x="9742297"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48303" rIns="113792" bIns="731048" numCol="1" spcCol="1270" anchor="t" anchorCtr="1">
              <a:noAutofit/>
            </a:bodyPr>
            <a:lstStyle/>
            <a:p>
              <a:pPr marL="0" lvl="0" indent="0" algn="l"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Citizenship</a:t>
              </a: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Michigan and U.S. citizenship or certain eligible status</a:t>
              </a:r>
            </a:p>
          </p:txBody>
        </p:sp>
        <p:pic>
          <p:nvPicPr>
            <p:cNvPr id="30" name="Graphic 29" descr="Earth globe: Americas with solid fill">
              <a:extLst>
                <a:ext uri="{FF2B5EF4-FFF2-40B4-BE49-F238E27FC236}">
                  <a16:creationId xmlns:a16="http://schemas.microsoft.com/office/drawing/2014/main" id="{E219189D-8FC8-4EAA-AE48-F541A3F779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3548" y="3011589"/>
              <a:ext cx="914400" cy="914400"/>
            </a:xfrm>
            <a:prstGeom prst="rect">
              <a:avLst/>
            </a:prstGeom>
          </p:spPr>
        </p:pic>
      </p:grpSp>
      <p:grpSp>
        <p:nvGrpSpPr>
          <p:cNvPr id="38" name="Group 37">
            <a:extLst>
              <a:ext uri="{FF2B5EF4-FFF2-40B4-BE49-F238E27FC236}">
                <a16:creationId xmlns:a16="http://schemas.microsoft.com/office/drawing/2014/main" id="{4F750B0F-E52A-4CB2-800A-2A52C45CE649}"/>
              </a:ext>
            </a:extLst>
          </p:cNvPr>
          <p:cNvGrpSpPr/>
          <p:nvPr/>
        </p:nvGrpSpPr>
        <p:grpSpPr>
          <a:xfrm>
            <a:off x="8083141" y="2816626"/>
            <a:ext cx="1636902" cy="3086278"/>
            <a:chOff x="8083141" y="2816626"/>
            <a:chExt cx="1636902" cy="3086278"/>
          </a:xfrm>
        </p:grpSpPr>
        <p:sp>
          <p:nvSpPr>
            <p:cNvPr id="7" name="Freeform: Shape 6">
              <a:extLst>
                <a:ext uri="{FF2B5EF4-FFF2-40B4-BE49-F238E27FC236}">
                  <a16:creationId xmlns:a16="http://schemas.microsoft.com/office/drawing/2014/main" id="{F6B78529-C9F4-4D82-AD79-A6D1B8E07691}"/>
                </a:ext>
              </a:extLst>
            </p:cNvPr>
            <p:cNvSpPr/>
            <p:nvPr/>
          </p:nvSpPr>
          <p:spPr>
            <a:xfrm>
              <a:off x="8083141"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362527" rIns="128016" bIns="745272" numCol="1" spcCol="1270" anchor="t" anchorCtr="0">
              <a:noAutofit/>
            </a:bodyPr>
            <a:lstStyle/>
            <a:p>
              <a:pPr marL="0" lvl="0" indent="0" algn="l" defTabSz="711200">
                <a:lnSpc>
                  <a:spcPct val="90000"/>
                </a:lnSpc>
                <a:spcBef>
                  <a:spcPct val="0"/>
                </a:spcBef>
                <a:spcAft>
                  <a:spcPct val="35000"/>
                </a:spcAft>
                <a:buNone/>
                <a:tabLst>
                  <a:tab pos="404813" algn="l"/>
                </a:tabLst>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Low-Income</a:t>
              </a:r>
              <a:r>
                <a:rPr lang="en-US" sz="11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 </a:t>
              </a:r>
            </a:p>
            <a:p>
              <a:pPr marL="0" lvl="0" indent="0" algn="l" defTabSz="711200">
                <a:lnSpc>
                  <a:spcPct val="90000"/>
                </a:lnSpc>
                <a:spcBef>
                  <a:spcPct val="0"/>
                </a:spcBef>
                <a:spcAft>
                  <a:spcPct val="35000"/>
                </a:spcAft>
                <a:buNone/>
              </a:pPr>
              <a:r>
                <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(100-120% FPL)</a:t>
              </a:r>
            </a:p>
            <a:p>
              <a:pPr marL="114300" lvl="1" indent="-114300" algn="l" defTabSz="577850">
                <a:lnSpc>
                  <a:spcPct val="90000"/>
                </a:lnSpc>
                <a:spcBef>
                  <a:spcPct val="0"/>
                </a:spcBef>
                <a:spcAft>
                  <a:spcPct val="15000"/>
                </a:spcAft>
                <a:buChar char="•"/>
              </a:pPr>
              <a:r>
                <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$1,153.01-1,379</a:t>
              </a:r>
            </a:p>
            <a:p>
              <a:pPr marL="114300" lvl="1" indent="-114300" defTabSz="577850">
                <a:lnSpc>
                  <a:spcPct val="90000"/>
                </a:lnSpc>
                <a:spcBef>
                  <a:spcPct val="0"/>
                </a:spcBef>
                <a:spcAft>
                  <a:spcPct val="15000"/>
                </a:spcAft>
                <a:buChar char="•"/>
              </a:pPr>
              <a:r>
                <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t>
              </a:r>
              <a:r>
                <a:rPr lang="en-US" sz="1300" dirty="0">
                  <a:solidFill>
                    <a:srgbClr val="414042"/>
                  </a:solidFill>
                  <a:latin typeface="Open Sans" panose="020B0606030504020204" pitchFamily="34" charset="0"/>
                  <a:ea typeface="Open Sans" panose="020B0606030504020204" pitchFamily="34" charset="0"/>
                  <a:cs typeface="Open Sans" panose="020B0606030504020204" pitchFamily="34" charset="0"/>
                </a:rPr>
                <a:t>1,546.01-1,851</a:t>
              </a:r>
              <a:endPar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77850">
                <a:lnSpc>
                  <a:spcPct val="90000"/>
                </a:lnSpc>
                <a:spcBef>
                  <a:spcPct val="0"/>
                </a:spcBef>
                <a:spcAft>
                  <a:spcPct val="15000"/>
                </a:spcAft>
                <a:buChar char="•"/>
              </a:pPr>
              <a:r>
                <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Part B paid</a:t>
              </a:r>
            </a:p>
          </p:txBody>
        </p:sp>
        <p:pic>
          <p:nvPicPr>
            <p:cNvPr id="28" name="Graphic 27" descr="Money with solid fill">
              <a:extLst>
                <a:ext uri="{FF2B5EF4-FFF2-40B4-BE49-F238E27FC236}">
                  <a16:creationId xmlns:a16="http://schemas.microsoft.com/office/drawing/2014/main" id="{CA860FA1-B86A-4A0F-9FE5-D4AE62200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4392" y="3011589"/>
              <a:ext cx="914400" cy="914400"/>
            </a:xfrm>
            <a:prstGeom prst="rect">
              <a:avLst/>
            </a:prstGeom>
          </p:spPr>
        </p:pic>
      </p:grpSp>
      <p:grpSp>
        <p:nvGrpSpPr>
          <p:cNvPr id="37" name="Group 36">
            <a:extLst>
              <a:ext uri="{FF2B5EF4-FFF2-40B4-BE49-F238E27FC236}">
                <a16:creationId xmlns:a16="http://schemas.microsoft.com/office/drawing/2014/main" id="{3EF581D5-C262-49F3-AD3A-B254FF4D6E08}"/>
              </a:ext>
            </a:extLst>
          </p:cNvPr>
          <p:cNvGrpSpPr/>
          <p:nvPr/>
        </p:nvGrpSpPr>
        <p:grpSpPr>
          <a:xfrm>
            <a:off x="4711122" y="2816626"/>
            <a:ext cx="1636902" cy="3086278"/>
            <a:chOff x="4711122" y="2816626"/>
            <a:chExt cx="1636902" cy="3086278"/>
          </a:xfrm>
        </p:grpSpPr>
        <p:sp>
          <p:nvSpPr>
            <p:cNvPr id="13" name="Freeform: Shape 12">
              <a:extLst>
                <a:ext uri="{FF2B5EF4-FFF2-40B4-BE49-F238E27FC236}">
                  <a16:creationId xmlns:a16="http://schemas.microsoft.com/office/drawing/2014/main" id="{870175CA-9262-4FCF-98C9-51CCD423403C}"/>
                </a:ext>
              </a:extLst>
            </p:cNvPr>
            <p:cNvSpPr/>
            <p:nvPr/>
          </p:nvSpPr>
          <p:spPr>
            <a:xfrm>
              <a:off x="4711122"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362527" rIns="128016" bIns="745272" numCol="1" spcCol="1270" anchor="t" anchorCtr="0">
              <a:noAutofit/>
            </a:bodyPr>
            <a:lstStyle/>
            <a:p>
              <a:pPr marL="0" lvl="0" indent="0" algn="ctr" defTabSz="711200">
                <a:lnSpc>
                  <a:spcPct val="100000"/>
                </a:lnSpc>
                <a:spcBef>
                  <a:spcPct val="0"/>
                </a:spcBef>
                <a:spcAft>
                  <a:spcPts val="0"/>
                </a:spcAft>
                <a:buNone/>
                <a:tabLst>
                  <a:tab pos="404813" algn="l"/>
                </a:tabLst>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Assets</a:t>
              </a:r>
              <a:r>
                <a:rPr lang="en-US" sz="18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 – </a:t>
              </a:r>
              <a:r>
                <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all other Medicaid</a:t>
              </a:r>
            </a:p>
            <a:p>
              <a:pPr marL="0" lvl="0" indent="0" algn="ctr" defTabSz="711200">
                <a:lnSpc>
                  <a:spcPct val="100000"/>
                </a:lnSpc>
                <a:spcBef>
                  <a:spcPct val="0"/>
                </a:spcBef>
                <a:spcAft>
                  <a:spcPts val="0"/>
                </a:spcAft>
                <a:buNone/>
                <a:tabLst>
                  <a:tab pos="404813" algn="l"/>
                </a:tabLst>
              </a:pPr>
              <a:endPar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pPr marL="0" lvl="1" indent="169863"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$2,000</a:t>
              </a:r>
            </a:p>
            <a:p>
              <a:pPr marL="0" lvl="1" indent="169863"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$3,000</a:t>
              </a:r>
            </a:p>
          </p:txBody>
        </p:sp>
        <p:pic>
          <p:nvPicPr>
            <p:cNvPr id="25" name="Graphic 24" descr="House with solid fill">
              <a:extLst>
                <a:ext uri="{FF2B5EF4-FFF2-40B4-BE49-F238E27FC236}">
                  <a16:creationId xmlns:a16="http://schemas.microsoft.com/office/drawing/2014/main" id="{E7024320-AF22-4E4F-846F-3BA7984E82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2373" y="3011589"/>
              <a:ext cx="914400" cy="914400"/>
            </a:xfrm>
            <a:prstGeom prst="rect">
              <a:avLst/>
            </a:prstGeom>
          </p:spPr>
        </p:pic>
      </p:grpSp>
      <p:grpSp>
        <p:nvGrpSpPr>
          <p:cNvPr id="36" name="Group 35">
            <a:extLst>
              <a:ext uri="{FF2B5EF4-FFF2-40B4-BE49-F238E27FC236}">
                <a16:creationId xmlns:a16="http://schemas.microsoft.com/office/drawing/2014/main" id="{64AFB120-F402-4DB6-B9F8-8F7E5D5F5AE2}"/>
              </a:ext>
            </a:extLst>
          </p:cNvPr>
          <p:cNvGrpSpPr/>
          <p:nvPr/>
        </p:nvGrpSpPr>
        <p:grpSpPr>
          <a:xfrm>
            <a:off x="1312126" y="2816626"/>
            <a:ext cx="1636902" cy="3086278"/>
            <a:chOff x="1312126" y="2816626"/>
            <a:chExt cx="1636902" cy="3086278"/>
          </a:xfrm>
        </p:grpSpPr>
        <p:sp>
          <p:nvSpPr>
            <p:cNvPr id="17" name="Freeform: Shape 16">
              <a:extLst>
                <a:ext uri="{FF2B5EF4-FFF2-40B4-BE49-F238E27FC236}">
                  <a16:creationId xmlns:a16="http://schemas.microsoft.com/office/drawing/2014/main" id="{157536A9-BB1D-43B0-BEBA-DB10150E9A14}"/>
                </a:ext>
              </a:extLst>
            </p:cNvPr>
            <p:cNvSpPr/>
            <p:nvPr/>
          </p:nvSpPr>
          <p:spPr>
            <a:xfrm>
              <a:off x="1312126"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48303" rIns="113792" bIns="731048" numCol="1" spcCol="1270" anchor="ctr" anchorCtr="1">
              <a:noAutofit/>
            </a:bodyPr>
            <a:lstStyle/>
            <a:p>
              <a:pPr marL="0" lvl="0" indent="0" algn="l"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Applicant</a:t>
              </a: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Individual</a:t>
              </a: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Couple</a:t>
              </a:r>
            </a:p>
          </p:txBody>
        </p:sp>
        <p:grpSp>
          <p:nvGrpSpPr>
            <p:cNvPr id="32" name="Graphic 21" descr="Man and woman with solid fill">
              <a:extLst>
                <a:ext uri="{FF2B5EF4-FFF2-40B4-BE49-F238E27FC236}">
                  <a16:creationId xmlns:a16="http://schemas.microsoft.com/office/drawing/2014/main" id="{C11C6DBE-94EE-4D97-A498-A8FDDCFE3E21}"/>
                </a:ext>
              </a:extLst>
            </p:cNvPr>
            <p:cNvGrpSpPr/>
            <p:nvPr/>
          </p:nvGrpSpPr>
          <p:grpSpPr>
            <a:xfrm>
              <a:off x="1800181" y="3087789"/>
              <a:ext cx="665759" cy="762000"/>
              <a:chOff x="1800181" y="3087789"/>
              <a:chExt cx="665759" cy="762000"/>
            </a:xfrm>
            <a:solidFill>
              <a:srgbClr val="7BA7BC"/>
            </a:solidFill>
          </p:grpSpPr>
          <p:sp>
            <p:nvSpPr>
              <p:cNvPr id="33" name="Freeform: Shape 32">
                <a:extLst>
                  <a:ext uri="{FF2B5EF4-FFF2-40B4-BE49-F238E27FC236}">
                    <a16:creationId xmlns:a16="http://schemas.microsoft.com/office/drawing/2014/main" id="{2E7BC6B9-6A48-4875-A80E-BA7431013E41}"/>
                  </a:ext>
                </a:extLst>
              </p:cNvPr>
              <p:cNvSpPr/>
              <p:nvPr/>
            </p:nvSpPr>
            <p:spPr>
              <a:xfrm>
                <a:off x="1913543" y="3087789"/>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7BA7BC"/>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351296F-27FB-4E00-AA2F-776BB4A4CCA6}"/>
                  </a:ext>
                </a:extLst>
              </p:cNvPr>
              <p:cNvSpPr/>
              <p:nvPr/>
            </p:nvSpPr>
            <p:spPr>
              <a:xfrm>
                <a:off x="2218343" y="3087789"/>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7BA7BC"/>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CEE95C1-11CF-445C-B70B-AB5D13E43E43}"/>
                  </a:ext>
                </a:extLst>
              </p:cNvPr>
              <p:cNvSpPr/>
              <p:nvPr/>
            </p:nvSpPr>
            <p:spPr>
              <a:xfrm>
                <a:off x="1800181" y="3240189"/>
                <a:ext cx="665759" cy="609600"/>
              </a:xfrm>
              <a:custGeom>
                <a:avLst/>
                <a:gdLst>
                  <a:gd name="connsiteX0" fmla="*/ 664859 w 665759"/>
                  <a:gd name="connsiteY0" fmla="*/ 267653 h 609600"/>
                  <a:gd name="connsiteX1" fmla="*/ 610566 w 665759"/>
                  <a:gd name="connsiteY1" fmla="*/ 66675 h 609600"/>
                  <a:gd name="connsiteX2" fmla="*/ 601994 w 665759"/>
                  <a:gd name="connsiteY2" fmla="*/ 51435 h 609600"/>
                  <a:gd name="connsiteX3" fmla="*/ 536271 w 665759"/>
                  <a:gd name="connsiteY3" fmla="*/ 9525 h 609600"/>
                  <a:gd name="connsiteX4" fmla="*/ 484836 w 665759"/>
                  <a:gd name="connsiteY4" fmla="*/ 0 h 609600"/>
                  <a:gd name="connsiteX5" fmla="*/ 433401 w 665759"/>
                  <a:gd name="connsiteY5" fmla="*/ 8572 h 609600"/>
                  <a:gd name="connsiteX6" fmla="*/ 367679 w 665759"/>
                  <a:gd name="connsiteY6" fmla="*/ 50482 h 609600"/>
                  <a:gd name="connsiteX7" fmla="*/ 359106 w 665759"/>
                  <a:gd name="connsiteY7" fmla="*/ 65723 h 609600"/>
                  <a:gd name="connsiteX8" fmla="*/ 332436 w 665759"/>
                  <a:gd name="connsiteY8" fmla="*/ 165735 h 609600"/>
                  <a:gd name="connsiteX9" fmla="*/ 305766 w 665759"/>
                  <a:gd name="connsiteY9" fmla="*/ 66675 h 609600"/>
                  <a:gd name="connsiteX10" fmla="*/ 297194 w 665759"/>
                  <a:gd name="connsiteY10" fmla="*/ 51435 h 609600"/>
                  <a:gd name="connsiteX11" fmla="*/ 231471 w 665759"/>
                  <a:gd name="connsiteY11" fmla="*/ 9525 h 609600"/>
                  <a:gd name="connsiteX12" fmla="*/ 180036 w 665759"/>
                  <a:gd name="connsiteY12" fmla="*/ 0 h 609600"/>
                  <a:gd name="connsiteX13" fmla="*/ 128601 w 665759"/>
                  <a:gd name="connsiteY13" fmla="*/ 8572 h 609600"/>
                  <a:gd name="connsiteX14" fmla="*/ 62879 w 665759"/>
                  <a:gd name="connsiteY14" fmla="*/ 50482 h 609600"/>
                  <a:gd name="connsiteX15" fmla="*/ 54306 w 665759"/>
                  <a:gd name="connsiteY15" fmla="*/ 65723 h 609600"/>
                  <a:gd name="connsiteX16" fmla="*/ 966 w 665759"/>
                  <a:gd name="connsiteY16" fmla="*/ 266700 h 609600"/>
                  <a:gd name="connsiteX17" fmla="*/ 20969 w 665759"/>
                  <a:gd name="connsiteY17" fmla="*/ 302895 h 609600"/>
                  <a:gd name="connsiteX18" fmla="*/ 27636 w 665759"/>
                  <a:gd name="connsiteY18" fmla="*/ 304800 h 609600"/>
                  <a:gd name="connsiteX19" fmla="*/ 55259 w 665759"/>
                  <a:gd name="connsiteY19" fmla="*/ 283845 h 609600"/>
                  <a:gd name="connsiteX20" fmla="*/ 103836 w 665759"/>
                  <a:gd name="connsiteY20" fmla="*/ 100965 h 609600"/>
                  <a:gd name="connsiteX21" fmla="*/ 103836 w 665759"/>
                  <a:gd name="connsiteY21" fmla="*/ 314325 h 609600"/>
                  <a:gd name="connsiteX22" fmla="*/ 103836 w 665759"/>
                  <a:gd name="connsiteY22" fmla="*/ 609600 h 609600"/>
                  <a:gd name="connsiteX23" fmla="*/ 160986 w 665759"/>
                  <a:gd name="connsiteY23" fmla="*/ 609600 h 609600"/>
                  <a:gd name="connsiteX24" fmla="*/ 160986 w 665759"/>
                  <a:gd name="connsiteY24" fmla="*/ 314325 h 609600"/>
                  <a:gd name="connsiteX25" fmla="*/ 199086 w 665759"/>
                  <a:gd name="connsiteY25" fmla="*/ 314325 h 609600"/>
                  <a:gd name="connsiteX26" fmla="*/ 199086 w 665759"/>
                  <a:gd name="connsiteY26" fmla="*/ 609600 h 609600"/>
                  <a:gd name="connsiteX27" fmla="*/ 256236 w 665759"/>
                  <a:gd name="connsiteY27" fmla="*/ 609600 h 609600"/>
                  <a:gd name="connsiteX28" fmla="*/ 256236 w 665759"/>
                  <a:gd name="connsiteY28" fmla="*/ 314325 h 609600"/>
                  <a:gd name="connsiteX29" fmla="*/ 256236 w 665759"/>
                  <a:gd name="connsiteY29" fmla="*/ 100965 h 609600"/>
                  <a:gd name="connsiteX30" fmla="*/ 304814 w 665759"/>
                  <a:gd name="connsiteY30" fmla="*/ 282893 h 609600"/>
                  <a:gd name="connsiteX31" fmla="*/ 332436 w 665759"/>
                  <a:gd name="connsiteY31" fmla="*/ 303848 h 609600"/>
                  <a:gd name="connsiteX32" fmla="*/ 340056 w 665759"/>
                  <a:gd name="connsiteY32" fmla="*/ 302895 h 609600"/>
                  <a:gd name="connsiteX33" fmla="*/ 358154 w 665759"/>
                  <a:gd name="connsiteY33" fmla="*/ 285750 h 609600"/>
                  <a:gd name="connsiteX34" fmla="*/ 408636 w 665759"/>
                  <a:gd name="connsiteY34" fmla="*/ 100965 h 609600"/>
                  <a:gd name="connsiteX35" fmla="*/ 408636 w 665759"/>
                  <a:gd name="connsiteY35" fmla="*/ 178118 h 609600"/>
                  <a:gd name="connsiteX36" fmla="*/ 354344 w 665759"/>
                  <a:gd name="connsiteY36" fmla="*/ 381000 h 609600"/>
                  <a:gd name="connsiteX37" fmla="*/ 408636 w 665759"/>
                  <a:gd name="connsiteY37" fmla="*/ 381000 h 609600"/>
                  <a:gd name="connsiteX38" fmla="*/ 408636 w 665759"/>
                  <a:gd name="connsiteY38" fmla="*/ 609600 h 609600"/>
                  <a:gd name="connsiteX39" fmla="*/ 465786 w 665759"/>
                  <a:gd name="connsiteY39" fmla="*/ 609600 h 609600"/>
                  <a:gd name="connsiteX40" fmla="*/ 465786 w 665759"/>
                  <a:gd name="connsiteY40" fmla="*/ 381000 h 609600"/>
                  <a:gd name="connsiteX41" fmla="*/ 503886 w 665759"/>
                  <a:gd name="connsiteY41" fmla="*/ 381000 h 609600"/>
                  <a:gd name="connsiteX42" fmla="*/ 503886 w 665759"/>
                  <a:gd name="connsiteY42" fmla="*/ 609600 h 609600"/>
                  <a:gd name="connsiteX43" fmla="*/ 561036 w 665759"/>
                  <a:gd name="connsiteY43" fmla="*/ 609600 h 609600"/>
                  <a:gd name="connsiteX44" fmla="*/ 561036 w 665759"/>
                  <a:gd name="connsiteY44" fmla="*/ 381000 h 609600"/>
                  <a:gd name="connsiteX45" fmla="*/ 615329 w 665759"/>
                  <a:gd name="connsiteY45" fmla="*/ 381000 h 609600"/>
                  <a:gd name="connsiteX46" fmla="*/ 561036 w 665759"/>
                  <a:gd name="connsiteY46" fmla="*/ 178118 h 609600"/>
                  <a:gd name="connsiteX47" fmla="*/ 561036 w 665759"/>
                  <a:gd name="connsiteY47" fmla="*/ 100965 h 609600"/>
                  <a:gd name="connsiteX48" fmla="*/ 609614 w 665759"/>
                  <a:gd name="connsiteY48" fmla="*/ 282893 h 609600"/>
                  <a:gd name="connsiteX49" fmla="*/ 637236 w 665759"/>
                  <a:gd name="connsiteY49" fmla="*/ 303848 h 609600"/>
                  <a:gd name="connsiteX50" fmla="*/ 644856 w 665759"/>
                  <a:gd name="connsiteY50" fmla="*/ 302895 h 609600"/>
                  <a:gd name="connsiteX51" fmla="*/ 664859 w 665759"/>
                  <a:gd name="connsiteY51" fmla="*/ 26765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5759" h="609600">
                    <a:moveTo>
                      <a:pt x="664859" y="267653"/>
                    </a:moveTo>
                    <a:lnTo>
                      <a:pt x="610566" y="66675"/>
                    </a:lnTo>
                    <a:cubicBezTo>
                      <a:pt x="608661" y="60960"/>
                      <a:pt x="605804" y="55245"/>
                      <a:pt x="601994" y="51435"/>
                    </a:cubicBezTo>
                    <a:cubicBezTo>
                      <a:pt x="583896" y="32385"/>
                      <a:pt x="561036" y="18097"/>
                      <a:pt x="536271" y="9525"/>
                    </a:cubicBezTo>
                    <a:cubicBezTo>
                      <a:pt x="520079" y="2857"/>
                      <a:pt x="502934" y="0"/>
                      <a:pt x="484836" y="0"/>
                    </a:cubicBezTo>
                    <a:cubicBezTo>
                      <a:pt x="466739" y="0"/>
                      <a:pt x="449594" y="2857"/>
                      <a:pt x="433401" y="8572"/>
                    </a:cubicBezTo>
                    <a:cubicBezTo>
                      <a:pt x="407684" y="17145"/>
                      <a:pt x="385776" y="31432"/>
                      <a:pt x="367679" y="50482"/>
                    </a:cubicBezTo>
                    <a:cubicBezTo>
                      <a:pt x="363869" y="55245"/>
                      <a:pt x="361011" y="60007"/>
                      <a:pt x="359106" y="65723"/>
                    </a:cubicBezTo>
                    <a:lnTo>
                      <a:pt x="332436" y="165735"/>
                    </a:lnTo>
                    <a:lnTo>
                      <a:pt x="305766" y="66675"/>
                    </a:lnTo>
                    <a:cubicBezTo>
                      <a:pt x="303861" y="60960"/>
                      <a:pt x="301004" y="55245"/>
                      <a:pt x="297194" y="51435"/>
                    </a:cubicBezTo>
                    <a:cubicBezTo>
                      <a:pt x="279096" y="32385"/>
                      <a:pt x="256236" y="18097"/>
                      <a:pt x="231471" y="9525"/>
                    </a:cubicBezTo>
                    <a:cubicBezTo>
                      <a:pt x="215279" y="2857"/>
                      <a:pt x="198134" y="0"/>
                      <a:pt x="180036" y="0"/>
                    </a:cubicBezTo>
                    <a:cubicBezTo>
                      <a:pt x="161939" y="0"/>
                      <a:pt x="144794" y="2857"/>
                      <a:pt x="128601" y="8572"/>
                    </a:cubicBezTo>
                    <a:cubicBezTo>
                      <a:pt x="102884" y="17145"/>
                      <a:pt x="80976" y="31432"/>
                      <a:pt x="62879" y="50482"/>
                    </a:cubicBezTo>
                    <a:cubicBezTo>
                      <a:pt x="59069" y="55245"/>
                      <a:pt x="56211" y="60007"/>
                      <a:pt x="54306" y="65723"/>
                    </a:cubicBezTo>
                    <a:lnTo>
                      <a:pt x="966" y="266700"/>
                    </a:lnTo>
                    <a:cubicBezTo>
                      <a:pt x="-2844" y="281940"/>
                      <a:pt x="4776" y="299085"/>
                      <a:pt x="20969" y="302895"/>
                    </a:cubicBezTo>
                    <a:cubicBezTo>
                      <a:pt x="22874" y="304800"/>
                      <a:pt x="24779" y="304800"/>
                      <a:pt x="27636" y="304800"/>
                    </a:cubicBezTo>
                    <a:cubicBezTo>
                      <a:pt x="40019" y="304800"/>
                      <a:pt x="51449" y="296228"/>
                      <a:pt x="55259" y="283845"/>
                    </a:cubicBezTo>
                    <a:lnTo>
                      <a:pt x="103836" y="100965"/>
                    </a:lnTo>
                    <a:lnTo>
                      <a:pt x="103836" y="314325"/>
                    </a:lnTo>
                    <a:lnTo>
                      <a:pt x="103836" y="609600"/>
                    </a:lnTo>
                    <a:lnTo>
                      <a:pt x="160986" y="609600"/>
                    </a:lnTo>
                    <a:lnTo>
                      <a:pt x="160986" y="314325"/>
                    </a:lnTo>
                    <a:lnTo>
                      <a:pt x="199086" y="314325"/>
                    </a:lnTo>
                    <a:lnTo>
                      <a:pt x="199086" y="609600"/>
                    </a:lnTo>
                    <a:lnTo>
                      <a:pt x="256236" y="609600"/>
                    </a:lnTo>
                    <a:lnTo>
                      <a:pt x="256236" y="314325"/>
                    </a:lnTo>
                    <a:lnTo>
                      <a:pt x="256236" y="100965"/>
                    </a:lnTo>
                    <a:lnTo>
                      <a:pt x="304814" y="282893"/>
                    </a:lnTo>
                    <a:cubicBezTo>
                      <a:pt x="308624" y="295275"/>
                      <a:pt x="320054" y="303848"/>
                      <a:pt x="332436" y="303848"/>
                    </a:cubicBezTo>
                    <a:cubicBezTo>
                      <a:pt x="335294" y="303848"/>
                      <a:pt x="337199" y="303848"/>
                      <a:pt x="340056" y="302895"/>
                    </a:cubicBezTo>
                    <a:cubicBezTo>
                      <a:pt x="348629" y="300038"/>
                      <a:pt x="355296" y="293370"/>
                      <a:pt x="358154" y="285750"/>
                    </a:cubicBezTo>
                    <a:cubicBezTo>
                      <a:pt x="359106" y="285750"/>
                      <a:pt x="408636" y="100965"/>
                      <a:pt x="408636" y="100965"/>
                    </a:cubicBezTo>
                    <a:lnTo>
                      <a:pt x="408636" y="178118"/>
                    </a:lnTo>
                    <a:lnTo>
                      <a:pt x="354344" y="381000"/>
                    </a:lnTo>
                    <a:lnTo>
                      <a:pt x="408636" y="381000"/>
                    </a:lnTo>
                    <a:lnTo>
                      <a:pt x="408636" y="609600"/>
                    </a:lnTo>
                    <a:lnTo>
                      <a:pt x="465786" y="609600"/>
                    </a:lnTo>
                    <a:lnTo>
                      <a:pt x="465786" y="381000"/>
                    </a:lnTo>
                    <a:lnTo>
                      <a:pt x="503886" y="381000"/>
                    </a:lnTo>
                    <a:lnTo>
                      <a:pt x="503886" y="609600"/>
                    </a:lnTo>
                    <a:lnTo>
                      <a:pt x="561036" y="609600"/>
                    </a:lnTo>
                    <a:lnTo>
                      <a:pt x="561036" y="381000"/>
                    </a:lnTo>
                    <a:lnTo>
                      <a:pt x="615329" y="381000"/>
                    </a:lnTo>
                    <a:lnTo>
                      <a:pt x="561036" y="178118"/>
                    </a:lnTo>
                    <a:lnTo>
                      <a:pt x="561036" y="100965"/>
                    </a:lnTo>
                    <a:lnTo>
                      <a:pt x="609614" y="282893"/>
                    </a:lnTo>
                    <a:cubicBezTo>
                      <a:pt x="613424" y="295275"/>
                      <a:pt x="624854" y="303848"/>
                      <a:pt x="637236" y="303848"/>
                    </a:cubicBezTo>
                    <a:cubicBezTo>
                      <a:pt x="640094" y="303848"/>
                      <a:pt x="641999" y="303848"/>
                      <a:pt x="644856" y="302895"/>
                    </a:cubicBezTo>
                    <a:cubicBezTo>
                      <a:pt x="660096" y="299085"/>
                      <a:pt x="668669" y="282893"/>
                      <a:pt x="664859" y="267653"/>
                    </a:cubicBezTo>
                    <a:close/>
                  </a:path>
                </a:pathLst>
              </a:custGeom>
              <a:solidFill>
                <a:srgbClr val="7BA7BC"/>
              </a:solidFill>
              <a:ln w="9525"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Medicare Savings Program</a:t>
            </a:r>
          </a:p>
        </p:txBody>
      </p:sp>
      <p:sp>
        <p:nvSpPr>
          <p:cNvPr id="12" name="TextBox 11">
            <a:extLst>
              <a:ext uri="{FF2B5EF4-FFF2-40B4-BE49-F238E27FC236}">
                <a16:creationId xmlns:a16="http://schemas.microsoft.com/office/drawing/2014/main" id="{5B095857-87D5-4ECE-AB1C-117A2D65E675}"/>
              </a:ext>
            </a:extLst>
          </p:cNvPr>
          <p:cNvSpPr txBox="1"/>
          <p:nvPr/>
        </p:nvSpPr>
        <p:spPr>
          <a:xfrm>
            <a:off x="1219750" y="1264020"/>
            <a:ext cx="8190065" cy="1477328"/>
          </a:xfrm>
          <a:prstGeom prst="rect">
            <a:avLst/>
          </a:prstGeom>
          <a:noFill/>
        </p:spPr>
        <p:txBody>
          <a:bodyPr wrap="square" rtlCol="0">
            <a:spAutoFit/>
          </a:bodyPr>
          <a:lstStyle/>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Savings Programs (MSP) are federally funded programs administered by each individual state. MSP may help pay some or all the</a:t>
            </a:r>
          </a:p>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Medicare premiums, deductibles, copayments and coinsurance. </a:t>
            </a:r>
          </a:p>
          <a:p>
            <a:endPar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Qualifications for MSP is based on income and asset (resources) limits. </a:t>
            </a:r>
            <a:endParaRPr lang="en-US" dirty="0">
              <a:solidFill>
                <a:srgbClr val="414042"/>
              </a:solidFill>
            </a:endParaRPr>
          </a:p>
        </p:txBody>
      </p:sp>
      <p:pic>
        <p:nvPicPr>
          <p:cNvPr id="8" name="Picture 7" descr="A group of items on a table&#10;&#10;Description automatically generated">
            <a:extLst>
              <a:ext uri="{FF2B5EF4-FFF2-40B4-BE49-F238E27FC236}">
                <a16:creationId xmlns:a16="http://schemas.microsoft.com/office/drawing/2014/main" id="{97E3FB9D-1914-445E-9343-25BFD05AAC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13533" y="480441"/>
            <a:ext cx="2350960" cy="1567158"/>
          </a:xfrm>
          <a:prstGeom prst="rect">
            <a:avLst/>
          </a:prstGeom>
        </p:spPr>
      </p:pic>
      <p:grpSp>
        <p:nvGrpSpPr>
          <p:cNvPr id="41" name="Group 40">
            <a:extLst>
              <a:ext uri="{FF2B5EF4-FFF2-40B4-BE49-F238E27FC236}">
                <a16:creationId xmlns:a16="http://schemas.microsoft.com/office/drawing/2014/main" id="{8C76B0D6-C191-43AF-BDC7-F052DC7CA8FC}"/>
              </a:ext>
            </a:extLst>
          </p:cNvPr>
          <p:cNvGrpSpPr/>
          <p:nvPr/>
        </p:nvGrpSpPr>
        <p:grpSpPr>
          <a:xfrm>
            <a:off x="2998136" y="2816626"/>
            <a:ext cx="1636902" cy="3086278"/>
            <a:chOff x="2998136" y="2816626"/>
            <a:chExt cx="1636902" cy="3086278"/>
          </a:xfrm>
        </p:grpSpPr>
        <p:sp>
          <p:nvSpPr>
            <p:cNvPr id="15" name="Freeform: Shape 14">
              <a:extLst>
                <a:ext uri="{FF2B5EF4-FFF2-40B4-BE49-F238E27FC236}">
                  <a16:creationId xmlns:a16="http://schemas.microsoft.com/office/drawing/2014/main" id="{55E464CA-7A1D-47D0-9AFC-600BEE5767BC}"/>
                </a:ext>
              </a:extLst>
            </p:cNvPr>
            <p:cNvSpPr/>
            <p:nvPr/>
          </p:nvSpPr>
          <p:spPr>
            <a:xfrm>
              <a:off x="2998136"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48303" rIns="113792" bIns="731048" numCol="1" spcCol="1270" anchor="t" anchorCtr="1">
              <a:noAutofit/>
            </a:bodyPr>
            <a:lstStyle/>
            <a:p>
              <a:pPr marL="0" lvl="0" indent="0" algn="l"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Assets</a:t>
              </a:r>
              <a:r>
                <a:rPr lang="en-US" sz="18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 –</a:t>
              </a:r>
              <a:r>
                <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SSI related Medicaid</a:t>
              </a:r>
            </a:p>
            <a:p>
              <a:pPr marL="114300" lvl="1" indent="-114300" algn="l" defTabSz="622300">
                <a:lnSpc>
                  <a:spcPct val="90000"/>
                </a:lnSpc>
                <a:spcBef>
                  <a:spcPct val="0"/>
                </a:spcBef>
                <a:spcAft>
                  <a:spcPct val="15000"/>
                </a:spcAft>
                <a:buChar char="•"/>
              </a:pPr>
              <a:r>
                <a:rPr lang="en-US" sz="1400" dirty="0">
                  <a:solidFill>
                    <a:srgbClr val="414042"/>
                  </a:solidFill>
                  <a:latin typeface="Open Sans" panose="020B0606030504020204" pitchFamily="34" charset="0"/>
                  <a:ea typeface="Open Sans" panose="020B0606030504020204" pitchFamily="34" charset="0"/>
                  <a:cs typeface="Open Sans" panose="020B0606030504020204" pitchFamily="34" charset="0"/>
                </a:rPr>
                <a:t>8,400</a:t>
              </a:r>
              <a:endPar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12,960</a:t>
              </a:r>
            </a:p>
          </p:txBody>
        </p:sp>
        <p:pic>
          <p:nvPicPr>
            <p:cNvPr id="24" name="Graphic 23" descr="House with solid fill">
              <a:extLst>
                <a:ext uri="{FF2B5EF4-FFF2-40B4-BE49-F238E27FC236}">
                  <a16:creationId xmlns:a16="http://schemas.microsoft.com/office/drawing/2014/main" id="{4B630535-1BF9-44EE-B27F-AC94F9D51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59387" y="3011589"/>
              <a:ext cx="914400" cy="914400"/>
            </a:xfrm>
            <a:prstGeom prst="rect">
              <a:avLst/>
            </a:prstGeom>
          </p:spPr>
        </p:pic>
      </p:grpSp>
      <p:grpSp>
        <p:nvGrpSpPr>
          <p:cNvPr id="40" name="Group 39">
            <a:extLst>
              <a:ext uri="{FF2B5EF4-FFF2-40B4-BE49-F238E27FC236}">
                <a16:creationId xmlns:a16="http://schemas.microsoft.com/office/drawing/2014/main" id="{7619C692-3260-4E05-9CCE-0D99BC9C72DF}"/>
              </a:ext>
            </a:extLst>
          </p:cNvPr>
          <p:cNvGrpSpPr/>
          <p:nvPr/>
        </p:nvGrpSpPr>
        <p:grpSpPr>
          <a:xfrm>
            <a:off x="6397131" y="2816626"/>
            <a:ext cx="1636902" cy="3086278"/>
            <a:chOff x="6397131" y="2816626"/>
            <a:chExt cx="1636902" cy="3086278"/>
          </a:xfrm>
        </p:grpSpPr>
        <p:sp>
          <p:nvSpPr>
            <p:cNvPr id="10" name="Freeform: Shape 9">
              <a:extLst>
                <a:ext uri="{FF2B5EF4-FFF2-40B4-BE49-F238E27FC236}">
                  <a16:creationId xmlns:a16="http://schemas.microsoft.com/office/drawing/2014/main" id="{5FCDE572-FC46-4CC8-B4B9-78F68A53E08A}"/>
                </a:ext>
              </a:extLst>
            </p:cNvPr>
            <p:cNvSpPr/>
            <p:nvPr/>
          </p:nvSpPr>
          <p:spPr>
            <a:xfrm>
              <a:off x="6397131" y="2816626"/>
              <a:ext cx="1636902" cy="3086278"/>
            </a:xfrm>
            <a:custGeom>
              <a:avLst/>
              <a:gdLst>
                <a:gd name="connsiteX0" fmla="*/ 0 w 1636902"/>
                <a:gd name="connsiteY0" fmla="*/ 163690 h 3086278"/>
                <a:gd name="connsiteX1" fmla="*/ 163690 w 1636902"/>
                <a:gd name="connsiteY1" fmla="*/ 0 h 3086278"/>
                <a:gd name="connsiteX2" fmla="*/ 1473212 w 1636902"/>
                <a:gd name="connsiteY2" fmla="*/ 0 h 3086278"/>
                <a:gd name="connsiteX3" fmla="*/ 1636902 w 1636902"/>
                <a:gd name="connsiteY3" fmla="*/ 163690 h 3086278"/>
                <a:gd name="connsiteX4" fmla="*/ 1636902 w 1636902"/>
                <a:gd name="connsiteY4" fmla="*/ 2922588 h 3086278"/>
                <a:gd name="connsiteX5" fmla="*/ 1473212 w 1636902"/>
                <a:gd name="connsiteY5" fmla="*/ 3086278 h 3086278"/>
                <a:gd name="connsiteX6" fmla="*/ 163690 w 1636902"/>
                <a:gd name="connsiteY6" fmla="*/ 3086278 h 3086278"/>
                <a:gd name="connsiteX7" fmla="*/ 0 w 1636902"/>
                <a:gd name="connsiteY7" fmla="*/ 2922588 h 3086278"/>
                <a:gd name="connsiteX8" fmla="*/ 0 w 1636902"/>
                <a:gd name="connsiteY8" fmla="*/ 163690 h 30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902" h="3086278">
                  <a:moveTo>
                    <a:pt x="0" y="163690"/>
                  </a:moveTo>
                  <a:cubicBezTo>
                    <a:pt x="0" y="73287"/>
                    <a:pt x="73287" y="0"/>
                    <a:pt x="163690" y="0"/>
                  </a:cubicBezTo>
                  <a:lnTo>
                    <a:pt x="1473212" y="0"/>
                  </a:lnTo>
                  <a:cubicBezTo>
                    <a:pt x="1563615" y="0"/>
                    <a:pt x="1636902" y="73287"/>
                    <a:pt x="1636902" y="163690"/>
                  </a:cubicBezTo>
                  <a:lnTo>
                    <a:pt x="1636902" y="2922588"/>
                  </a:lnTo>
                  <a:cubicBezTo>
                    <a:pt x="1636902" y="3012991"/>
                    <a:pt x="1563615" y="3086278"/>
                    <a:pt x="1473212" y="3086278"/>
                  </a:cubicBezTo>
                  <a:lnTo>
                    <a:pt x="163690" y="3086278"/>
                  </a:lnTo>
                  <a:cubicBezTo>
                    <a:pt x="73287" y="3086278"/>
                    <a:pt x="0" y="3012991"/>
                    <a:pt x="0" y="2922588"/>
                  </a:cubicBezTo>
                  <a:lnTo>
                    <a:pt x="0" y="163690"/>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362527" rIns="128016" bIns="745272" numCol="1" spcCol="1270" anchor="t" anchorCtr="0">
              <a:noAutofit/>
            </a:bodyPr>
            <a:lstStyle/>
            <a:p>
              <a:pPr marL="0" lvl="0" indent="0" algn="l" defTabSz="711200">
                <a:lnSpc>
                  <a:spcPct val="90000"/>
                </a:lnSpc>
                <a:spcBef>
                  <a:spcPct val="0"/>
                </a:spcBef>
                <a:spcAft>
                  <a:spcPct val="35000"/>
                </a:spcAft>
                <a:buNone/>
                <a:tabLst>
                  <a:tab pos="404813" algn="l"/>
                </a:tabLst>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Very Low-Income </a:t>
              </a:r>
            </a:p>
            <a:p>
              <a:pPr marL="0" lvl="0" indent="0" algn="l" defTabSz="711200">
                <a:lnSpc>
                  <a:spcPct val="90000"/>
                </a:lnSpc>
                <a:spcBef>
                  <a:spcPct val="0"/>
                </a:spcBef>
                <a:spcAft>
                  <a:spcPct val="35000"/>
                </a:spcAft>
                <a:buNone/>
              </a:pPr>
              <a:r>
                <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(100% FPL)</a:t>
              </a:r>
            </a:p>
            <a:p>
              <a:pPr marL="57150" lvl="1" indent="-57150" algn="l" defTabSz="488950">
                <a:lnSpc>
                  <a:spcPct val="90000"/>
                </a:lnSpc>
                <a:spcBef>
                  <a:spcPct val="0"/>
                </a:spcBef>
                <a:spcAft>
                  <a:spcPct val="15000"/>
                </a:spcAft>
                <a:buChar char="•"/>
              </a:pPr>
              <a:r>
                <a:rPr lang="en-US" sz="11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$1,153</a:t>
              </a:r>
            </a:p>
            <a:p>
              <a:pPr marL="57150" lvl="1" indent="-57150" algn="l" defTabSz="488950">
                <a:lnSpc>
                  <a:spcPct val="90000"/>
                </a:lnSpc>
                <a:spcBef>
                  <a:spcPct val="0"/>
                </a:spcBef>
                <a:spcAft>
                  <a:spcPct val="15000"/>
                </a:spcAft>
                <a:buChar char="•"/>
              </a:pPr>
              <a:r>
                <a:rPr lang="en-US" sz="11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$1,546</a:t>
              </a:r>
            </a:p>
            <a:p>
              <a:pPr marL="57150" lvl="1" indent="-57150" algn="l" defTabSz="488950">
                <a:lnSpc>
                  <a:spcPct val="90000"/>
                </a:lnSpc>
                <a:spcBef>
                  <a:spcPct val="0"/>
                </a:spcBef>
                <a:spcAft>
                  <a:spcPct val="15000"/>
                </a:spcAft>
                <a:buChar char="•"/>
              </a:pPr>
              <a:r>
                <a:rPr lang="en-US" sz="11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Full coverage,</a:t>
              </a:r>
            </a:p>
          </p:txBody>
        </p:sp>
        <p:pic>
          <p:nvPicPr>
            <p:cNvPr id="27" name="Graphic 26" descr="Money with solid fill">
              <a:extLst>
                <a:ext uri="{FF2B5EF4-FFF2-40B4-BE49-F238E27FC236}">
                  <a16:creationId xmlns:a16="http://schemas.microsoft.com/office/drawing/2014/main" id="{184A44BF-95CF-4EDE-8A9A-746DAB3EE3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8382" y="3011589"/>
              <a:ext cx="914400" cy="914400"/>
            </a:xfrm>
            <a:prstGeom prst="rect">
              <a:avLst/>
            </a:prstGeom>
          </p:spPr>
        </p:pic>
      </p:grpSp>
      <p:sp>
        <p:nvSpPr>
          <p:cNvPr id="20" name="Rectangle 19">
            <a:extLst>
              <a:ext uri="{FF2B5EF4-FFF2-40B4-BE49-F238E27FC236}">
                <a16:creationId xmlns:a16="http://schemas.microsoft.com/office/drawing/2014/main" id="{94AB03EE-4D45-4AF7-B7AB-0AF8F4E47E3E}"/>
              </a:ext>
            </a:extLst>
          </p:cNvPr>
          <p:cNvSpPr/>
          <p:nvPr/>
        </p:nvSpPr>
        <p:spPr>
          <a:xfrm flipV="1">
            <a:off x="1630409" y="5804379"/>
            <a:ext cx="9261820" cy="98023"/>
          </a:xfrm>
          <a:prstGeom prst="rect">
            <a:avLst/>
          </a:prstGeom>
          <a:solidFill>
            <a:srgbClr val="7AA7BC"/>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27307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Medicare Extra Help</a:t>
            </a:r>
          </a:p>
        </p:txBody>
      </p:sp>
      <p:sp>
        <p:nvSpPr>
          <p:cNvPr id="12" name="TextBox 11">
            <a:extLst>
              <a:ext uri="{FF2B5EF4-FFF2-40B4-BE49-F238E27FC236}">
                <a16:creationId xmlns:a16="http://schemas.microsoft.com/office/drawing/2014/main" id="{5B095857-87D5-4ECE-AB1C-117A2D65E675}"/>
              </a:ext>
            </a:extLst>
          </p:cNvPr>
          <p:cNvSpPr txBox="1"/>
          <p:nvPr/>
        </p:nvSpPr>
        <p:spPr>
          <a:xfrm>
            <a:off x="1219750" y="1264020"/>
            <a:ext cx="8190065" cy="2062103"/>
          </a:xfrm>
          <a:prstGeom prst="rect">
            <a:avLst/>
          </a:prstGeom>
          <a:noFill/>
        </p:spPr>
        <p:txBody>
          <a:bodyPr wrap="square" rtlCol="0">
            <a:spAutoFit/>
          </a:bodyPr>
          <a:lstStyle/>
          <a:p>
            <a:r>
              <a:rPr lang="en-US" sz="1600" dirty="0">
                <a:solidFill>
                  <a:srgbClr val="414042"/>
                </a:solidFill>
                <a:latin typeface="Open Sans" panose="020B0606030504020204" pitchFamily="34" charset="0"/>
              </a:rPr>
              <a:t>Medicare Extra Help can help individuals with limited resources and income “get Extra Help with the costs — monthly premiums, annual deductibles, and prescription co-payments — related to a Medicare prescription drug plan. Social Security/Medicare decides if you qualify for the program known as “Extra Help” that helps with drug costs.</a:t>
            </a:r>
          </a:p>
          <a:p>
            <a:endPar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rgbClr val="414042"/>
                </a:solidFill>
                <a:latin typeface="Open Sans" panose="020B0606030504020204" pitchFamily="34" charset="0"/>
                <a:ea typeface="Open Sans" panose="020B0606030504020204" pitchFamily="34" charset="0"/>
                <a:cs typeface="Open Sans" panose="020B0606030504020204" pitchFamily="34" charset="0"/>
              </a:rPr>
              <a:t>Qualifications for Medicare Extra Help/Low Income Subsidy is based on income and asset (resources) limits. </a:t>
            </a:r>
            <a:endParaRPr lang="en-US" sz="1600" dirty="0">
              <a:solidFill>
                <a:srgbClr val="414042"/>
              </a:solidFill>
            </a:endParaRPr>
          </a:p>
        </p:txBody>
      </p:sp>
      <p:pic>
        <p:nvPicPr>
          <p:cNvPr id="8" name="Picture 7" descr="A group of items on a table&#10;&#10;Description automatically generated">
            <a:extLst>
              <a:ext uri="{FF2B5EF4-FFF2-40B4-BE49-F238E27FC236}">
                <a16:creationId xmlns:a16="http://schemas.microsoft.com/office/drawing/2014/main" id="{97E3FB9D-1914-445E-9343-25BFD05AA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533" y="480441"/>
            <a:ext cx="2350960" cy="1567158"/>
          </a:xfrm>
          <a:prstGeom prst="rect">
            <a:avLst/>
          </a:prstGeom>
        </p:spPr>
      </p:pic>
      <p:grpSp>
        <p:nvGrpSpPr>
          <p:cNvPr id="21" name="Group 20">
            <a:extLst>
              <a:ext uri="{FF2B5EF4-FFF2-40B4-BE49-F238E27FC236}">
                <a16:creationId xmlns:a16="http://schemas.microsoft.com/office/drawing/2014/main" id="{59A9663B-FF9E-4285-806C-CBA6CF2F6ED8}"/>
              </a:ext>
            </a:extLst>
          </p:cNvPr>
          <p:cNvGrpSpPr/>
          <p:nvPr/>
        </p:nvGrpSpPr>
        <p:grpSpPr>
          <a:xfrm>
            <a:off x="2597313" y="3429000"/>
            <a:ext cx="2082141" cy="2961914"/>
            <a:chOff x="2514600" y="3531878"/>
            <a:chExt cx="2082141" cy="2961914"/>
          </a:xfrm>
        </p:grpSpPr>
        <p:sp>
          <p:nvSpPr>
            <p:cNvPr id="10" name="Freeform: Shape 9">
              <a:extLst>
                <a:ext uri="{FF2B5EF4-FFF2-40B4-BE49-F238E27FC236}">
                  <a16:creationId xmlns:a16="http://schemas.microsoft.com/office/drawing/2014/main" id="{A7DC00C5-FF8D-4CD0-B939-72CD90E1B52B}"/>
                </a:ext>
              </a:extLst>
            </p:cNvPr>
            <p:cNvSpPr/>
            <p:nvPr/>
          </p:nvSpPr>
          <p:spPr>
            <a:xfrm>
              <a:off x="2514600" y="3531878"/>
              <a:ext cx="2082141" cy="2961914"/>
            </a:xfrm>
            <a:custGeom>
              <a:avLst/>
              <a:gdLst>
                <a:gd name="connsiteX0" fmla="*/ 0 w 1631713"/>
                <a:gd name="connsiteY0" fmla="*/ 163171 h 3167669"/>
                <a:gd name="connsiteX1" fmla="*/ 163171 w 1631713"/>
                <a:gd name="connsiteY1" fmla="*/ 0 h 3167669"/>
                <a:gd name="connsiteX2" fmla="*/ 1468542 w 1631713"/>
                <a:gd name="connsiteY2" fmla="*/ 0 h 3167669"/>
                <a:gd name="connsiteX3" fmla="*/ 1631713 w 1631713"/>
                <a:gd name="connsiteY3" fmla="*/ 163171 h 3167669"/>
                <a:gd name="connsiteX4" fmla="*/ 1631713 w 1631713"/>
                <a:gd name="connsiteY4" fmla="*/ 3004498 h 3167669"/>
                <a:gd name="connsiteX5" fmla="*/ 1468542 w 1631713"/>
                <a:gd name="connsiteY5" fmla="*/ 3167669 h 3167669"/>
                <a:gd name="connsiteX6" fmla="*/ 163171 w 1631713"/>
                <a:gd name="connsiteY6" fmla="*/ 3167669 h 3167669"/>
                <a:gd name="connsiteX7" fmla="*/ 0 w 1631713"/>
                <a:gd name="connsiteY7" fmla="*/ 3004498 h 3167669"/>
                <a:gd name="connsiteX8" fmla="*/ 0 w 1631713"/>
                <a:gd name="connsiteY8" fmla="*/ 163171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713" h="3167669">
                  <a:moveTo>
                    <a:pt x="0" y="163171"/>
                  </a:moveTo>
                  <a:cubicBezTo>
                    <a:pt x="0" y="73054"/>
                    <a:pt x="73054" y="0"/>
                    <a:pt x="163171" y="0"/>
                  </a:cubicBezTo>
                  <a:lnTo>
                    <a:pt x="1468542" y="0"/>
                  </a:lnTo>
                  <a:cubicBezTo>
                    <a:pt x="1558659" y="0"/>
                    <a:pt x="1631713" y="73054"/>
                    <a:pt x="1631713" y="163171"/>
                  </a:cubicBezTo>
                  <a:lnTo>
                    <a:pt x="1631713" y="3004498"/>
                  </a:lnTo>
                  <a:cubicBezTo>
                    <a:pt x="1631713" y="3094615"/>
                    <a:pt x="1558659" y="3167669"/>
                    <a:pt x="1468542" y="3167669"/>
                  </a:cubicBezTo>
                  <a:lnTo>
                    <a:pt x="163171" y="3167669"/>
                  </a:lnTo>
                  <a:cubicBezTo>
                    <a:pt x="73054" y="3167669"/>
                    <a:pt x="0" y="3094615"/>
                    <a:pt x="0" y="3004498"/>
                  </a:cubicBezTo>
                  <a:lnTo>
                    <a:pt x="0" y="163171"/>
                  </a:ln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80860" rIns="113792" bIns="747325" numCol="1" spcCol="1270" anchor="ctr" anchorCtr="1">
              <a:noAutofit/>
            </a:bodyPr>
            <a:lstStyle/>
            <a:p>
              <a:pPr marL="0" lvl="0" indent="0"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Applicant</a:t>
              </a:r>
            </a:p>
            <a:p>
              <a:pPr marL="114300" lvl="1" indent="-114300"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Individual</a:t>
              </a:r>
            </a:p>
            <a:p>
              <a:pPr marL="114300" lvl="1" indent="-114300"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Couple</a:t>
              </a:r>
            </a:p>
          </p:txBody>
        </p:sp>
        <p:pic>
          <p:nvPicPr>
            <p:cNvPr id="15" name="Graphic 14" descr="Man and woman with solid fill">
              <a:extLst>
                <a:ext uri="{FF2B5EF4-FFF2-40B4-BE49-F238E27FC236}">
                  <a16:creationId xmlns:a16="http://schemas.microsoft.com/office/drawing/2014/main" id="{0A1E2061-F942-499B-A9C6-C82016785B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8470" y="3719396"/>
              <a:ext cx="914400" cy="914400"/>
            </a:xfrm>
            <a:prstGeom prst="rect">
              <a:avLst/>
            </a:prstGeom>
          </p:spPr>
        </p:pic>
      </p:grpSp>
      <p:grpSp>
        <p:nvGrpSpPr>
          <p:cNvPr id="22" name="Group 21">
            <a:extLst>
              <a:ext uri="{FF2B5EF4-FFF2-40B4-BE49-F238E27FC236}">
                <a16:creationId xmlns:a16="http://schemas.microsoft.com/office/drawing/2014/main" id="{247E0645-1968-42AD-A808-46B90EF76B55}"/>
              </a:ext>
            </a:extLst>
          </p:cNvPr>
          <p:cNvGrpSpPr/>
          <p:nvPr/>
        </p:nvGrpSpPr>
        <p:grpSpPr>
          <a:xfrm>
            <a:off x="4964518" y="3429000"/>
            <a:ext cx="1977901" cy="2961914"/>
            <a:chOff x="4896648" y="3531878"/>
            <a:chExt cx="1977901" cy="2961914"/>
          </a:xfrm>
        </p:grpSpPr>
        <p:sp>
          <p:nvSpPr>
            <p:cNvPr id="7" name="Freeform: Shape 6">
              <a:extLst>
                <a:ext uri="{FF2B5EF4-FFF2-40B4-BE49-F238E27FC236}">
                  <a16:creationId xmlns:a16="http://schemas.microsoft.com/office/drawing/2014/main" id="{6B50D30D-135A-4486-B26A-2619D5E4DBEE}"/>
                </a:ext>
              </a:extLst>
            </p:cNvPr>
            <p:cNvSpPr/>
            <p:nvPr/>
          </p:nvSpPr>
          <p:spPr>
            <a:xfrm>
              <a:off x="4896648" y="3531878"/>
              <a:ext cx="1977901" cy="2961914"/>
            </a:xfrm>
            <a:custGeom>
              <a:avLst/>
              <a:gdLst>
                <a:gd name="connsiteX0" fmla="*/ 0 w 1461589"/>
                <a:gd name="connsiteY0" fmla="*/ 146159 h 3167669"/>
                <a:gd name="connsiteX1" fmla="*/ 146159 w 1461589"/>
                <a:gd name="connsiteY1" fmla="*/ 0 h 3167669"/>
                <a:gd name="connsiteX2" fmla="*/ 1315430 w 1461589"/>
                <a:gd name="connsiteY2" fmla="*/ 0 h 3167669"/>
                <a:gd name="connsiteX3" fmla="*/ 1461589 w 1461589"/>
                <a:gd name="connsiteY3" fmla="*/ 146159 h 3167669"/>
                <a:gd name="connsiteX4" fmla="*/ 1461589 w 1461589"/>
                <a:gd name="connsiteY4" fmla="*/ 3021510 h 3167669"/>
                <a:gd name="connsiteX5" fmla="*/ 1315430 w 1461589"/>
                <a:gd name="connsiteY5" fmla="*/ 3167669 h 3167669"/>
                <a:gd name="connsiteX6" fmla="*/ 146159 w 1461589"/>
                <a:gd name="connsiteY6" fmla="*/ 3167669 h 3167669"/>
                <a:gd name="connsiteX7" fmla="*/ 0 w 1461589"/>
                <a:gd name="connsiteY7" fmla="*/ 3021510 h 3167669"/>
                <a:gd name="connsiteX8" fmla="*/ 0 w 1461589"/>
                <a:gd name="connsiteY8" fmla="*/ 146159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589" h="3167669">
                  <a:moveTo>
                    <a:pt x="0" y="146159"/>
                  </a:moveTo>
                  <a:cubicBezTo>
                    <a:pt x="0" y="65438"/>
                    <a:pt x="65438" y="0"/>
                    <a:pt x="146159" y="0"/>
                  </a:cubicBezTo>
                  <a:lnTo>
                    <a:pt x="1315430" y="0"/>
                  </a:lnTo>
                  <a:cubicBezTo>
                    <a:pt x="1396151" y="0"/>
                    <a:pt x="1461589" y="65438"/>
                    <a:pt x="1461589" y="146159"/>
                  </a:cubicBezTo>
                  <a:lnTo>
                    <a:pt x="1461589" y="3021510"/>
                  </a:lnTo>
                  <a:cubicBezTo>
                    <a:pt x="1461589" y="3102231"/>
                    <a:pt x="1396151" y="3167669"/>
                    <a:pt x="1315430" y="3167669"/>
                  </a:cubicBezTo>
                  <a:lnTo>
                    <a:pt x="146159" y="3167669"/>
                  </a:lnTo>
                  <a:cubicBezTo>
                    <a:pt x="65438" y="3167669"/>
                    <a:pt x="0" y="3102231"/>
                    <a:pt x="0" y="3021510"/>
                  </a:cubicBezTo>
                  <a:lnTo>
                    <a:pt x="0" y="146159"/>
                  </a:ln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80860" rIns="113792" bIns="747325" numCol="1" spcCol="1270" anchor="t" anchorCtr="1">
              <a:noAutofit/>
            </a:bodyPr>
            <a:lstStyle/>
            <a:p>
              <a:pPr marL="0" lvl="0" indent="0" algn="ctr"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Assets</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ctr"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$15,510</a:t>
              </a:r>
            </a:p>
            <a:p>
              <a:pPr marL="114300" lvl="1" indent="-114300" algn="ctr"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a:t>
              </a:r>
              <a:r>
                <a:rPr lang="en-US" sz="1400" dirty="0">
                  <a:latin typeface="Open Sans" panose="020B0606030504020204" pitchFamily="34" charset="0"/>
                  <a:ea typeface="Open Sans" panose="020B0606030504020204" pitchFamily="34" charset="0"/>
                  <a:cs typeface="Open Sans" panose="020B0606030504020204" pitchFamily="34" charset="0"/>
                </a:rPr>
                <a:t>30,950</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House with solid fill">
              <a:extLst>
                <a:ext uri="{FF2B5EF4-FFF2-40B4-BE49-F238E27FC236}">
                  <a16:creationId xmlns:a16="http://schemas.microsoft.com/office/drawing/2014/main" id="{1BAFDEAC-6ECC-431E-B3A8-2278BB9DBB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8398" y="3719396"/>
              <a:ext cx="914400" cy="914400"/>
            </a:xfrm>
            <a:prstGeom prst="rect">
              <a:avLst/>
            </a:prstGeom>
          </p:spPr>
        </p:pic>
      </p:grpSp>
      <p:grpSp>
        <p:nvGrpSpPr>
          <p:cNvPr id="23" name="Group 22">
            <a:extLst>
              <a:ext uri="{FF2B5EF4-FFF2-40B4-BE49-F238E27FC236}">
                <a16:creationId xmlns:a16="http://schemas.microsoft.com/office/drawing/2014/main" id="{40566440-A6E9-4805-B32A-4975985E5084}"/>
              </a:ext>
            </a:extLst>
          </p:cNvPr>
          <p:cNvGrpSpPr/>
          <p:nvPr/>
        </p:nvGrpSpPr>
        <p:grpSpPr>
          <a:xfrm>
            <a:off x="7227483" y="3429000"/>
            <a:ext cx="1876767" cy="2961914"/>
            <a:chOff x="7174456" y="3531878"/>
            <a:chExt cx="1876767" cy="2961914"/>
          </a:xfrm>
        </p:grpSpPr>
        <p:sp>
          <p:nvSpPr>
            <p:cNvPr id="5" name="Freeform: Shape 4">
              <a:extLst>
                <a:ext uri="{FF2B5EF4-FFF2-40B4-BE49-F238E27FC236}">
                  <a16:creationId xmlns:a16="http://schemas.microsoft.com/office/drawing/2014/main" id="{33E59D05-3288-462D-AFCA-EB4EBE5F7F24}"/>
                </a:ext>
              </a:extLst>
            </p:cNvPr>
            <p:cNvSpPr/>
            <p:nvPr/>
          </p:nvSpPr>
          <p:spPr>
            <a:xfrm>
              <a:off x="7174456" y="3531878"/>
              <a:ext cx="1876767" cy="2961914"/>
            </a:xfrm>
            <a:custGeom>
              <a:avLst/>
              <a:gdLst>
                <a:gd name="connsiteX0" fmla="*/ 0 w 1395088"/>
                <a:gd name="connsiteY0" fmla="*/ 139509 h 3167669"/>
                <a:gd name="connsiteX1" fmla="*/ 139509 w 1395088"/>
                <a:gd name="connsiteY1" fmla="*/ 0 h 3167669"/>
                <a:gd name="connsiteX2" fmla="*/ 1255579 w 1395088"/>
                <a:gd name="connsiteY2" fmla="*/ 0 h 3167669"/>
                <a:gd name="connsiteX3" fmla="*/ 1395088 w 1395088"/>
                <a:gd name="connsiteY3" fmla="*/ 139509 h 3167669"/>
                <a:gd name="connsiteX4" fmla="*/ 1395088 w 1395088"/>
                <a:gd name="connsiteY4" fmla="*/ 3028160 h 3167669"/>
                <a:gd name="connsiteX5" fmla="*/ 1255579 w 1395088"/>
                <a:gd name="connsiteY5" fmla="*/ 3167669 h 3167669"/>
                <a:gd name="connsiteX6" fmla="*/ 139509 w 1395088"/>
                <a:gd name="connsiteY6" fmla="*/ 3167669 h 3167669"/>
                <a:gd name="connsiteX7" fmla="*/ 0 w 1395088"/>
                <a:gd name="connsiteY7" fmla="*/ 3028160 h 3167669"/>
                <a:gd name="connsiteX8" fmla="*/ 0 w 1395088"/>
                <a:gd name="connsiteY8" fmla="*/ 139509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088" h="3167669">
                  <a:moveTo>
                    <a:pt x="0" y="139509"/>
                  </a:moveTo>
                  <a:cubicBezTo>
                    <a:pt x="0" y="62460"/>
                    <a:pt x="62460" y="0"/>
                    <a:pt x="139509" y="0"/>
                  </a:cubicBezTo>
                  <a:lnTo>
                    <a:pt x="1255579" y="0"/>
                  </a:lnTo>
                  <a:cubicBezTo>
                    <a:pt x="1332628" y="0"/>
                    <a:pt x="1395088" y="62460"/>
                    <a:pt x="1395088" y="139509"/>
                  </a:cubicBezTo>
                  <a:lnTo>
                    <a:pt x="1395088" y="3028160"/>
                  </a:lnTo>
                  <a:cubicBezTo>
                    <a:pt x="1395088" y="3105209"/>
                    <a:pt x="1332628" y="3167669"/>
                    <a:pt x="1255579" y="3167669"/>
                  </a:cubicBezTo>
                  <a:lnTo>
                    <a:pt x="139509" y="3167669"/>
                  </a:lnTo>
                  <a:cubicBezTo>
                    <a:pt x="62460" y="3167669"/>
                    <a:pt x="0" y="3105209"/>
                    <a:pt x="0" y="3028160"/>
                  </a:cubicBezTo>
                  <a:lnTo>
                    <a:pt x="0" y="139509"/>
                  </a:ln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395084" rIns="128016" bIns="761549" numCol="1" spcCol="1270" anchor="t" anchorCtr="0">
              <a:noAutofit/>
            </a:bodyPr>
            <a:lstStyle/>
            <a:p>
              <a:pPr marL="0" lvl="0" indent="0" algn="ctr" defTabSz="711200">
                <a:lnSpc>
                  <a:spcPct val="90000"/>
                </a:lnSpc>
                <a:spcBef>
                  <a:spcPct val="0"/>
                </a:spcBef>
                <a:spcAft>
                  <a:spcPct val="35000"/>
                </a:spcAft>
                <a:buNone/>
                <a:tabLst>
                  <a:tab pos="404813" algn="l"/>
                </a:tabLst>
              </a:pPr>
              <a:r>
                <a:rPr lang="en-US" sz="1600" b="1" kern="1200" dirty="0">
                  <a:latin typeface="Open Sans" panose="020B0606030504020204" pitchFamily="34" charset="0"/>
                  <a:ea typeface="Open Sans" panose="020B0606030504020204" pitchFamily="34" charset="0"/>
                  <a:cs typeface="Open Sans" panose="020B0606030504020204" pitchFamily="34" charset="0"/>
                </a:rPr>
                <a:t>Income</a:t>
              </a:r>
              <a:r>
                <a:rPr lang="en-US" sz="1100" b="1" kern="1200" dirty="0">
                  <a:latin typeface="Open Sans" panose="020B0606030504020204" pitchFamily="34" charset="0"/>
                  <a:ea typeface="Open Sans" panose="020B0606030504020204" pitchFamily="34" charset="0"/>
                  <a:cs typeface="Open Sans" panose="020B0606030504020204" pitchFamily="34" charset="0"/>
                </a:rPr>
                <a:t> </a:t>
              </a:r>
            </a:p>
            <a:p>
              <a:pPr marL="0" lvl="0" indent="0" algn="ctr" defTabSz="711200">
                <a:lnSpc>
                  <a:spcPct val="90000"/>
                </a:lnSpc>
                <a:spcBef>
                  <a:spcPct val="0"/>
                </a:spcBef>
                <a:spcAft>
                  <a:spcPct val="35000"/>
                </a:spcAft>
                <a:buNone/>
              </a:pPr>
              <a:r>
                <a:rPr lang="en-US" sz="1400" b="1" kern="1200" dirty="0">
                  <a:latin typeface="Open Sans" panose="020B0606030504020204" pitchFamily="34" charset="0"/>
                  <a:ea typeface="Open Sans" panose="020B0606030504020204" pitchFamily="34" charset="0"/>
                  <a:cs typeface="Open Sans" panose="020B0606030504020204" pitchFamily="34" charset="0"/>
                </a:rPr>
                <a:t>(135-150% FPL)</a:t>
              </a:r>
            </a:p>
            <a:p>
              <a:pPr marL="114300" lvl="1" indent="-114300" algn="ctr" defTabSz="577850">
                <a:lnSpc>
                  <a:spcPct val="90000"/>
                </a:lnSpc>
                <a:spcBef>
                  <a:spcPct val="0"/>
                </a:spcBef>
                <a:spcAft>
                  <a:spcPct val="15000"/>
                </a:spcAft>
                <a:buChar char="•"/>
              </a:pPr>
              <a:r>
                <a:rPr lang="en-US" sz="1300" kern="1200" dirty="0">
                  <a:latin typeface="Open Sans" panose="020B0606030504020204" pitchFamily="34" charset="0"/>
                  <a:ea typeface="Open Sans" panose="020B0606030504020204" pitchFamily="34" charset="0"/>
                  <a:cs typeface="Open Sans" panose="020B0606030504020204" pitchFamily="34" charset="0"/>
                </a:rPr>
                <a:t>$1,719</a:t>
              </a:r>
            </a:p>
            <a:p>
              <a:pPr marL="114300" lvl="1" indent="-114300" algn="ctr" defTabSz="577850">
                <a:lnSpc>
                  <a:spcPct val="90000"/>
                </a:lnSpc>
                <a:spcBef>
                  <a:spcPct val="0"/>
                </a:spcBef>
                <a:spcAft>
                  <a:spcPct val="15000"/>
                </a:spcAft>
                <a:buChar char="•"/>
              </a:pPr>
              <a:r>
                <a:rPr lang="en-US" sz="1300" kern="1200" dirty="0">
                  <a:latin typeface="Open Sans" panose="020B0606030504020204" pitchFamily="34" charset="0"/>
                  <a:ea typeface="Open Sans" panose="020B0606030504020204" pitchFamily="34" charset="0"/>
                  <a:cs typeface="Open Sans" panose="020B0606030504020204" pitchFamily="34" charset="0"/>
                </a:rPr>
                <a:t>$2,309</a:t>
              </a:r>
            </a:p>
          </p:txBody>
        </p:sp>
        <p:pic>
          <p:nvPicPr>
            <p:cNvPr id="20" name="Graphic 19" descr="Money with solid fill">
              <a:extLst>
                <a:ext uri="{FF2B5EF4-FFF2-40B4-BE49-F238E27FC236}">
                  <a16:creationId xmlns:a16="http://schemas.microsoft.com/office/drawing/2014/main" id="{A3CD4723-C0E7-4E0E-82D9-EB2D6CDE95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5639" y="3652502"/>
              <a:ext cx="914400" cy="914400"/>
            </a:xfrm>
            <a:prstGeom prst="rect">
              <a:avLst/>
            </a:prstGeom>
          </p:spPr>
        </p:pic>
      </p:grpSp>
      <p:sp>
        <p:nvSpPr>
          <p:cNvPr id="13" name="Rectangle 12">
            <a:extLst>
              <a:ext uri="{FF2B5EF4-FFF2-40B4-BE49-F238E27FC236}">
                <a16:creationId xmlns:a16="http://schemas.microsoft.com/office/drawing/2014/main" id="{7C4888DD-F29F-45AD-9A1E-F4086006C96E}"/>
              </a:ext>
            </a:extLst>
          </p:cNvPr>
          <p:cNvSpPr/>
          <p:nvPr/>
        </p:nvSpPr>
        <p:spPr>
          <a:xfrm flipV="1">
            <a:off x="2814507" y="6377559"/>
            <a:ext cx="5757993" cy="116232"/>
          </a:xfrm>
          <a:prstGeom prst="rect">
            <a:avLst/>
          </a:prstGeom>
          <a:solidFill>
            <a:srgbClr val="AA191E"/>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dk1">
              <a:tint val="60000"/>
              <a:hueOff val="0"/>
              <a:satOff val="0"/>
              <a:lumOff val="0"/>
              <a:alphaOff val="0"/>
            </a:schemeClr>
          </a:fillRef>
          <a:effectRef idx="2">
            <a:schemeClr val="dk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622927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solidFill>
                  <a:srgbClr val="AA191E"/>
                </a:solidFill>
              </a:rPr>
              <a:t>State Emergency Relief Program </a:t>
            </a:r>
            <a:br>
              <a:rPr lang="en-US" dirty="0">
                <a:solidFill>
                  <a:srgbClr val="AA191E"/>
                </a:solidFill>
              </a:rPr>
            </a:br>
            <a:r>
              <a:rPr lang="en-US" dirty="0">
                <a:solidFill>
                  <a:srgbClr val="AA191E"/>
                </a:solidFill>
              </a:rPr>
              <a:t>(SER)</a:t>
            </a:r>
          </a:p>
        </p:txBody>
      </p:sp>
      <p:sp>
        <p:nvSpPr>
          <p:cNvPr id="12" name="TextBox 11">
            <a:extLst>
              <a:ext uri="{FF2B5EF4-FFF2-40B4-BE49-F238E27FC236}">
                <a16:creationId xmlns:a16="http://schemas.microsoft.com/office/drawing/2014/main" id="{5B095857-87D5-4ECE-AB1C-117A2D65E675}"/>
              </a:ext>
            </a:extLst>
          </p:cNvPr>
          <p:cNvSpPr txBox="1"/>
          <p:nvPr/>
        </p:nvSpPr>
        <p:spPr>
          <a:xfrm>
            <a:off x="1219750" y="1587819"/>
            <a:ext cx="7014294" cy="1754326"/>
          </a:xfrm>
          <a:prstGeom prst="rect">
            <a:avLst/>
          </a:prstGeom>
          <a:noFill/>
        </p:spPr>
        <p:txBody>
          <a:bodyPr wrap="square" rtlCol="0">
            <a:spAutoFit/>
          </a:bodyPr>
          <a:lstStyle/>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The State Emergency Relief Program (SER) provides financial assistance/money quickly for emergencies such as to prevent an eviction, stop a utility shut off, or pay for a burial. </a:t>
            </a:r>
          </a:p>
          <a:p>
            <a:endPar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rgbClr val="414042"/>
                </a:solidFill>
                <a:latin typeface="Open Sans" panose="020B0606030504020204" pitchFamily="34" charset="0"/>
                <a:ea typeface="Open Sans" panose="020B0606030504020204" pitchFamily="34" charset="0"/>
                <a:cs typeface="Open Sans" panose="020B0606030504020204" pitchFamily="34" charset="0"/>
              </a:rPr>
              <a:t>SER eligibility is based on the household composition, monthly income and countable assets.</a:t>
            </a:r>
          </a:p>
        </p:txBody>
      </p:sp>
      <p:pic>
        <p:nvPicPr>
          <p:cNvPr id="6" name="Picture 5" descr="A hand holding an object in his hand&#10;&#10;Description automatically generated">
            <a:extLst>
              <a:ext uri="{FF2B5EF4-FFF2-40B4-BE49-F238E27FC236}">
                <a16:creationId xmlns:a16="http://schemas.microsoft.com/office/drawing/2014/main" id="{9594D51B-85AA-473E-98A3-58FAF48F2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044" y="1165152"/>
            <a:ext cx="3394712" cy="2263848"/>
          </a:xfrm>
          <a:prstGeom prst="rect">
            <a:avLst/>
          </a:prstGeom>
        </p:spPr>
      </p:pic>
      <p:grpSp>
        <p:nvGrpSpPr>
          <p:cNvPr id="23" name="Group 22">
            <a:extLst>
              <a:ext uri="{FF2B5EF4-FFF2-40B4-BE49-F238E27FC236}">
                <a16:creationId xmlns:a16="http://schemas.microsoft.com/office/drawing/2014/main" id="{C8C39876-8EBE-4063-9972-572DD0939121}"/>
              </a:ext>
            </a:extLst>
          </p:cNvPr>
          <p:cNvGrpSpPr/>
          <p:nvPr/>
        </p:nvGrpSpPr>
        <p:grpSpPr>
          <a:xfrm>
            <a:off x="1701801" y="3429001"/>
            <a:ext cx="1668441" cy="2717800"/>
            <a:chOff x="1701801" y="3429001"/>
            <a:chExt cx="1668441" cy="2717800"/>
          </a:xfrm>
        </p:grpSpPr>
        <p:sp>
          <p:nvSpPr>
            <p:cNvPr id="10" name="Freeform: Shape 9">
              <a:extLst>
                <a:ext uri="{FF2B5EF4-FFF2-40B4-BE49-F238E27FC236}">
                  <a16:creationId xmlns:a16="http://schemas.microsoft.com/office/drawing/2014/main" id="{2AAFD00A-A416-44D4-A6AD-D3EE556199C7}"/>
                </a:ext>
              </a:extLst>
            </p:cNvPr>
            <p:cNvSpPr/>
            <p:nvPr/>
          </p:nvSpPr>
          <p:spPr>
            <a:xfrm>
              <a:off x="1701801" y="3429001"/>
              <a:ext cx="1668441" cy="2717800"/>
            </a:xfrm>
            <a:custGeom>
              <a:avLst/>
              <a:gdLst>
                <a:gd name="connsiteX0" fmla="*/ 0 w 1631713"/>
                <a:gd name="connsiteY0" fmla="*/ 163171 h 3167669"/>
                <a:gd name="connsiteX1" fmla="*/ 163171 w 1631713"/>
                <a:gd name="connsiteY1" fmla="*/ 0 h 3167669"/>
                <a:gd name="connsiteX2" fmla="*/ 1468542 w 1631713"/>
                <a:gd name="connsiteY2" fmla="*/ 0 h 3167669"/>
                <a:gd name="connsiteX3" fmla="*/ 1631713 w 1631713"/>
                <a:gd name="connsiteY3" fmla="*/ 163171 h 3167669"/>
                <a:gd name="connsiteX4" fmla="*/ 1631713 w 1631713"/>
                <a:gd name="connsiteY4" fmla="*/ 3004498 h 3167669"/>
                <a:gd name="connsiteX5" fmla="*/ 1468542 w 1631713"/>
                <a:gd name="connsiteY5" fmla="*/ 3167669 h 3167669"/>
                <a:gd name="connsiteX6" fmla="*/ 163171 w 1631713"/>
                <a:gd name="connsiteY6" fmla="*/ 3167669 h 3167669"/>
                <a:gd name="connsiteX7" fmla="*/ 0 w 1631713"/>
                <a:gd name="connsiteY7" fmla="*/ 3004498 h 3167669"/>
                <a:gd name="connsiteX8" fmla="*/ 0 w 1631713"/>
                <a:gd name="connsiteY8" fmla="*/ 163171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1713" h="3167669">
                  <a:moveTo>
                    <a:pt x="0" y="163171"/>
                  </a:moveTo>
                  <a:cubicBezTo>
                    <a:pt x="0" y="73054"/>
                    <a:pt x="73054" y="0"/>
                    <a:pt x="163171" y="0"/>
                  </a:cubicBezTo>
                  <a:lnTo>
                    <a:pt x="1468542" y="0"/>
                  </a:lnTo>
                  <a:cubicBezTo>
                    <a:pt x="1558659" y="0"/>
                    <a:pt x="1631713" y="73054"/>
                    <a:pt x="1631713" y="163171"/>
                  </a:cubicBezTo>
                  <a:lnTo>
                    <a:pt x="1631713" y="3004498"/>
                  </a:lnTo>
                  <a:cubicBezTo>
                    <a:pt x="1631713" y="3094615"/>
                    <a:pt x="1558659" y="3167669"/>
                    <a:pt x="1468542" y="3167669"/>
                  </a:cubicBezTo>
                  <a:lnTo>
                    <a:pt x="163171" y="3167669"/>
                  </a:lnTo>
                  <a:cubicBezTo>
                    <a:pt x="73054" y="3167669"/>
                    <a:pt x="0" y="3094615"/>
                    <a:pt x="0" y="3004498"/>
                  </a:cubicBezTo>
                  <a:lnTo>
                    <a:pt x="0" y="163171"/>
                  </a:lnTo>
                  <a:close/>
                </a:path>
              </a:pathLst>
            </a:custGeom>
            <a:scene3d>
              <a:camera prst="orthographicFront"/>
              <a:lightRig rig="threePt" dir="t">
                <a:rot lat="0" lon="0" rev="7500000"/>
              </a:lightRig>
            </a:scene3d>
            <a:sp3d prstMaterial="plastic">
              <a:bevelT w="127000" h="25400" prst="relaxedInset"/>
            </a:sp3d>
          </p:spPr>
          <p:style>
            <a:lnRef idx="0">
              <a:schemeClr val="accent5">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80860" rIns="113792" bIns="747325" numCol="1" spcCol="1270" anchor="ctr" anchorCtr="1">
              <a:noAutofit/>
            </a:bodyPr>
            <a:lstStyle/>
            <a:p>
              <a:pPr marL="0" lvl="0" indent="0" algn="l"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Applicant</a:t>
              </a: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Individual</a:t>
              </a: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Couple</a:t>
              </a:r>
            </a:p>
          </p:txBody>
        </p:sp>
        <p:pic>
          <p:nvPicPr>
            <p:cNvPr id="15" name="Graphic 14" descr="Man and woman with solid fill">
              <a:extLst>
                <a:ext uri="{FF2B5EF4-FFF2-40B4-BE49-F238E27FC236}">
                  <a16:creationId xmlns:a16="http://schemas.microsoft.com/office/drawing/2014/main" id="{26A91F9B-2E90-4874-B369-2F34506DE6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8821" y="3634967"/>
              <a:ext cx="914400" cy="914400"/>
            </a:xfrm>
            <a:prstGeom prst="rect">
              <a:avLst/>
            </a:prstGeom>
          </p:spPr>
        </p:pic>
      </p:grpSp>
      <p:grpSp>
        <p:nvGrpSpPr>
          <p:cNvPr id="24" name="Group 23">
            <a:extLst>
              <a:ext uri="{FF2B5EF4-FFF2-40B4-BE49-F238E27FC236}">
                <a16:creationId xmlns:a16="http://schemas.microsoft.com/office/drawing/2014/main" id="{BC65428D-481D-42B2-8F29-DEF7ABB414C5}"/>
              </a:ext>
            </a:extLst>
          </p:cNvPr>
          <p:cNvGrpSpPr/>
          <p:nvPr/>
        </p:nvGrpSpPr>
        <p:grpSpPr>
          <a:xfrm>
            <a:off x="3753794" y="3429001"/>
            <a:ext cx="1668441" cy="2717800"/>
            <a:chOff x="3753794" y="3429001"/>
            <a:chExt cx="1668441" cy="2717800"/>
          </a:xfrm>
        </p:grpSpPr>
        <p:sp>
          <p:nvSpPr>
            <p:cNvPr id="8" name="Freeform: Shape 7">
              <a:extLst>
                <a:ext uri="{FF2B5EF4-FFF2-40B4-BE49-F238E27FC236}">
                  <a16:creationId xmlns:a16="http://schemas.microsoft.com/office/drawing/2014/main" id="{CD416DF5-38B2-4F46-B680-B11C8D997CD4}"/>
                </a:ext>
              </a:extLst>
            </p:cNvPr>
            <p:cNvSpPr/>
            <p:nvPr/>
          </p:nvSpPr>
          <p:spPr>
            <a:xfrm>
              <a:off x="3753794" y="3429001"/>
              <a:ext cx="1668441" cy="2717800"/>
            </a:xfrm>
            <a:custGeom>
              <a:avLst/>
              <a:gdLst>
                <a:gd name="connsiteX0" fmla="*/ 0 w 1461589"/>
                <a:gd name="connsiteY0" fmla="*/ 146159 h 3167669"/>
                <a:gd name="connsiteX1" fmla="*/ 146159 w 1461589"/>
                <a:gd name="connsiteY1" fmla="*/ 0 h 3167669"/>
                <a:gd name="connsiteX2" fmla="*/ 1315430 w 1461589"/>
                <a:gd name="connsiteY2" fmla="*/ 0 h 3167669"/>
                <a:gd name="connsiteX3" fmla="*/ 1461589 w 1461589"/>
                <a:gd name="connsiteY3" fmla="*/ 146159 h 3167669"/>
                <a:gd name="connsiteX4" fmla="*/ 1461589 w 1461589"/>
                <a:gd name="connsiteY4" fmla="*/ 3021510 h 3167669"/>
                <a:gd name="connsiteX5" fmla="*/ 1315430 w 1461589"/>
                <a:gd name="connsiteY5" fmla="*/ 3167669 h 3167669"/>
                <a:gd name="connsiteX6" fmla="*/ 146159 w 1461589"/>
                <a:gd name="connsiteY6" fmla="*/ 3167669 h 3167669"/>
                <a:gd name="connsiteX7" fmla="*/ 0 w 1461589"/>
                <a:gd name="connsiteY7" fmla="*/ 3021510 h 3167669"/>
                <a:gd name="connsiteX8" fmla="*/ 0 w 1461589"/>
                <a:gd name="connsiteY8" fmla="*/ 146159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589" h="3167669">
                  <a:moveTo>
                    <a:pt x="0" y="146159"/>
                  </a:moveTo>
                  <a:cubicBezTo>
                    <a:pt x="0" y="65438"/>
                    <a:pt x="65438" y="0"/>
                    <a:pt x="146159" y="0"/>
                  </a:cubicBezTo>
                  <a:lnTo>
                    <a:pt x="1315430" y="0"/>
                  </a:lnTo>
                  <a:cubicBezTo>
                    <a:pt x="1396151" y="0"/>
                    <a:pt x="1461589" y="65438"/>
                    <a:pt x="1461589" y="146159"/>
                  </a:cubicBezTo>
                  <a:lnTo>
                    <a:pt x="1461589" y="3021510"/>
                  </a:lnTo>
                  <a:cubicBezTo>
                    <a:pt x="1461589" y="3102231"/>
                    <a:pt x="1396151" y="3167669"/>
                    <a:pt x="1315430" y="3167669"/>
                  </a:cubicBezTo>
                  <a:lnTo>
                    <a:pt x="146159" y="3167669"/>
                  </a:lnTo>
                  <a:cubicBezTo>
                    <a:pt x="65438" y="3167669"/>
                    <a:pt x="0" y="3102231"/>
                    <a:pt x="0" y="3021510"/>
                  </a:cubicBezTo>
                  <a:lnTo>
                    <a:pt x="0" y="146159"/>
                  </a:lnTo>
                  <a:close/>
                </a:path>
              </a:pathLst>
            </a:custGeom>
            <a:scene3d>
              <a:camera prst="orthographicFront"/>
              <a:lightRig rig="threePt" dir="t">
                <a:rot lat="0" lon="0" rev="7500000"/>
              </a:lightRig>
            </a:scene3d>
            <a:sp3d prstMaterial="plastic">
              <a:bevelT w="127000" h="25400" prst="relaxedInset"/>
            </a:sp3d>
          </p:spPr>
          <p:style>
            <a:lnRef idx="0">
              <a:schemeClr val="accent5">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380860" rIns="113792" bIns="747325" numCol="1" spcCol="1270" anchor="t" anchorCtr="1">
              <a:noAutofit/>
            </a:bodyPr>
            <a:lstStyle/>
            <a:p>
              <a:pPr marL="0" lvl="0" indent="0" algn="l" defTabSz="711200">
                <a:lnSpc>
                  <a:spcPct val="90000"/>
                </a:lnSpc>
                <a:spcBef>
                  <a:spcPct val="0"/>
                </a:spcBef>
                <a:spcAft>
                  <a:spcPct val="35000"/>
                </a:spcAft>
                <a:buNone/>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Assets</a:t>
              </a:r>
              <a:endPar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$15,000</a:t>
              </a:r>
            </a:p>
            <a:p>
              <a:pPr marL="114300" lvl="1" indent="-114300" algn="l" defTabSz="622300">
                <a:lnSpc>
                  <a:spcPct val="90000"/>
                </a:lnSpc>
                <a:spcBef>
                  <a:spcPct val="0"/>
                </a:spcBef>
                <a:spcAft>
                  <a:spcPct val="15000"/>
                </a:spcAft>
                <a:buChar char="•"/>
              </a:pPr>
              <a:endParaRPr lang="en-US" sz="14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House with solid fill">
              <a:extLst>
                <a:ext uri="{FF2B5EF4-FFF2-40B4-BE49-F238E27FC236}">
                  <a16:creationId xmlns:a16="http://schemas.microsoft.com/office/drawing/2014/main" id="{A06C6D3E-DE46-4277-AB82-E12DC5B98F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0814" y="3634967"/>
              <a:ext cx="914400" cy="914400"/>
            </a:xfrm>
            <a:prstGeom prst="rect">
              <a:avLst/>
            </a:prstGeom>
          </p:spPr>
        </p:pic>
      </p:grpSp>
      <p:grpSp>
        <p:nvGrpSpPr>
          <p:cNvPr id="25" name="Group 24">
            <a:extLst>
              <a:ext uri="{FF2B5EF4-FFF2-40B4-BE49-F238E27FC236}">
                <a16:creationId xmlns:a16="http://schemas.microsoft.com/office/drawing/2014/main" id="{90DF9E2F-9089-4754-B0FC-F7237ADB2405}"/>
              </a:ext>
            </a:extLst>
          </p:cNvPr>
          <p:cNvGrpSpPr/>
          <p:nvPr/>
        </p:nvGrpSpPr>
        <p:grpSpPr>
          <a:xfrm>
            <a:off x="5805787" y="3428559"/>
            <a:ext cx="1761523" cy="2717800"/>
            <a:chOff x="5805787" y="3428559"/>
            <a:chExt cx="1761523" cy="2717800"/>
          </a:xfrm>
        </p:grpSpPr>
        <p:sp>
          <p:nvSpPr>
            <p:cNvPr id="5" name="Freeform: Shape 4">
              <a:extLst>
                <a:ext uri="{FF2B5EF4-FFF2-40B4-BE49-F238E27FC236}">
                  <a16:creationId xmlns:a16="http://schemas.microsoft.com/office/drawing/2014/main" id="{096642D0-F892-4238-A316-830CBF8D612A}"/>
                </a:ext>
              </a:extLst>
            </p:cNvPr>
            <p:cNvSpPr/>
            <p:nvPr/>
          </p:nvSpPr>
          <p:spPr>
            <a:xfrm>
              <a:off x="5805787" y="3428559"/>
              <a:ext cx="1761523" cy="2717800"/>
            </a:xfrm>
            <a:custGeom>
              <a:avLst/>
              <a:gdLst>
                <a:gd name="connsiteX0" fmla="*/ 0 w 1395088"/>
                <a:gd name="connsiteY0" fmla="*/ 139509 h 3167669"/>
                <a:gd name="connsiteX1" fmla="*/ 139509 w 1395088"/>
                <a:gd name="connsiteY1" fmla="*/ 0 h 3167669"/>
                <a:gd name="connsiteX2" fmla="*/ 1255579 w 1395088"/>
                <a:gd name="connsiteY2" fmla="*/ 0 h 3167669"/>
                <a:gd name="connsiteX3" fmla="*/ 1395088 w 1395088"/>
                <a:gd name="connsiteY3" fmla="*/ 139509 h 3167669"/>
                <a:gd name="connsiteX4" fmla="*/ 1395088 w 1395088"/>
                <a:gd name="connsiteY4" fmla="*/ 3028160 h 3167669"/>
                <a:gd name="connsiteX5" fmla="*/ 1255579 w 1395088"/>
                <a:gd name="connsiteY5" fmla="*/ 3167669 h 3167669"/>
                <a:gd name="connsiteX6" fmla="*/ 139509 w 1395088"/>
                <a:gd name="connsiteY6" fmla="*/ 3167669 h 3167669"/>
                <a:gd name="connsiteX7" fmla="*/ 0 w 1395088"/>
                <a:gd name="connsiteY7" fmla="*/ 3028160 h 3167669"/>
                <a:gd name="connsiteX8" fmla="*/ 0 w 1395088"/>
                <a:gd name="connsiteY8" fmla="*/ 139509 h 316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088" h="3167669">
                  <a:moveTo>
                    <a:pt x="0" y="139509"/>
                  </a:moveTo>
                  <a:cubicBezTo>
                    <a:pt x="0" y="62460"/>
                    <a:pt x="62460" y="0"/>
                    <a:pt x="139509" y="0"/>
                  </a:cubicBezTo>
                  <a:lnTo>
                    <a:pt x="1255579" y="0"/>
                  </a:lnTo>
                  <a:cubicBezTo>
                    <a:pt x="1332628" y="0"/>
                    <a:pt x="1395088" y="62460"/>
                    <a:pt x="1395088" y="139509"/>
                  </a:cubicBezTo>
                  <a:lnTo>
                    <a:pt x="1395088" y="3028160"/>
                  </a:lnTo>
                  <a:cubicBezTo>
                    <a:pt x="1395088" y="3105209"/>
                    <a:pt x="1332628" y="3167669"/>
                    <a:pt x="1255579" y="3167669"/>
                  </a:cubicBezTo>
                  <a:lnTo>
                    <a:pt x="139509" y="3167669"/>
                  </a:lnTo>
                  <a:cubicBezTo>
                    <a:pt x="62460" y="3167669"/>
                    <a:pt x="0" y="3105209"/>
                    <a:pt x="0" y="3028160"/>
                  </a:cubicBezTo>
                  <a:lnTo>
                    <a:pt x="0" y="139509"/>
                  </a:lnTo>
                  <a:close/>
                </a:path>
              </a:pathLst>
            </a:custGeom>
            <a:scene3d>
              <a:camera prst="orthographicFront"/>
              <a:lightRig rig="threePt" dir="t">
                <a:rot lat="0" lon="0" rev="7500000"/>
              </a:lightRig>
            </a:scene3d>
            <a:sp3d prstMaterial="plastic">
              <a:bevelT w="127000" h="25400" prst="relaxedInset"/>
            </a:sp3d>
          </p:spPr>
          <p:style>
            <a:lnRef idx="0">
              <a:schemeClr val="accent5">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28016" tIns="1395084" rIns="128016" bIns="761549" numCol="1" spcCol="1270" anchor="t" anchorCtr="0">
              <a:noAutofit/>
            </a:bodyPr>
            <a:lstStyle/>
            <a:p>
              <a:pPr marL="0" lvl="0" indent="0" algn="l" defTabSz="711200">
                <a:lnSpc>
                  <a:spcPct val="90000"/>
                </a:lnSpc>
                <a:spcBef>
                  <a:spcPct val="0"/>
                </a:spcBef>
                <a:spcAft>
                  <a:spcPct val="35000"/>
                </a:spcAft>
                <a:buNone/>
                <a:tabLst>
                  <a:tab pos="404813" algn="l"/>
                </a:tabLst>
              </a:pPr>
              <a:r>
                <a:rPr lang="en-US" sz="16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Income</a:t>
              </a:r>
              <a:r>
                <a:rPr lang="en-US" sz="11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 –LIHEAP/Energy</a:t>
              </a:r>
            </a:p>
            <a:p>
              <a:pPr marL="0" lvl="0" indent="0" algn="l" defTabSz="711200">
                <a:lnSpc>
                  <a:spcPct val="90000"/>
                </a:lnSpc>
                <a:spcBef>
                  <a:spcPct val="0"/>
                </a:spcBef>
                <a:spcAft>
                  <a:spcPct val="35000"/>
                </a:spcAft>
                <a:buNone/>
              </a:pPr>
              <a:r>
                <a:rPr lang="en-US" sz="1400" b="1"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(150% FPL)</a:t>
              </a:r>
            </a:p>
            <a:p>
              <a:pPr marL="114300" lvl="1" indent="-114300" algn="l" defTabSz="577850">
                <a:lnSpc>
                  <a:spcPct val="90000"/>
                </a:lnSpc>
                <a:spcBef>
                  <a:spcPct val="0"/>
                </a:spcBef>
                <a:spcAft>
                  <a:spcPct val="15000"/>
                </a:spcAft>
                <a:buChar char="•"/>
              </a:pPr>
              <a:r>
                <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rPr>
                <a:t>$1,699</a:t>
              </a:r>
            </a:p>
            <a:p>
              <a:pPr marL="114300" lvl="1" indent="-114300" algn="l" defTabSz="577850">
                <a:lnSpc>
                  <a:spcPct val="90000"/>
                </a:lnSpc>
                <a:spcBef>
                  <a:spcPct val="0"/>
                </a:spcBef>
                <a:spcAft>
                  <a:spcPct val="15000"/>
                </a:spcAft>
                <a:buChar char="•"/>
              </a:pPr>
              <a:r>
                <a:rPr lang="en-US" sz="1300" kern="1200">
                  <a:solidFill>
                    <a:srgbClr val="414042"/>
                  </a:solidFill>
                  <a:latin typeface="Open Sans" panose="020B0606030504020204" pitchFamily="34" charset="0"/>
                  <a:ea typeface="Open Sans" panose="020B0606030504020204" pitchFamily="34" charset="0"/>
                  <a:cs typeface="Open Sans" panose="020B0606030504020204" pitchFamily="34" charset="0"/>
                </a:rPr>
                <a:t>$2,289</a:t>
              </a:r>
              <a:endParaRPr lang="en-US" sz="1300" kern="12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Money with solid fill">
              <a:extLst>
                <a:ext uri="{FF2B5EF4-FFF2-40B4-BE49-F238E27FC236}">
                  <a16:creationId xmlns:a16="http://schemas.microsoft.com/office/drawing/2014/main" id="{413371CB-7B8A-4FC4-8615-C8F23A9C46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9348" y="3634967"/>
              <a:ext cx="914400" cy="914400"/>
            </a:xfrm>
            <a:prstGeom prst="rect">
              <a:avLst/>
            </a:prstGeom>
          </p:spPr>
        </p:pic>
      </p:grpSp>
      <p:sp>
        <p:nvSpPr>
          <p:cNvPr id="13" name="Rectangle 12">
            <a:extLst>
              <a:ext uri="{FF2B5EF4-FFF2-40B4-BE49-F238E27FC236}">
                <a16:creationId xmlns:a16="http://schemas.microsoft.com/office/drawing/2014/main" id="{07E19FCE-1F08-4BCB-AE9F-F128CF0301A5}"/>
              </a:ext>
            </a:extLst>
          </p:cNvPr>
          <p:cNvSpPr/>
          <p:nvPr/>
        </p:nvSpPr>
        <p:spPr>
          <a:xfrm flipV="1">
            <a:off x="1889347" y="6060039"/>
            <a:ext cx="5459430" cy="86320"/>
          </a:xfrm>
          <a:prstGeom prst="rect">
            <a:avLst/>
          </a:prstGeom>
          <a:solidFill>
            <a:srgbClr val="54AF7C"/>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5">
              <a:tint val="60000"/>
              <a:hueOff val="0"/>
              <a:satOff val="0"/>
              <a:lumOff val="0"/>
              <a:alphaOff val="0"/>
            </a:schemeClr>
          </a:fillRef>
          <a:effectRef idx="2">
            <a:schemeClr val="accent5">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08639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49" y="514911"/>
            <a:ext cx="10534715" cy="1839913"/>
          </a:xfrm>
        </p:spPr>
        <p:txBody>
          <a:bodyPr>
            <a:normAutofit fontScale="90000"/>
          </a:bodyPr>
          <a:lstStyle/>
          <a:p>
            <a:pPr algn="ctr">
              <a:lnSpc>
                <a:spcPct val="100000"/>
              </a:lnSpc>
            </a:pPr>
            <a:r>
              <a:rPr lang="en-US" sz="3300" b="1" dirty="0">
                <a:solidFill>
                  <a:srgbClr val="AA191E"/>
                </a:solidFill>
              </a:rPr>
              <a:t>Michigan’s Coordinated Access to Food for the Elderly</a:t>
            </a:r>
            <a:br>
              <a:rPr lang="en-US" sz="3200" b="1" dirty="0">
                <a:solidFill>
                  <a:srgbClr val="AA191E"/>
                </a:solidFill>
              </a:rPr>
            </a:br>
            <a:r>
              <a:rPr lang="en-US" sz="5400" b="1" dirty="0">
                <a:solidFill>
                  <a:srgbClr val="AA191E"/>
                </a:solidFill>
              </a:rPr>
              <a:t>(MiCAFE)</a:t>
            </a:r>
          </a:p>
        </p:txBody>
      </p:sp>
      <p:sp>
        <p:nvSpPr>
          <p:cNvPr id="5" name="Title 1">
            <a:extLst>
              <a:ext uri="{FF2B5EF4-FFF2-40B4-BE49-F238E27FC236}">
                <a16:creationId xmlns:a16="http://schemas.microsoft.com/office/drawing/2014/main" id="{ABDBAEAA-9478-46E6-829F-0EEF97E74789}"/>
              </a:ext>
            </a:extLst>
          </p:cNvPr>
          <p:cNvSpPr txBox="1">
            <a:spLocks/>
          </p:cNvSpPr>
          <p:nvPr/>
        </p:nvSpPr>
        <p:spPr>
          <a:xfrm>
            <a:off x="1219749" y="2644690"/>
            <a:ext cx="10534715" cy="16479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dirty="0">
                <a:solidFill>
                  <a:srgbClr val="414042"/>
                </a:solidFill>
              </a:rPr>
              <a:t>MiCAFE, a program of Elder Law of Michigan, Inc., helps individuals apply for benefits that meet their basic needs including food, utilities, medical assistance, and prescriptions. Application assistance is available over the phone and is primarily for people age 60 and older. </a:t>
            </a:r>
          </a:p>
          <a:p>
            <a:pPr algn="l"/>
            <a:endParaRPr lang="en-US" sz="2400" b="0" i="0" u="none" strike="noStrike" baseline="0" dirty="0"/>
          </a:p>
        </p:txBody>
      </p:sp>
    </p:spTree>
    <p:extLst>
      <p:ext uri="{BB962C8B-B14F-4D97-AF65-F5344CB8AC3E}">
        <p14:creationId xmlns:p14="http://schemas.microsoft.com/office/powerpoint/2010/main" val="40258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50" y="413516"/>
            <a:ext cx="10047407" cy="850474"/>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b="1" dirty="0">
                <a:solidFill>
                  <a:srgbClr val="AA191E"/>
                </a:solidFill>
              </a:rPr>
              <a:t>Resources</a:t>
            </a:r>
          </a:p>
        </p:txBody>
      </p:sp>
      <p:sp>
        <p:nvSpPr>
          <p:cNvPr id="9" name="Text Placeholder 8"/>
          <p:cNvSpPr>
            <a:spLocks noGrp="1"/>
          </p:cNvSpPr>
          <p:nvPr>
            <p:ph idx="1"/>
          </p:nvPr>
        </p:nvSpPr>
        <p:spPr>
          <a:xfrm>
            <a:off x="1219750" y="1392315"/>
            <a:ext cx="10778661" cy="4477144"/>
          </a:xfrm>
        </p:spPr>
        <p:txBody>
          <a:bodyPr>
            <a:normAutofit fontScale="92500" lnSpcReduction="10000"/>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indent="0">
              <a:lnSpc>
                <a:spcPct val="114000"/>
              </a:lnSpc>
              <a:buNone/>
            </a:pPr>
            <a:r>
              <a:rPr lang="en-US" altLang="en-US" sz="3200" dirty="0">
                <a:ea typeface="ＭＳ Ｐゴシック" pitchFamily="34" charset="-128"/>
              </a:rPr>
              <a:t>USDA FNS SNAP Program at: </a:t>
            </a:r>
            <a:r>
              <a:rPr lang="en-US" altLang="en-US" sz="3200" dirty="0">
                <a:ea typeface="ＭＳ Ｐゴシック" pitchFamily="34" charset="-128"/>
                <a:hlinkClick r:id="rId2"/>
              </a:rPr>
              <a:t>www.fns.usda.gov/snap</a:t>
            </a:r>
            <a:r>
              <a:rPr lang="en-US" altLang="en-US" sz="3200" dirty="0">
                <a:ea typeface="ＭＳ Ｐゴシック" pitchFamily="34" charset="-128"/>
              </a:rPr>
              <a:t> </a:t>
            </a:r>
          </a:p>
          <a:p>
            <a:pPr indent="0">
              <a:lnSpc>
                <a:spcPct val="114000"/>
              </a:lnSpc>
              <a:buNone/>
            </a:pPr>
            <a:r>
              <a:rPr lang="en-US" altLang="en-US" sz="3200" dirty="0" err="1">
                <a:ea typeface="ＭＳ Ｐゴシック" pitchFamily="34" charset="-128"/>
              </a:rPr>
              <a:t>BenefitsCheckup</a:t>
            </a:r>
            <a:r>
              <a:rPr lang="en-US" altLang="en-US" sz="3200" dirty="0">
                <a:ea typeface="ＭＳ Ｐゴシック" pitchFamily="34" charset="-128"/>
              </a:rPr>
              <a:t> screening tool for SNAP: </a:t>
            </a:r>
            <a:r>
              <a:rPr lang="en-US" altLang="en-US" sz="3200" dirty="0">
                <a:ea typeface="ＭＳ Ｐゴシック" pitchFamily="34" charset="-128"/>
                <a:hlinkClick r:id="rId3"/>
              </a:rPr>
              <a:t>www.benefitscheckup.org/getsnap</a:t>
            </a:r>
            <a:r>
              <a:rPr lang="en-US" altLang="en-US" sz="3200" dirty="0">
                <a:ea typeface="ＭＳ Ｐゴシック" pitchFamily="34" charset="-128"/>
              </a:rPr>
              <a:t> </a:t>
            </a:r>
          </a:p>
          <a:p>
            <a:pPr indent="0">
              <a:lnSpc>
                <a:spcPct val="114000"/>
              </a:lnSpc>
              <a:buNone/>
            </a:pPr>
            <a:r>
              <a:rPr lang="en-US" altLang="en-US" sz="3200" dirty="0">
                <a:ea typeface="ＭＳ Ｐゴシック" pitchFamily="34" charset="-128"/>
              </a:rPr>
              <a:t>SNAP outreach materials, best practices handbook, and more from NCOA at: </a:t>
            </a:r>
            <a:r>
              <a:rPr lang="en-US" altLang="en-US" sz="3200" dirty="0">
                <a:ea typeface="ＭＳ Ｐゴシック" pitchFamily="34" charset="-128"/>
                <a:hlinkClick r:id="rId4"/>
              </a:rPr>
              <a:t>www.ncoa.org/SeniorHunger</a:t>
            </a:r>
            <a:r>
              <a:rPr lang="en-US" altLang="en-US" sz="3200" dirty="0">
                <a:ea typeface="ＭＳ Ｐゴシック" pitchFamily="34" charset="-128"/>
              </a:rPr>
              <a:t> </a:t>
            </a:r>
          </a:p>
          <a:p>
            <a:pPr indent="0">
              <a:lnSpc>
                <a:spcPct val="114000"/>
              </a:lnSpc>
              <a:buNone/>
            </a:pPr>
            <a:r>
              <a:rPr lang="en-US" altLang="en-US" sz="3200" dirty="0">
                <a:ea typeface="Franklin Gothic Book" pitchFamily="34" charset="0"/>
              </a:rPr>
              <a:t>Find other Benefits 101 resources at: </a:t>
            </a:r>
            <a:r>
              <a:rPr lang="en-US" altLang="en-US" sz="3200" dirty="0">
                <a:ea typeface="Franklin Gothic Book" pitchFamily="34" charset="0"/>
                <a:hlinkClick r:id="rId5"/>
              </a:rPr>
              <a:t>www.ncoa.org/resources</a:t>
            </a:r>
            <a:r>
              <a:rPr lang="en-US" altLang="en-US" sz="3200" dirty="0">
                <a:ea typeface="Franklin Gothic Book" pitchFamily="34" charset="0"/>
              </a:rPr>
              <a:t> (search for Benefits 101)</a:t>
            </a:r>
          </a:p>
          <a:p>
            <a:pPr indent="0">
              <a:lnSpc>
                <a:spcPct val="114000"/>
              </a:lnSpc>
              <a:buNone/>
            </a:pPr>
            <a:r>
              <a:rPr lang="en-US" altLang="en-US" sz="3200" dirty="0">
                <a:ea typeface="Franklin Gothic Book" pitchFamily="34" charset="0"/>
                <a:hlinkClick r:id="rId6"/>
              </a:rPr>
              <a:t>www.misoap.org</a:t>
            </a:r>
            <a:endParaRPr lang="en-US" altLang="en-US" sz="3200" dirty="0">
              <a:ea typeface="Franklin Gothic Book" pitchFamily="34" charset="0"/>
            </a:endParaRPr>
          </a:p>
          <a:p>
            <a:pPr indent="0">
              <a:lnSpc>
                <a:spcPct val="114000"/>
              </a:lnSpc>
              <a:buNone/>
            </a:pPr>
            <a:endParaRPr lang="en-US" altLang="en-US" sz="3200" dirty="0">
              <a:ea typeface="Franklin Gothic Book" pitchFamily="34" charset="0"/>
            </a:endParaRPr>
          </a:p>
          <a:p>
            <a:pPr indent="0">
              <a:lnSpc>
                <a:spcPct val="114000"/>
              </a:lnSpc>
              <a:buNone/>
            </a:pPr>
            <a:endParaRPr lang="en-US" altLang="en-US" sz="3200" dirty="0">
              <a:ea typeface="Franklin Gothic Book" pitchFamily="34" charset="0"/>
            </a:endParaRPr>
          </a:p>
        </p:txBody>
      </p:sp>
    </p:spTree>
    <p:extLst>
      <p:ext uri="{BB962C8B-B14F-4D97-AF65-F5344CB8AC3E}">
        <p14:creationId xmlns:p14="http://schemas.microsoft.com/office/powerpoint/2010/main" val="209272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49" y="514911"/>
            <a:ext cx="10534715" cy="1839913"/>
          </a:xfrm>
        </p:spPr>
        <p:txBody>
          <a:bodyPr>
            <a:normAutofit fontScale="90000"/>
          </a:bodyPr>
          <a:lstStyle/>
          <a:p>
            <a:pPr algn="ctr">
              <a:lnSpc>
                <a:spcPct val="100000"/>
              </a:lnSpc>
            </a:pPr>
            <a:r>
              <a:rPr lang="en-US" sz="3300" b="1" dirty="0">
                <a:solidFill>
                  <a:srgbClr val="AA191E"/>
                </a:solidFill>
              </a:rPr>
              <a:t>Michigan’s Coordinated Access to Food for the Elderly</a:t>
            </a:r>
            <a:br>
              <a:rPr lang="en-US" sz="3200" b="1" dirty="0">
                <a:solidFill>
                  <a:srgbClr val="AA191E"/>
                </a:solidFill>
              </a:rPr>
            </a:br>
            <a:r>
              <a:rPr lang="en-US" sz="5400" b="1" dirty="0">
                <a:solidFill>
                  <a:srgbClr val="AA191E"/>
                </a:solidFill>
              </a:rPr>
              <a:t>(MiCAFE)</a:t>
            </a:r>
          </a:p>
        </p:txBody>
      </p:sp>
      <p:sp>
        <p:nvSpPr>
          <p:cNvPr id="5" name="Title 1">
            <a:extLst>
              <a:ext uri="{FF2B5EF4-FFF2-40B4-BE49-F238E27FC236}">
                <a16:creationId xmlns:a16="http://schemas.microsoft.com/office/drawing/2014/main" id="{ABDBAEAA-9478-46E6-829F-0EEF97E74789}"/>
              </a:ext>
            </a:extLst>
          </p:cNvPr>
          <p:cNvSpPr txBox="1">
            <a:spLocks/>
          </p:cNvSpPr>
          <p:nvPr/>
        </p:nvSpPr>
        <p:spPr>
          <a:xfrm>
            <a:off x="1219749" y="2644690"/>
            <a:ext cx="10534715" cy="306293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b="0" i="0" u="none" strike="noStrike" baseline="0" dirty="0">
                <a:solidFill>
                  <a:srgbClr val="414042"/>
                </a:solidFill>
              </a:rPr>
              <a:t>If you or someone you know is 60 or older and living on a limited income, MiCAFE is here to help! MiCAFE will help you or your loved one apply for benefits.</a:t>
            </a:r>
          </a:p>
          <a:p>
            <a:pPr algn="l"/>
            <a:endParaRPr lang="en-US" sz="2400" dirty="0">
              <a:solidFill>
                <a:srgbClr val="414042"/>
              </a:solidFill>
            </a:endParaRPr>
          </a:p>
          <a:p>
            <a:pPr algn="ctr"/>
            <a:r>
              <a:rPr lang="en-US" sz="2400" dirty="0">
                <a:solidFill>
                  <a:srgbClr val="414042"/>
                </a:solidFill>
              </a:rPr>
              <a:t>MiCAFE Call Center Support</a:t>
            </a:r>
          </a:p>
          <a:p>
            <a:pPr algn="ctr"/>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Open 9:00 am – 3:00 pm </a:t>
            </a:r>
          </a:p>
          <a:p>
            <a:pPr algn="ctr"/>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Monday – </a:t>
            </a:r>
            <a:r>
              <a:rPr lang="en-US" sz="2400" dirty="0">
                <a:solidFill>
                  <a:srgbClr val="414042"/>
                </a:solidFill>
              </a:rPr>
              <a:t>Fri</a:t>
            </a:r>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day</a:t>
            </a:r>
          </a:p>
          <a:p>
            <a:pPr algn="ctr"/>
            <a:endParaRPr lang="en-US" sz="2400" dirty="0">
              <a:solidFill>
                <a:srgbClr val="AA191E"/>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b="1" dirty="0">
                <a:solidFill>
                  <a:srgbClr val="AA191E"/>
                </a:solidFill>
              </a:rPr>
              <a:t>1-877-664-2233</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400" dirty="0"/>
          </a:p>
        </p:txBody>
      </p:sp>
    </p:spTree>
    <p:extLst>
      <p:ext uri="{BB962C8B-B14F-4D97-AF65-F5344CB8AC3E}">
        <p14:creationId xmlns:p14="http://schemas.microsoft.com/office/powerpoint/2010/main" val="26980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907B6E-BD23-45C7-8789-A5FC9BEA47B7}"/>
              </a:ext>
            </a:extLst>
          </p:cNvPr>
          <p:cNvSpPr>
            <a:spLocks noGrp="1"/>
          </p:cNvSpPr>
          <p:nvPr>
            <p:ph type="subTitle" idx="1"/>
          </p:nvPr>
        </p:nvSpPr>
        <p:spPr>
          <a:xfrm>
            <a:off x="1524000" y="4542262"/>
            <a:ext cx="9144000" cy="1315482"/>
          </a:xfrm>
        </p:spPr>
        <p:txBody>
          <a:bodyPr>
            <a:noAutofit/>
          </a:bodyPr>
          <a:lstStyle/>
          <a:p>
            <a:endParaRPr lang="en-US" sz="2000" dirty="0"/>
          </a:p>
          <a:p>
            <a:endParaRPr lang="en-US" sz="2000" dirty="0"/>
          </a:p>
          <a:p>
            <a:r>
              <a:rPr lang="en-US" sz="2000" dirty="0"/>
              <a:t>Darling Garcia</a:t>
            </a:r>
          </a:p>
          <a:p>
            <a:r>
              <a:rPr lang="en-US" sz="2000" dirty="0"/>
              <a:t>Betsy Smith</a:t>
            </a:r>
          </a:p>
        </p:txBody>
      </p:sp>
    </p:spTree>
    <p:extLst>
      <p:ext uri="{BB962C8B-B14F-4D97-AF65-F5344CB8AC3E}">
        <p14:creationId xmlns:p14="http://schemas.microsoft.com/office/powerpoint/2010/main" val="147759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748" y="524727"/>
            <a:ext cx="10047407" cy="850474"/>
          </a:xfrm>
        </p:spPr>
        <p:txBody>
          <a:bodyPr>
            <a:normAutofit fontScale="90000"/>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Food Assistance Benefit Programs Landscape</a:t>
            </a:r>
          </a:p>
        </p:txBody>
      </p:sp>
      <p:sp>
        <p:nvSpPr>
          <p:cNvPr id="9" name="Text Placeholder 8"/>
          <p:cNvSpPr>
            <a:spLocks noGrp="1"/>
          </p:cNvSpPr>
          <p:nvPr>
            <p:ph idx="1"/>
          </p:nvPr>
        </p:nvSpPr>
        <p:spPr>
          <a:xfrm>
            <a:off x="1219749" y="1977530"/>
            <a:ext cx="10047407" cy="4880470"/>
          </a:xfrm>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buFont typeface="Wingdings" pitchFamily="2" charset="2"/>
              <a:buChar char="§"/>
            </a:pPr>
            <a:r>
              <a:rPr lang="en-US" altLang="en-US" sz="2600" dirty="0">
                <a:ea typeface="ＭＳ Ｐゴシック" pitchFamily="34" charset="-128"/>
              </a:rPr>
              <a:t>Access to Food Programs in Michigan</a:t>
            </a:r>
          </a:p>
          <a:p>
            <a:pPr lvl="2">
              <a:buFont typeface="Wingdings" pitchFamily="2" charset="2"/>
              <a:buChar char="§"/>
            </a:pPr>
            <a:r>
              <a:rPr lang="en-US" altLang="en-US" sz="2400" dirty="0">
                <a:ea typeface="ＭＳ Ｐゴシック" pitchFamily="34" charset="-128"/>
              </a:rPr>
              <a:t>What Is SNAP and Why It’s Important</a:t>
            </a:r>
          </a:p>
          <a:p>
            <a:pPr lvl="2">
              <a:buFont typeface="Wingdings" pitchFamily="2" charset="2"/>
              <a:buChar char="§"/>
            </a:pPr>
            <a:r>
              <a:rPr lang="en-US" altLang="en-US" sz="2400" dirty="0">
                <a:ea typeface="ＭＳ Ｐゴシック" pitchFamily="34" charset="-128"/>
              </a:rPr>
              <a:t>Relationship to Other Public Benefits</a:t>
            </a:r>
          </a:p>
          <a:p>
            <a:pPr lvl="2">
              <a:buFont typeface="Wingdings" pitchFamily="2" charset="2"/>
              <a:buChar char="§"/>
            </a:pPr>
            <a:r>
              <a:rPr lang="en-US" altLang="en-US" sz="2400" dirty="0">
                <a:ea typeface="ＭＳ Ｐゴシック" pitchFamily="34" charset="-128"/>
              </a:rPr>
              <a:t>Other Food Assistance Programs</a:t>
            </a:r>
          </a:p>
          <a:p>
            <a:pPr marL="234950" indent="-234950">
              <a:buFont typeface="Wingdings" pitchFamily="2" charset="2"/>
              <a:buChar char="§"/>
            </a:pPr>
            <a:r>
              <a:rPr lang="en-US" altLang="en-US" sz="2600" dirty="0">
                <a:ea typeface="ＭＳ Ｐゴシック" pitchFamily="34" charset="-128"/>
              </a:rPr>
              <a:t>MiCAFE Network Partnership, MDHHS </a:t>
            </a:r>
            <a:r>
              <a:rPr lang="en-US" sz="2600" b="0" i="0" dirty="0">
                <a:effectLst/>
                <a:latin typeface="Open Sans" panose="020B0606030504020204" pitchFamily="34" charset="0"/>
              </a:rPr>
              <a:t>Navigation Partner and Food Benefits</a:t>
            </a:r>
            <a:endParaRPr lang="en-US" altLang="en-US" sz="2600" dirty="0">
              <a:ea typeface="ＭＳ Ｐゴシック" pitchFamily="34" charset="-128"/>
            </a:endParaRPr>
          </a:p>
          <a:p>
            <a:pPr>
              <a:buFont typeface="Wingdings" pitchFamily="2" charset="2"/>
              <a:buChar char="§"/>
            </a:pPr>
            <a:r>
              <a:rPr lang="en-US" altLang="en-US" sz="2600" dirty="0">
                <a:ea typeface="ＭＳ Ｐゴシック" pitchFamily="34" charset="-128"/>
              </a:rPr>
              <a:t>Resources</a:t>
            </a:r>
          </a:p>
          <a:p>
            <a:pPr marL="0" indent="0">
              <a:buNone/>
            </a:pPr>
            <a:endParaRPr lang="en-US" dirty="0"/>
          </a:p>
        </p:txBody>
      </p:sp>
    </p:spTree>
    <p:extLst>
      <p:ext uri="{BB962C8B-B14F-4D97-AF65-F5344CB8AC3E}">
        <p14:creationId xmlns:p14="http://schemas.microsoft.com/office/powerpoint/2010/main" val="7802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r>
              <a:rPr lang="en-US" sz="3733" dirty="0">
                <a:solidFill>
                  <a:srgbClr val="AA191E"/>
                </a:solidFill>
              </a:rPr>
              <a:t>What is SNAP and Why it is Important</a:t>
            </a:r>
          </a:p>
        </p:txBody>
      </p:sp>
      <p:sp>
        <p:nvSpPr>
          <p:cNvPr id="4" name="TextBox 3">
            <a:extLst>
              <a:ext uri="{FF2B5EF4-FFF2-40B4-BE49-F238E27FC236}">
                <a16:creationId xmlns:a16="http://schemas.microsoft.com/office/drawing/2014/main" id="{5E786114-5823-443F-99F2-C547DAF154EC}"/>
              </a:ext>
            </a:extLst>
          </p:cNvPr>
          <p:cNvSpPr txBox="1"/>
          <p:nvPr/>
        </p:nvSpPr>
        <p:spPr>
          <a:xfrm>
            <a:off x="1219750" y="1257348"/>
            <a:ext cx="6713376" cy="1323439"/>
          </a:xfrm>
          <a:prstGeom prst="rect">
            <a:avLst/>
          </a:prstGeom>
          <a:noFill/>
        </p:spPr>
        <p:txBody>
          <a:bodyPr wrap="square" rtlCol="0">
            <a:spAutoFit/>
          </a:bodyPr>
          <a:lstStyle/>
          <a:p>
            <a:r>
              <a:rPr lang="en-US" sz="2000" dirty="0">
                <a:solidFill>
                  <a:srgbClr val="414042"/>
                </a:solidFill>
                <a:latin typeface="Open Sans" panose="020B0606030504020204" pitchFamily="34" charset="0"/>
                <a:ea typeface="Open Sans" panose="020B0606030504020204" pitchFamily="34" charset="0"/>
                <a:cs typeface="Open Sans" panose="020B0606030504020204" pitchFamily="34" charset="0"/>
              </a:rPr>
              <a:t>Supplemental Nutrition Assistance Program (SNAP) is a federal program that provides nutrition benefits to low-income individuals and families.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E2ECD44-AAF6-49F5-957D-4CB1C7C4D579}"/>
              </a:ext>
            </a:extLst>
          </p:cNvPr>
          <p:cNvSpPr txBox="1"/>
          <p:nvPr/>
        </p:nvSpPr>
        <p:spPr>
          <a:xfrm>
            <a:off x="1219750" y="3799928"/>
            <a:ext cx="6713376" cy="1015663"/>
          </a:xfrm>
          <a:prstGeom prst="rect">
            <a:avLst/>
          </a:prstGeom>
          <a:noFill/>
        </p:spPr>
        <p:txBody>
          <a:bodyPr wrap="square" rtlCol="0">
            <a:spAutoFit/>
          </a:bodyPr>
          <a:lstStyle/>
          <a:p>
            <a:r>
              <a:rPr lang="en-US" sz="2000" dirty="0">
                <a:solidFill>
                  <a:srgbClr val="414042"/>
                </a:solidFill>
                <a:latin typeface="Open Sans" panose="020B0606030504020204" pitchFamily="34" charset="0"/>
                <a:ea typeface="Open Sans" panose="020B0606030504020204" pitchFamily="34" charset="0"/>
                <a:cs typeface="Open Sans" panose="020B0606030504020204" pitchFamily="34" charset="0"/>
              </a:rPr>
              <a:t>SNAP benefits are issued via the Michigan Bridge Card and recipients can use them at participating stores and farmers markets to purchase food. </a:t>
            </a:r>
          </a:p>
        </p:txBody>
      </p:sp>
      <p:pic>
        <p:nvPicPr>
          <p:cNvPr id="10" name="Picture 2">
            <a:extLst>
              <a:ext uri="{FF2B5EF4-FFF2-40B4-BE49-F238E27FC236}">
                <a16:creationId xmlns:a16="http://schemas.microsoft.com/office/drawing/2014/main" id="{5BA82A6C-99B3-4ECB-ADD6-57510B17E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121" y="3524464"/>
            <a:ext cx="3767137" cy="23516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7A9845-81CC-4DFB-B382-B632755C19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0363" y="981884"/>
            <a:ext cx="3498654" cy="2332436"/>
          </a:xfrm>
          <a:prstGeom prst="rect">
            <a:avLst/>
          </a:prstGeom>
        </p:spPr>
      </p:pic>
    </p:spTree>
    <p:extLst>
      <p:ext uri="{BB962C8B-B14F-4D97-AF65-F5344CB8AC3E}">
        <p14:creationId xmlns:p14="http://schemas.microsoft.com/office/powerpoint/2010/main" val="31143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Stats and Facts</a:t>
            </a:r>
          </a:p>
        </p:txBody>
      </p:sp>
      <p:pic>
        <p:nvPicPr>
          <p:cNvPr id="17" name="Picture 2">
            <a:extLst>
              <a:ext uri="{FF2B5EF4-FFF2-40B4-BE49-F238E27FC236}">
                <a16:creationId xmlns:a16="http://schemas.microsoft.com/office/drawing/2014/main"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412" y="1330915"/>
            <a:ext cx="3767137" cy="23516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EE3FFA2-3432-4D27-8352-DD85902BB39C}"/>
              </a:ext>
            </a:extLst>
          </p:cNvPr>
          <p:cNvSpPr txBox="1"/>
          <p:nvPr/>
        </p:nvSpPr>
        <p:spPr>
          <a:xfrm>
            <a:off x="1219750" y="1527206"/>
            <a:ext cx="6451537" cy="4154984"/>
          </a:xfrm>
          <a:prstGeom prst="rect">
            <a:avLst/>
          </a:prstGeom>
          <a:noFill/>
        </p:spPr>
        <p:txBody>
          <a:bodyPr wrap="square" rtlCol="0">
            <a:spAutoFit/>
          </a:bodyPr>
          <a:lstStyle/>
          <a:p>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Over 48% of seniors eligible for SNAP do not apply for or receive the benefit. </a:t>
            </a:r>
          </a:p>
          <a:p>
            <a:endPar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Common barriers for seniors include transportation, personal attitude, geography, misinformation and mistrust. </a:t>
            </a:r>
          </a:p>
          <a:p>
            <a:endPar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414042"/>
                </a:solidFill>
                <a:latin typeface="Open Sans" panose="020B0606030504020204" pitchFamily="34" charset="0"/>
                <a:ea typeface="Open Sans" panose="020B0606030504020204" pitchFamily="34" charset="0"/>
                <a:cs typeface="Open Sans" panose="020B0606030504020204" pitchFamily="34" charset="0"/>
              </a:rPr>
              <a:t>Seniors facing hunger have an increased risk of developing health issues like heart attack and congestive heart failure.</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96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42"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A70F-7EF4-4CA3-A60F-54C44399446C}"/>
              </a:ext>
            </a:extLst>
          </p:cNvPr>
          <p:cNvSpPr>
            <a:spLocks noGrp="1"/>
          </p:cNvSpPr>
          <p:nvPr>
            <p:ph type="title"/>
          </p:nvPr>
        </p:nvSpPr>
        <p:spPr>
          <a:xfrm>
            <a:off x="1219750" y="480441"/>
            <a:ext cx="10047407" cy="850474"/>
          </a:xfrm>
        </p:spPr>
        <p:txBody>
          <a:bodyPr>
            <a:normAutofit/>
          </a:bodyPr>
          <a:lstStyle/>
          <a:p>
            <a:r>
              <a:rPr lang="en-US" dirty="0">
                <a:solidFill>
                  <a:srgbClr val="AA191E"/>
                </a:solidFill>
              </a:rPr>
              <a:t>SNAP Eligibility</a:t>
            </a:r>
          </a:p>
        </p:txBody>
      </p:sp>
      <p:pic>
        <p:nvPicPr>
          <p:cNvPr id="17" name="Picture 2">
            <a:extLst>
              <a:ext uri="{FF2B5EF4-FFF2-40B4-BE49-F238E27FC236}">
                <a16:creationId xmlns:a16="http://schemas.microsoft.com/office/drawing/2014/main"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558" y="2415493"/>
            <a:ext cx="3767137" cy="2351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5C21C3-8F87-45AC-945F-DCA74DD6AE97}"/>
              </a:ext>
            </a:extLst>
          </p:cNvPr>
          <p:cNvSpPr txBox="1"/>
          <p:nvPr/>
        </p:nvSpPr>
        <p:spPr>
          <a:xfrm>
            <a:off x="1219750" y="1606160"/>
            <a:ext cx="6360921" cy="39703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Traditional Eligibility: </a:t>
            </a: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Gross Monthly income - </a:t>
            </a:r>
            <a:r>
              <a:rPr lang="en-US" u="sng" dirty="0">
                <a:latin typeface="Open Sans" panose="020B0606030504020204" pitchFamily="34" charset="0"/>
                <a:ea typeface="Open Sans" panose="020B0606030504020204" pitchFamily="34" charset="0"/>
                <a:cs typeface="Open Sans" panose="020B0606030504020204" pitchFamily="34" charset="0"/>
              </a:rPr>
              <a:t>Household</a:t>
            </a:r>
            <a:r>
              <a:rPr lang="en-US" dirty="0">
                <a:latin typeface="Open Sans" panose="020B0606030504020204" pitchFamily="34" charset="0"/>
                <a:ea typeface="Open Sans" panose="020B0606030504020204" pitchFamily="34" charset="0"/>
                <a:cs typeface="Open Sans" panose="020B0606030504020204" pitchFamily="34" charset="0"/>
              </a:rPr>
              <a:t> gross monthly income must be at or below 130 percent of federal poverty level (FPL) or if Senior/Disabled/Disabled Veteran use 200% FPL</a:t>
            </a:r>
          </a:p>
          <a:p>
            <a:pPr marL="515938" lvl="1" indent="-234950"/>
            <a:endParaRPr lang="en-US"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Net Income </a:t>
            </a:r>
            <a:r>
              <a:rPr lang="en-US" dirty="0">
                <a:latin typeface="Open Sans" panose="020B0606030504020204" pitchFamily="34" charset="0"/>
                <a:ea typeface="Open Sans" panose="020B0606030504020204" pitchFamily="34" charset="0"/>
                <a:cs typeface="Open Sans" panose="020B0606030504020204" pitchFamily="34" charset="0"/>
              </a:rPr>
              <a:t>- Household net monthly income must be at or below 100 percent of federal poverty line after deductions are applied.</a:t>
            </a:r>
          </a:p>
          <a:p>
            <a:pPr marL="515938" lvl="1" indent="-234950"/>
            <a:endParaRPr lang="en-US"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Asset limit </a:t>
            </a:r>
            <a:r>
              <a:rPr lang="en-US" dirty="0">
                <a:latin typeface="Open Sans" panose="020B0606030504020204" pitchFamily="34" charset="0"/>
                <a:ea typeface="Open Sans" panose="020B0606030504020204" pitchFamily="34" charset="0"/>
                <a:cs typeface="Open Sans" panose="020B0606030504020204" pitchFamily="34" charset="0"/>
              </a:rPr>
              <a:t>- $15,000</a:t>
            </a:r>
          </a:p>
          <a:p>
            <a:pPr marL="515938" lvl="1" indent="-234950">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Citizenship - </a:t>
            </a:r>
            <a:r>
              <a:rPr lang="en-US" dirty="0">
                <a:latin typeface="Open Sans" panose="020B0606030504020204" pitchFamily="34" charset="0"/>
                <a:ea typeface="Open Sans" panose="020B0606030504020204" pitchFamily="34" charset="0"/>
                <a:cs typeface="Open Sans" panose="020B0606030504020204" pitchFamily="34" charset="0"/>
              </a:rPr>
              <a:t>Only U.S. citizens and certain lawfully-present non-citizens may receive SNAP benefits.</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04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ELM Colors">
      <a:dk1>
        <a:sysClr val="windowText" lastClr="000000"/>
      </a:dk1>
      <a:lt1>
        <a:sysClr val="window" lastClr="FFFFFF"/>
      </a:lt1>
      <a:dk2>
        <a:srgbClr val="44546A"/>
      </a:dk2>
      <a:lt2>
        <a:srgbClr val="E7E6E6"/>
      </a:lt2>
      <a:accent1>
        <a:srgbClr val="7BA7BC"/>
      </a:accent1>
      <a:accent2>
        <a:srgbClr val="AA191E"/>
      </a:accent2>
      <a:accent3>
        <a:srgbClr val="A5A5A5"/>
      </a:accent3>
      <a:accent4>
        <a:srgbClr val="5B9BD5"/>
      </a:accent4>
      <a:accent5>
        <a:srgbClr val="FFC000"/>
      </a:accent5>
      <a:accent6>
        <a:srgbClr val="70AD47"/>
      </a:accent6>
      <a:hlink>
        <a:srgbClr val="0563C1"/>
      </a:hlink>
      <a:folHlink>
        <a:srgbClr val="954F72"/>
      </a:folHlink>
    </a:clrScheme>
    <a:fontScheme name="Open Sans Slid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JCC Power Point Template" id="{93984354-6879-49B7-9594-C85498CBA744}" vid="{471CCF2F-226C-4656-B44D-1273DABA8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2917</Words>
  <Application>Microsoft Office PowerPoint</Application>
  <PresentationFormat>Widescreen</PresentationFormat>
  <Paragraphs>413</Paragraphs>
  <Slides>52</Slides>
  <Notes>51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Courier New</vt:lpstr>
      <vt:lpstr>Open Sans</vt:lpstr>
      <vt:lpstr>Source Sans Pro</vt:lpstr>
      <vt:lpstr>Wingdings</vt:lpstr>
      <vt:lpstr>Office Theme</vt:lpstr>
      <vt:lpstr>PowerPoint Presentation</vt:lpstr>
      <vt:lpstr>Who We Are – Elder Law of Michigan </vt:lpstr>
      <vt:lpstr>PowerPoint Presentation</vt:lpstr>
      <vt:lpstr>PowerPoint Presentation</vt:lpstr>
      <vt:lpstr>Michigan’s Coordinated Access to Food for the Elderly (MiCAFE)</vt:lpstr>
      <vt:lpstr>Food Assistance Benefit Programs Landscape</vt:lpstr>
      <vt:lpstr>What is SNAP and Why it is Important</vt:lpstr>
      <vt:lpstr>Stats and Facts</vt:lpstr>
      <vt:lpstr>SNAP Eligibility</vt:lpstr>
      <vt:lpstr>SNAP Eligibility – SDV group composition</vt:lpstr>
      <vt:lpstr>SNAP Eligibility – Categorically Eligible</vt:lpstr>
      <vt:lpstr>SNAP Eligibility Overview</vt:lpstr>
      <vt:lpstr>Eligibility  - SNAP Household</vt:lpstr>
      <vt:lpstr>Eligibility  - SNAP Household - continued</vt:lpstr>
      <vt:lpstr>Eligibility  - Assets</vt:lpstr>
      <vt:lpstr>Eligibility  - Income</vt:lpstr>
      <vt:lpstr>Eligibility  - Gross Income</vt:lpstr>
      <vt:lpstr>Eligibility  - Gross Income Review</vt:lpstr>
      <vt:lpstr>Eligibility: Gross Income – Deductions = Net income</vt:lpstr>
      <vt:lpstr>PowerPoint Presentation</vt:lpstr>
      <vt:lpstr>Eligibility  - Income Example</vt:lpstr>
      <vt:lpstr>Eligibility  - Income Example</vt:lpstr>
      <vt:lpstr>Eligibility  - Income Example</vt:lpstr>
      <vt:lpstr>SNAP Application Process</vt:lpstr>
      <vt:lpstr>SNAP Application Process</vt:lpstr>
      <vt:lpstr>What Can Clients Purchase with SNAP? </vt:lpstr>
      <vt:lpstr>SNAP and Relationship to Other Public Benefits</vt:lpstr>
      <vt:lpstr>SNAP and Other Food Assistance Programs</vt:lpstr>
      <vt:lpstr>SNAP and Other Food Assistance Programs</vt:lpstr>
      <vt:lpstr>SNAP and Other Food Assistance Programs</vt:lpstr>
      <vt:lpstr>Double Up Food Bucks</vt:lpstr>
      <vt:lpstr>PowerPoint Presentation</vt:lpstr>
      <vt:lpstr>MiCAFE Network Partnership, MDHHS Navigation Partner and Food Benefits</vt:lpstr>
      <vt:lpstr>MiCAFE provides:</vt:lpstr>
      <vt:lpstr>PowerPoint Presentation</vt:lpstr>
      <vt:lpstr>MiCAFE Network Partnership, MDHHS Navigation Partner and Food Benefits</vt:lpstr>
      <vt:lpstr>PowerPoint Presentation</vt:lpstr>
      <vt:lpstr>What is MI Bridges?</vt:lpstr>
      <vt:lpstr>What is a Navigation Partner?</vt:lpstr>
      <vt:lpstr>PowerPoint Presentation</vt:lpstr>
      <vt:lpstr>PowerPoint Presentation</vt:lpstr>
      <vt:lpstr>PowerPoint Presentation</vt:lpstr>
      <vt:lpstr>PowerPoint Presentation</vt:lpstr>
      <vt:lpstr>Medicaid</vt:lpstr>
      <vt:lpstr>Medicaid Eligibility</vt:lpstr>
      <vt:lpstr>Medicare and Medicare Savings Program</vt:lpstr>
      <vt:lpstr>Medicare Savings Program</vt:lpstr>
      <vt:lpstr>Medicare Extra Help</vt:lpstr>
      <vt:lpstr>State Emergency Relief Program  (SER)</vt:lpstr>
      <vt:lpstr>Resources</vt:lpstr>
      <vt:lpstr>Michigan’s Coordinated Access to Food for the Elderly (MiCAFE)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2022-04-15T20:23:50Z</dcterms:created>
  <dcterms:modified xsi:type="dcterms:W3CDTF">2022-04-26T17:27:08Z</dcterms:modified>
</cp:coreProperties>
</file>